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99" r:id="rId5"/>
    <p:sldId id="302" r:id="rId6"/>
    <p:sldId id="268" r:id="rId7"/>
    <p:sldId id="301" r:id="rId8"/>
    <p:sldId id="271" r:id="rId9"/>
    <p:sldId id="274" r:id="rId10"/>
    <p:sldId id="276" r:id="rId11"/>
    <p:sldId id="303" r:id="rId12"/>
    <p:sldId id="277" r:id="rId13"/>
    <p:sldId id="278" r:id="rId14"/>
    <p:sldId id="304" r:id="rId15"/>
    <p:sldId id="305" r:id="rId16"/>
    <p:sldId id="306" r:id="rId17"/>
    <p:sldId id="280" r:id="rId18"/>
    <p:sldId id="281" r:id="rId19"/>
    <p:sldId id="287" r:id="rId20"/>
    <p:sldId id="289" r:id="rId21"/>
    <p:sldId id="288" r:id="rId22"/>
    <p:sldId id="282" r:id="rId23"/>
    <p:sldId id="307" r:id="rId24"/>
    <p:sldId id="283" r:id="rId25"/>
    <p:sldId id="308" r:id="rId26"/>
    <p:sldId id="309" r:id="rId27"/>
    <p:sldId id="284" r:id="rId28"/>
    <p:sldId id="285" r:id="rId29"/>
    <p:sldId id="286" r:id="rId30"/>
    <p:sldId id="311" r:id="rId31"/>
    <p:sldId id="310" r:id="rId32"/>
    <p:sldId id="290" r:id="rId33"/>
    <p:sldId id="292" r:id="rId34"/>
    <p:sldId id="293" r:id="rId35"/>
    <p:sldId id="294" r:id="rId36"/>
    <p:sldId id="296" r:id="rId37"/>
    <p:sldId id="295" r:id="rId38"/>
    <p:sldId id="312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E9FBFA"/>
    <a:srgbClr val="FFFF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15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84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5033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514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857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92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508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588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203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873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59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5437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714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30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322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63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522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496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664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8258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8409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653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846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742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959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728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6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3786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66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806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15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775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10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894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988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371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838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41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25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924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48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86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715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588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52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43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7088-350F-40D9-85B4-6728EB93F724}" type="datetimeFigureOut">
              <a:rPr lang="zh-TW" altLang="en-US" smtClean="0"/>
              <a:t>2022/3/8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9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7088-350F-40D9-85B4-6728EB93F724}" type="datetimeFigureOut">
              <a:rPr lang="zh-TW" altLang="en-US" smtClean="0"/>
              <a:t>2022/3/7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643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80937"/>
            <a:ext cx="10906178" cy="223305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5" y="196030"/>
            <a:ext cx="2393611" cy="2402871"/>
          </a:xfrm>
          <a:prstGeom prst="ellipse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923188" y="627824"/>
            <a:ext cx="8243049" cy="1604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+mn-cs"/>
              </a:rPr>
              <a:t>愛與關懷、探究創新、全球視野</a:t>
            </a:r>
          </a:p>
        </p:txBody>
      </p:sp>
      <p:sp>
        <p:nvSpPr>
          <p:cNvPr id="7" name="矩形 6"/>
          <p:cNvSpPr/>
          <p:nvPr/>
        </p:nvSpPr>
        <p:spPr>
          <a:xfrm>
            <a:off x="3154788" y="3682258"/>
            <a:ext cx="6503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24D5C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n-cs"/>
              </a:rPr>
              <a:t>課程研討說明</a:t>
            </a:r>
          </a:p>
        </p:txBody>
      </p:sp>
      <p:sp>
        <p:nvSpPr>
          <p:cNvPr id="8" name="矩形 7"/>
          <p:cNvSpPr/>
          <p:nvPr/>
        </p:nvSpPr>
        <p:spPr>
          <a:xfrm>
            <a:off x="4467646" y="5876611"/>
            <a:ext cx="40799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2022</a:t>
            </a:r>
            <a:r>
              <a:rPr kumimoji="0" lang="zh-TW" altLang="en-US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4800" kern="100" dirty="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3</a:t>
            </a:r>
            <a:r>
              <a:rPr kumimoji="0" lang="zh-TW" altLang="en-US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4800" kern="100" dirty="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9</a:t>
            </a:r>
            <a:r>
              <a:rPr kumimoji="0" lang="zh-TW" altLang="en-US" sz="4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日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61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20"/>
          <a:stretch/>
        </p:blipFill>
        <p:spPr>
          <a:xfrm>
            <a:off x="2828223" y="210576"/>
            <a:ext cx="6535554" cy="64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91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3C7F989-0441-4FD6-BBD4-D1B31668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259882"/>
            <a:ext cx="10928816" cy="616949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6CCC9CE-9CEE-4298-9391-4F0A1C5AB1D7}"/>
              </a:ext>
            </a:extLst>
          </p:cNvPr>
          <p:cNvSpPr/>
          <p:nvPr/>
        </p:nvSpPr>
        <p:spPr>
          <a:xfrm>
            <a:off x="8402854" y="1260909"/>
            <a:ext cx="3307011" cy="51684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06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18BB9A-8FD4-48C2-8965-2D3BFF5F9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352425"/>
            <a:ext cx="10999677" cy="632750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60D56D7-DA8A-48E5-A583-104050C81FF9}"/>
              </a:ext>
            </a:extLst>
          </p:cNvPr>
          <p:cNvSpPr/>
          <p:nvPr/>
        </p:nvSpPr>
        <p:spPr>
          <a:xfrm>
            <a:off x="8373979" y="1386037"/>
            <a:ext cx="3291840" cy="52938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00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F0EFAB-9941-4208-9DD9-86FD81CC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28575"/>
            <a:ext cx="10706100" cy="68008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1BBA03-4B10-4B47-A78F-878A0CFD695E}"/>
              </a:ext>
            </a:extLst>
          </p:cNvPr>
          <p:cNvSpPr/>
          <p:nvPr/>
        </p:nvSpPr>
        <p:spPr>
          <a:xfrm>
            <a:off x="8229600" y="1001027"/>
            <a:ext cx="3219450" cy="56692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454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180975"/>
            <a:ext cx="116490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1" t="3244" r="1687" b="2679"/>
          <a:stretch/>
        </p:blipFill>
        <p:spPr>
          <a:xfrm>
            <a:off x="500514" y="0"/>
            <a:ext cx="10828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26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205932"/>
            <a:ext cx="10174778" cy="63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7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75" y="1421254"/>
            <a:ext cx="10642617" cy="5265295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情意目標動詞參考表</a:t>
            </a:r>
          </a:p>
        </p:txBody>
      </p:sp>
    </p:spTree>
    <p:extLst>
      <p:ext uri="{BB962C8B-B14F-4D97-AF65-F5344CB8AC3E}">
        <p14:creationId xmlns:p14="http://schemas.microsoft.com/office/powerpoint/2010/main" val="358357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6" y="235251"/>
            <a:ext cx="10686359" cy="65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44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1450"/>
            <a:ext cx="118872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606A1A-A126-4A61-BEBD-DB6092824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23" y="0"/>
            <a:ext cx="800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3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1F07FA-D91B-4B77-A467-E814C410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「表現任務和一般活動型學習的不同點」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3D8F25-971A-403C-9187-297E08F4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真實情境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任務情境的描述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任務步驟明確、具體、標準化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師生都清楚標準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評量與教學活動必須切實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允許創意和想像力的表現空間</a:t>
            </a:r>
          </a:p>
          <a:p>
            <a:pPr marL="0" indent="0" algn="r">
              <a:buNone/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引自呂秀蓮教授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教育部高中優質化專案 素養導向課程發展與評量設計簡報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0102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32" y="208338"/>
            <a:ext cx="1091565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0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943243E-AE61-446D-9C04-A393BE922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07"/>
            <a:ext cx="12192000" cy="66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56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AC9107-FB41-43AA-8606-9386CC7B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9" y="0"/>
            <a:ext cx="11987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87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031" y="163027"/>
            <a:ext cx="10116591" cy="65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03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05" y="253365"/>
            <a:ext cx="10937557" cy="660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00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90" y="1278688"/>
            <a:ext cx="10344150" cy="5248275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5444" y="115743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參考示例</a:t>
            </a:r>
          </a:p>
        </p:txBody>
      </p:sp>
    </p:spTree>
    <p:extLst>
      <p:ext uri="{BB962C8B-B14F-4D97-AF65-F5344CB8AC3E}">
        <p14:creationId xmlns:p14="http://schemas.microsoft.com/office/powerpoint/2010/main" val="2783624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861AAC5-2115-4A59-ADD2-54E2BDCE1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72"/>
            <a:ext cx="12192000" cy="64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95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462671-7D11-439C-BA29-3DF69F81236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子題節次設計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32B417-7BB7-41BA-A21A-452C74318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校訂學習內容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學習活動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學習評量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4101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5" y="324196"/>
            <a:ext cx="11666536" cy="61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18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682154-CC59-452D-BC40-A47F692CD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5" y="172629"/>
            <a:ext cx="12124842" cy="65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67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0"/>
            <a:ext cx="10582535" cy="66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25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4" y="237067"/>
            <a:ext cx="11775930" cy="63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0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8" y="270933"/>
            <a:ext cx="9993308" cy="65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87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06"/>
            <a:ext cx="12007322" cy="63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3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362" r="823"/>
          <a:stretch/>
        </p:blipFill>
        <p:spPr>
          <a:xfrm>
            <a:off x="0" y="0"/>
            <a:ext cx="12041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09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2E0376-D501-4848-86B8-2B6D80F22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7862" y="1052512"/>
            <a:ext cx="6337300" cy="47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0525AC-DEA9-4289-BCA3-73333B5ACADF}"/>
              </a:ext>
            </a:extLst>
          </p:cNvPr>
          <p:cNvSpPr txBox="1"/>
          <p:nvPr/>
        </p:nvSpPr>
        <p:spPr>
          <a:xfrm>
            <a:off x="4867276" y="2591485"/>
            <a:ext cx="7105650" cy="1921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zh-TW" sz="3200" dirty="0">
                <a:effectLst/>
                <a:ea typeface="Microsoft JhengHei" panose="020B0604030504040204" pitchFamily="34" charset="-120"/>
              </a:rPr>
              <a:t>現在的每一個決定都會影響未來的結果，</a:t>
            </a:r>
            <a:endParaRPr lang="en-US" altLang="zh-TW" sz="3200" dirty="0">
              <a:effectLst/>
              <a:ea typeface="Microsoft JhengHei" panose="020B0604030504040204" pitchFamily="34" charset="-120"/>
            </a:endParaRP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zh-TW" sz="3200" dirty="0">
                <a:effectLst/>
                <a:ea typeface="Microsoft JhengHei" panose="020B0604030504040204" pitchFamily="34" charset="-120"/>
              </a:rPr>
              <a:t>現在每一個結果都是過去最好的決定</a:t>
            </a:r>
            <a:r>
              <a:rPr lang="zh-TW" altLang="en-US" sz="3200" dirty="0">
                <a:effectLst/>
                <a:ea typeface="Microsoft JhengHei" panose="020B0604030504040204" pitchFamily="34" charset="-120"/>
              </a:rPr>
              <a:t>。</a:t>
            </a:r>
            <a:endParaRPr lang="zh-TW" altLang="zh-TW" sz="1600" dirty="0">
              <a:effectLst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613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F4C1FD2-CFC6-46DD-9CA1-12FA3ED6E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6" y="385762"/>
            <a:ext cx="12061534" cy="64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80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0216"/>
          <a:stretch/>
        </p:blipFill>
        <p:spPr>
          <a:xfrm>
            <a:off x="1642188" y="1254641"/>
            <a:ext cx="8556263" cy="5348707"/>
          </a:xfrm>
          <a:prstGeom prst="rect">
            <a:avLst/>
          </a:prstGeom>
        </p:spPr>
      </p:pic>
      <p:sp>
        <p:nvSpPr>
          <p:cNvPr id="4" name="標題 4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小系統（主題課程）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8BB62A8B-152C-4268-9DE8-46987B323F08}"/>
              </a:ext>
            </a:extLst>
          </p:cNvPr>
          <p:cNvSpPr/>
          <p:nvPr/>
        </p:nvSpPr>
        <p:spPr>
          <a:xfrm>
            <a:off x="5218923" y="1606097"/>
            <a:ext cx="877077" cy="381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Step1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6DD0653-E7A7-43A9-A286-2094A88633FF}"/>
              </a:ext>
            </a:extLst>
          </p:cNvPr>
          <p:cNvSpPr/>
          <p:nvPr/>
        </p:nvSpPr>
        <p:spPr>
          <a:xfrm>
            <a:off x="5218922" y="2042144"/>
            <a:ext cx="877077" cy="381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Step2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4F54006-9F1D-4959-BE42-40B0E2CB74BB}"/>
              </a:ext>
            </a:extLst>
          </p:cNvPr>
          <p:cNvSpPr/>
          <p:nvPr/>
        </p:nvSpPr>
        <p:spPr>
          <a:xfrm>
            <a:off x="5195641" y="2502452"/>
            <a:ext cx="877077" cy="381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Step3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9BD88223-D125-47BF-84DC-422820B7BE30}"/>
              </a:ext>
            </a:extLst>
          </p:cNvPr>
          <p:cNvSpPr/>
          <p:nvPr/>
        </p:nvSpPr>
        <p:spPr>
          <a:xfrm>
            <a:off x="5186309" y="2922946"/>
            <a:ext cx="877077" cy="381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Step4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CD3AE8C-E473-4F34-B6D2-A28CF4E71B2E}"/>
              </a:ext>
            </a:extLst>
          </p:cNvPr>
          <p:cNvSpPr/>
          <p:nvPr/>
        </p:nvSpPr>
        <p:spPr>
          <a:xfrm>
            <a:off x="5186309" y="3372048"/>
            <a:ext cx="877077" cy="381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Step5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A70D058-38A7-4D97-A126-812C932991FF}"/>
              </a:ext>
            </a:extLst>
          </p:cNvPr>
          <p:cNvSpPr/>
          <p:nvPr/>
        </p:nvSpPr>
        <p:spPr>
          <a:xfrm>
            <a:off x="5186309" y="3819785"/>
            <a:ext cx="877077" cy="381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Step6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716756A-FCB1-446E-B866-65491EDD82B8}"/>
              </a:ext>
            </a:extLst>
          </p:cNvPr>
          <p:cNvSpPr/>
          <p:nvPr/>
        </p:nvSpPr>
        <p:spPr>
          <a:xfrm>
            <a:off x="642300" y="5238038"/>
            <a:ext cx="877077" cy="381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Step7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8929"/>
            <a:ext cx="11637299" cy="6871458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0642AE73-6A08-4F62-A037-2657D75D502E}"/>
              </a:ext>
            </a:extLst>
          </p:cNvPr>
          <p:cNvSpPr/>
          <p:nvPr/>
        </p:nvSpPr>
        <p:spPr>
          <a:xfrm rot="20258786">
            <a:off x="7942579" y="4264362"/>
            <a:ext cx="2729062" cy="180585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已完成</a:t>
            </a:r>
          </a:p>
        </p:txBody>
      </p:sp>
    </p:spTree>
    <p:extLst>
      <p:ext uri="{BB962C8B-B14F-4D97-AF65-F5344CB8AC3E}">
        <p14:creationId xmlns:p14="http://schemas.microsoft.com/office/powerpoint/2010/main" val="3785330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133350"/>
            <a:ext cx="11934825" cy="65913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1C8B1537-7720-46EC-AE82-6994F3F00BA2}"/>
              </a:ext>
            </a:extLst>
          </p:cNvPr>
          <p:cNvSpPr/>
          <p:nvPr/>
        </p:nvSpPr>
        <p:spPr>
          <a:xfrm>
            <a:off x="606490" y="5337110"/>
            <a:ext cx="1810138" cy="10730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通則</a:t>
            </a:r>
          </a:p>
        </p:txBody>
      </p:sp>
    </p:spTree>
    <p:extLst>
      <p:ext uri="{BB962C8B-B14F-4D97-AF65-F5344CB8AC3E}">
        <p14:creationId xmlns:p14="http://schemas.microsoft.com/office/powerpoint/2010/main" val="1085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18EEED3-6004-45FB-A6F0-203D1625BB8F}"/>
              </a:ext>
            </a:extLst>
          </p:cNvPr>
          <p:cNvSpPr txBox="1"/>
          <p:nvPr/>
        </p:nvSpPr>
        <p:spPr>
          <a:xfrm>
            <a:off x="1306286" y="1482310"/>
            <a:ext cx="101890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88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學習遷移</a:t>
            </a:r>
          </a:p>
          <a:p>
            <a:pPr algn="l"/>
            <a:r>
              <a:rPr lang="en-US" altLang="zh-TW" sz="8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Learning Transfer</a:t>
            </a:r>
          </a:p>
        </p:txBody>
      </p:sp>
    </p:spTree>
    <p:extLst>
      <p:ext uri="{BB962C8B-B14F-4D97-AF65-F5344CB8AC3E}">
        <p14:creationId xmlns:p14="http://schemas.microsoft.com/office/powerpoint/2010/main" val="264475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0"/>
            <a:ext cx="1095375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8E49DFB-53DE-477D-B55B-F5EE5501C274}"/>
              </a:ext>
            </a:extLst>
          </p:cNvPr>
          <p:cNvSpPr/>
          <p:nvPr/>
        </p:nvSpPr>
        <p:spPr>
          <a:xfrm>
            <a:off x="1472665" y="1405288"/>
            <a:ext cx="1761423" cy="500514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設計理念</a:t>
            </a:r>
          </a:p>
        </p:txBody>
      </p:sp>
    </p:spTree>
    <p:extLst>
      <p:ext uri="{BB962C8B-B14F-4D97-AF65-F5344CB8AC3E}">
        <p14:creationId xmlns:p14="http://schemas.microsoft.com/office/powerpoint/2010/main" val="18770216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157</Words>
  <Application>Microsoft Office PowerPoint</Application>
  <PresentationFormat>寬螢幕</PresentationFormat>
  <Paragraphs>34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35</vt:i4>
      </vt:variant>
    </vt:vector>
  </HeadingPairs>
  <TitlesOfParts>
    <vt:vector size="45" baseType="lpstr">
      <vt:lpstr>Noto Sans CJK TC Regular</vt:lpstr>
      <vt:lpstr>Noto Sans Mono CJK TC Regular</vt:lpstr>
      <vt:lpstr>微軟正黑體</vt:lpstr>
      <vt:lpstr>Arial</vt:lpstr>
      <vt:lpstr>Calibri</vt:lpstr>
      <vt:lpstr>Calibri Light</vt:lpstr>
      <vt:lpstr>1_Office 佈景主題</vt:lpstr>
      <vt:lpstr>Office 佈景主題</vt:lpstr>
      <vt:lpstr>2_Office 佈景主題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情意目標動詞參考表</vt:lpstr>
      <vt:lpstr>PowerPoint 簡報</vt:lpstr>
      <vt:lpstr>PowerPoint 簡報</vt:lpstr>
      <vt:lpstr>「表現任務和一般活動型學習的不同點」</vt:lpstr>
      <vt:lpstr>PowerPoint 簡報</vt:lpstr>
      <vt:lpstr>PowerPoint 簡報</vt:lpstr>
      <vt:lpstr>PowerPoint 簡報</vt:lpstr>
      <vt:lpstr>PowerPoint 簡報</vt:lpstr>
      <vt:lpstr>PowerPoint 簡報</vt:lpstr>
      <vt:lpstr>參考示例</vt:lpstr>
      <vt:lpstr>PowerPoint 簡報</vt:lpstr>
      <vt:lpstr>子題節次設計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Ho-Ching Hsu</dc:creator>
  <cp:lastModifiedBy>Ho-Ching Hsu</cp:lastModifiedBy>
  <cp:revision>15</cp:revision>
  <dcterms:created xsi:type="dcterms:W3CDTF">2022-03-08T08:00:37Z</dcterms:created>
  <dcterms:modified xsi:type="dcterms:W3CDTF">2022-03-09T03:39:30Z</dcterms:modified>
</cp:coreProperties>
</file>