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727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39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54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66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035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33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402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05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7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96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87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75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D9958-9266-4EF3-811A-53BD05AA476B}" type="datetimeFigureOut">
              <a:rPr lang="zh-TW" altLang="en-US" smtClean="0"/>
              <a:t>2022/9/19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89C17-8233-4FC7-BC42-A02093864D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9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196253" y="0"/>
            <a:ext cx="979949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2" name="矩形 1"/>
          <p:cNvSpPr/>
          <p:nvPr/>
        </p:nvSpPr>
        <p:spPr>
          <a:xfrm>
            <a:off x="1455434" y="2293542"/>
            <a:ext cx="5973495" cy="2320283"/>
          </a:xfrm>
          <a:prstGeom prst="rect">
            <a:avLst/>
          </a:prstGeom>
          <a:noFill/>
        </p:spPr>
        <p:txBody>
          <a:bodyPr wrap="none" lIns="59241" tIns="29621" rIns="59241" bIns="29621" numCol="1">
            <a:prstTxWarp prst="textChevronInverted">
              <a:avLst/>
            </a:prstTxWarp>
            <a:spAutoFit/>
          </a:bodyPr>
          <a:lstStyle/>
          <a:p>
            <a:pPr algn="ctr"/>
            <a:r>
              <a:rPr lang="zh-TW" altLang="en-US" sz="3499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認識無</a:t>
            </a:r>
            <a:r>
              <a:rPr lang="zh-TW" altLang="en-US" sz="349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障礙設施</a:t>
            </a:r>
          </a:p>
        </p:txBody>
      </p:sp>
    </p:spTree>
    <p:extLst>
      <p:ext uri="{BB962C8B-B14F-4D97-AF65-F5344CB8AC3E}">
        <p14:creationId xmlns:p14="http://schemas.microsoft.com/office/powerpoint/2010/main" val="1312812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6254" y="0"/>
            <a:ext cx="4897904" cy="6857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3" name="object 3"/>
          <p:cNvSpPr txBox="1"/>
          <p:nvPr/>
        </p:nvSpPr>
        <p:spPr>
          <a:xfrm>
            <a:off x="1801008" y="170731"/>
            <a:ext cx="3258270" cy="369681"/>
          </a:xfrm>
          <a:prstGeom prst="rect">
            <a:avLst/>
          </a:prstGeom>
        </p:spPr>
        <p:txBody>
          <a:bodyPr vert="horz" wrap="square" lIns="0" tIns="10696" rIns="0" bIns="0" rtlCol="0">
            <a:spAutoFit/>
          </a:bodyPr>
          <a:lstStyle/>
          <a:p>
            <a:pPr marL="8228">
              <a:spcBef>
                <a:spcPts val="84"/>
              </a:spcBef>
            </a:pPr>
            <a:r>
              <a:rPr sz="2332" b="1" spc="19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2332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842244" y="3023625"/>
            <a:ext cx="1349385" cy="127893"/>
          </a:xfrm>
          <a:prstGeom prst="rect">
            <a:avLst/>
          </a:prstGeom>
        </p:spPr>
        <p:txBody>
          <a:bodyPr vert="horz" wrap="square" lIns="0" tIns="8228" rIns="0" bIns="0" rtlCol="0">
            <a:spAutoFit/>
          </a:bodyPr>
          <a:lstStyle/>
          <a:p>
            <a:pPr marL="8228">
              <a:spcBef>
                <a:spcPts val="65"/>
              </a:spcBef>
            </a:pPr>
            <a:r>
              <a:rPr sz="777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777" spc="104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777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777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50472" y="4491920"/>
            <a:ext cx="1736098" cy="127893"/>
          </a:xfrm>
          <a:prstGeom prst="rect">
            <a:avLst/>
          </a:prstGeom>
        </p:spPr>
        <p:txBody>
          <a:bodyPr vert="horz" wrap="square" lIns="0" tIns="8228" rIns="0" bIns="0" rtlCol="0">
            <a:spAutoFit/>
          </a:bodyPr>
          <a:lstStyle/>
          <a:p>
            <a:pPr>
              <a:spcBef>
                <a:spcPts val="65"/>
              </a:spcBef>
            </a:pPr>
            <a:r>
              <a:rPr sz="777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777" spc="104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777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777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6873" y="6078895"/>
            <a:ext cx="1923696" cy="127893"/>
          </a:xfrm>
          <a:prstGeom prst="rect">
            <a:avLst/>
          </a:prstGeom>
        </p:spPr>
        <p:txBody>
          <a:bodyPr vert="horz" wrap="square" lIns="0" tIns="8228" rIns="0" bIns="0" rtlCol="0">
            <a:spAutoFit/>
          </a:bodyPr>
          <a:lstStyle/>
          <a:p>
            <a:pPr marL="93392">
              <a:spcBef>
                <a:spcPts val="65"/>
              </a:spcBef>
            </a:pPr>
            <a:r>
              <a:rPr sz="777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777" spc="148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777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777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92607" y="2336309"/>
            <a:ext cx="2270915" cy="2962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18" name="object 18"/>
          <p:cNvSpPr/>
          <p:nvPr/>
        </p:nvSpPr>
        <p:spPr>
          <a:xfrm>
            <a:off x="1603537" y="4712562"/>
            <a:ext cx="3653212" cy="2145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19" name="object 19"/>
          <p:cNvSpPr/>
          <p:nvPr/>
        </p:nvSpPr>
        <p:spPr>
          <a:xfrm>
            <a:off x="6094149" y="0"/>
            <a:ext cx="4897896" cy="6857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4" name="object 4"/>
          <p:cNvSpPr txBox="1"/>
          <p:nvPr/>
        </p:nvSpPr>
        <p:spPr>
          <a:xfrm>
            <a:off x="1504801" y="516305"/>
            <a:ext cx="9281133" cy="1830957"/>
          </a:xfrm>
          <a:prstGeom prst="rect">
            <a:avLst/>
          </a:prstGeom>
        </p:spPr>
        <p:txBody>
          <a:bodyPr vert="horz" wrap="square" lIns="0" tIns="7817" rIns="0" bIns="0" rtlCol="0">
            <a:spAutoFit/>
          </a:bodyPr>
          <a:lstStyle/>
          <a:p>
            <a:pPr marL="8228" marR="3291" indent="232862" algn="just">
              <a:lnSpc>
                <a:spcPct val="127499"/>
              </a:lnSpc>
              <a:spcBef>
                <a:spcPts val="62"/>
              </a:spcBef>
            </a:pPr>
            <a:r>
              <a:rPr sz="2332" b="1" u="sng" spc="5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2332" b="1" u="sng" spc="19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2332" b="1" u="sng" spc="58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2332" b="1" u="sng" spc="19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2332" b="1" spc="58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2332" b="1" spc="23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2332" b="1" spc="23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2332" b="1" spc="23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2332" b="1" spc="23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2332" b="1" spc="19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2332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448350" y="2095133"/>
            <a:ext cx="5282347" cy="4761929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</p:grpSp>
    </p:spTree>
    <p:extLst>
      <p:ext uri="{BB962C8B-B14F-4D97-AF65-F5344CB8AC3E}">
        <p14:creationId xmlns:p14="http://schemas.microsoft.com/office/powerpoint/2010/main" val="4110808498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6254" y="0"/>
            <a:ext cx="4897904" cy="6857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19" name="object 19"/>
          <p:cNvSpPr/>
          <p:nvPr/>
        </p:nvSpPr>
        <p:spPr>
          <a:xfrm>
            <a:off x="6094149" y="0"/>
            <a:ext cx="4897896" cy="6857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21" name="object 21"/>
          <p:cNvSpPr txBox="1"/>
          <p:nvPr/>
        </p:nvSpPr>
        <p:spPr>
          <a:xfrm>
            <a:off x="1406066" y="220098"/>
            <a:ext cx="4739302" cy="6414262"/>
          </a:xfrm>
          <a:prstGeom prst="rect">
            <a:avLst/>
          </a:prstGeom>
        </p:spPr>
        <p:txBody>
          <a:bodyPr vert="horz" wrap="square" lIns="0" tIns="7817" rIns="0" bIns="0" rtlCol="0">
            <a:spAutoFit/>
          </a:bodyPr>
          <a:lstStyle/>
          <a:p>
            <a:pPr marL="8228" marR="3291" indent="232862" algn="just">
              <a:lnSpc>
                <a:spcPct val="127499"/>
              </a:lnSpc>
              <a:spcBef>
                <a:spcPts val="62"/>
              </a:spcBef>
            </a:pPr>
            <a:r>
              <a:rPr sz="2332" b="1" spc="58" dirty="0">
                <a:latin typeface="IPAmjMincho"/>
                <a:cs typeface="IPAmjMincho"/>
              </a:rPr>
              <a:t>無障礙設施是為了讓行動不方便的</a:t>
            </a:r>
            <a:r>
              <a:rPr sz="2332" b="1" spc="19" dirty="0">
                <a:latin typeface="IPAmjMincho"/>
                <a:cs typeface="IPAmjMincho"/>
              </a:rPr>
              <a:t>人</a:t>
            </a:r>
            <a:r>
              <a:rPr sz="2332" b="1" spc="58" dirty="0">
                <a:latin typeface="IPAmjMincho"/>
                <a:cs typeface="IPAmjMincho"/>
              </a:rPr>
              <a:t>，擁</a:t>
            </a:r>
            <a:r>
              <a:rPr sz="2332" b="1" spc="19" dirty="0">
                <a:latin typeface="IPAmjMincho"/>
                <a:cs typeface="IPAmjMincho"/>
              </a:rPr>
              <a:t>有</a:t>
            </a:r>
            <a:r>
              <a:rPr sz="2332" b="1" spc="58" dirty="0">
                <a:latin typeface="IPAmjMincho"/>
                <a:cs typeface="IPAmjMincho"/>
              </a:rPr>
              <a:t>「行」的自主與自</a:t>
            </a:r>
            <a:r>
              <a:rPr sz="2332" b="1" spc="19" dirty="0">
                <a:latin typeface="IPAmjMincho"/>
                <a:cs typeface="IPAmjMincho"/>
              </a:rPr>
              <a:t>由</a:t>
            </a:r>
            <a:r>
              <a:rPr sz="2332" b="1" spc="16" dirty="0">
                <a:latin typeface="IPAmjMincho"/>
                <a:cs typeface="IPAmjMincho"/>
              </a:rPr>
              <a:t>。</a:t>
            </a:r>
            <a:r>
              <a:rPr sz="2332" b="1" spc="42" dirty="0">
                <a:latin typeface="IPAmjMincho"/>
                <a:cs typeface="IPAmjMincho"/>
              </a:rPr>
              <a:t>不只是身心障礙</a:t>
            </a:r>
            <a:r>
              <a:rPr sz="2332" b="1" spc="19" dirty="0">
                <a:latin typeface="IPAmjMincho"/>
                <a:cs typeface="IPAmjMincho"/>
              </a:rPr>
              <a:t>者</a:t>
            </a:r>
            <a:r>
              <a:rPr sz="2332" b="1" spc="42" dirty="0">
                <a:latin typeface="IPAmjMincho"/>
                <a:cs typeface="IPAmjMincho"/>
              </a:rPr>
              <a:t>，包含受傷坐輪</a:t>
            </a:r>
            <a:r>
              <a:rPr sz="2332" b="1" spc="19" dirty="0">
                <a:latin typeface="IPAmjMincho"/>
                <a:cs typeface="IPAmjMincho"/>
              </a:rPr>
              <a:t>椅</a:t>
            </a:r>
            <a:r>
              <a:rPr sz="2332" b="1" spc="42" dirty="0">
                <a:latin typeface="IPAmjMincho"/>
                <a:cs typeface="IPAmjMincho"/>
              </a:rPr>
              <a:t>、拿拐杖的</a:t>
            </a:r>
            <a:r>
              <a:rPr sz="2332" b="1" spc="19" dirty="0">
                <a:latin typeface="IPAmjMincho"/>
                <a:cs typeface="IPAmjMincho"/>
              </a:rPr>
              <a:t>人</a:t>
            </a:r>
            <a:r>
              <a:rPr sz="2332" b="1" spc="16" dirty="0">
                <a:latin typeface="IPAmjMincho"/>
                <a:cs typeface="IPAmjMincho"/>
              </a:rPr>
              <a:t>，</a:t>
            </a:r>
            <a:r>
              <a:rPr sz="2332" b="1" spc="42" dirty="0">
                <a:latin typeface="IPAmjMincho"/>
                <a:cs typeface="IPAmjMincho"/>
              </a:rPr>
              <a:t>或是老爺</a:t>
            </a:r>
            <a:r>
              <a:rPr sz="2332" b="1" spc="19" dirty="0">
                <a:latin typeface="IPAmjMincho"/>
                <a:cs typeface="IPAmjMincho"/>
              </a:rPr>
              <a:t>爺</a:t>
            </a:r>
            <a:r>
              <a:rPr sz="2332" b="1" spc="23" dirty="0">
                <a:latin typeface="IPAmjMincho"/>
                <a:cs typeface="IPAmjMincho"/>
              </a:rPr>
              <a:t>、老奶</a:t>
            </a:r>
            <a:r>
              <a:rPr sz="2332" b="1" spc="19" dirty="0">
                <a:latin typeface="IPAmjMincho"/>
                <a:cs typeface="IPAmjMincho"/>
              </a:rPr>
              <a:t>奶</a:t>
            </a:r>
            <a:r>
              <a:rPr sz="2332" b="1" spc="23" dirty="0">
                <a:latin typeface="IPAmjMincho"/>
                <a:cs typeface="IPAmjMincho"/>
              </a:rPr>
              <a:t>，推娃娃車的家</a:t>
            </a:r>
            <a:r>
              <a:rPr sz="2332" b="1" spc="19" dirty="0">
                <a:latin typeface="IPAmjMincho"/>
                <a:cs typeface="IPAmjMincho"/>
              </a:rPr>
              <a:t>長</a:t>
            </a:r>
            <a:r>
              <a:rPr sz="2332" b="1" spc="23" dirty="0">
                <a:latin typeface="IPAmjMincho"/>
                <a:cs typeface="IPAmjMincho"/>
              </a:rPr>
              <a:t>，都是無障礙設施服務的對</a:t>
            </a:r>
            <a:r>
              <a:rPr sz="2332" b="1" spc="19" dirty="0">
                <a:latin typeface="IPAmjMincho"/>
                <a:cs typeface="IPAmjMincho"/>
              </a:rPr>
              <a:t>象</a:t>
            </a:r>
            <a:r>
              <a:rPr sz="2332" b="1" spc="23" dirty="0">
                <a:latin typeface="IPAmjMincho"/>
                <a:cs typeface="IPAmjMincho"/>
              </a:rPr>
              <a:t>。依照規</a:t>
            </a:r>
            <a:r>
              <a:rPr sz="2332" b="1" spc="19" dirty="0">
                <a:latin typeface="IPAmjMincho"/>
                <a:cs typeface="IPAmjMincho"/>
              </a:rPr>
              <a:t>定</a:t>
            </a:r>
            <a:r>
              <a:rPr sz="2332" b="1" spc="23" dirty="0">
                <a:latin typeface="IPAmjMincho"/>
                <a:cs typeface="IPAmjMincho"/>
              </a:rPr>
              <a:t>，不論室內或室</a:t>
            </a:r>
            <a:r>
              <a:rPr sz="2332" b="1" spc="19" dirty="0">
                <a:latin typeface="IPAmjMincho"/>
                <a:cs typeface="IPAmjMincho"/>
              </a:rPr>
              <a:t>外</a:t>
            </a:r>
            <a:r>
              <a:rPr sz="2332" b="1" spc="23" dirty="0">
                <a:latin typeface="IPAmjMincho"/>
                <a:cs typeface="IPAmjMincho"/>
              </a:rPr>
              <a:t>，都應該要有這樣的設</a:t>
            </a:r>
            <a:r>
              <a:rPr sz="2332" b="1" spc="19" dirty="0">
                <a:latin typeface="IPAmjMincho"/>
                <a:cs typeface="IPAmjMincho"/>
              </a:rPr>
              <a:t>計</a:t>
            </a:r>
            <a:r>
              <a:rPr sz="2332" b="1" spc="23" dirty="0">
                <a:latin typeface="IPAmjMincho"/>
                <a:cs typeface="IPAmjMincho"/>
              </a:rPr>
              <a:t>，像是室內設有電</a:t>
            </a:r>
            <a:r>
              <a:rPr sz="2332" b="1" spc="19" dirty="0">
                <a:latin typeface="IPAmjMincho"/>
                <a:cs typeface="IPAmjMincho"/>
              </a:rPr>
              <a:t>梯</a:t>
            </a:r>
            <a:r>
              <a:rPr sz="2332" b="1" spc="16" dirty="0">
                <a:latin typeface="IPAmjMincho"/>
                <a:cs typeface="IPAmjMincho"/>
              </a:rPr>
              <a:t>、</a:t>
            </a:r>
            <a:r>
              <a:rPr sz="2332" b="1" spc="23" dirty="0">
                <a:latin typeface="IPAmjMincho"/>
                <a:cs typeface="IPAmjMincho"/>
              </a:rPr>
              <a:t>公共廁所內設置有扶手</a:t>
            </a:r>
            <a:r>
              <a:rPr sz="2332" b="1" spc="19" dirty="0">
                <a:latin typeface="IPAmjMincho"/>
                <a:cs typeface="IPAmjMincho"/>
              </a:rPr>
              <a:t>等</a:t>
            </a:r>
            <a:r>
              <a:rPr sz="2332" b="1" spc="23" dirty="0">
                <a:latin typeface="IPAmjMincho"/>
                <a:cs typeface="IPAmjMincho"/>
              </a:rPr>
              <a:t>，室外騎樓下的通路與馬路的連接</a:t>
            </a:r>
            <a:r>
              <a:rPr sz="2332" b="1" spc="19" dirty="0">
                <a:latin typeface="IPAmjMincho"/>
                <a:cs typeface="IPAmjMincho"/>
              </a:rPr>
              <a:t>處</a:t>
            </a:r>
            <a:r>
              <a:rPr sz="2332" b="1" spc="23" dirty="0">
                <a:latin typeface="IPAmjMincho"/>
                <a:cs typeface="IPAmjMincho"/>
              </a:rPr>
              <a:t>、樓梯</a:t>
            </a:r>
            <a:r>
              <a:rPr sz="2332" b="1" spc="19" dirty="0">
                <a:latin typeface="IPAmjMincho"/>
                <a:cs typeface="IPAmjMincho"/>
              </a:rPr>
              <a:t>旁，都要設置有斜坡道等。</a:t>
            </a:r>
            <a:endParaRPr sz="2332" b="1" dirty="0">
              <a:latin typeface="IPAmjMincho"/>
              <a:cs typeface="IPAmjMincho"/>
            </a:endParaRPr>
          </a:p>
          <a:p>
            <a:pPr marL="8228" marR="7817" indent="232862">
              <a:lnSpc>
                <a:spcPct val="127499"/>
              </a:lnSpc>
              <a:spcBef>
                <a:spcPts val="184"/>
              </a:spcBef>
            </a:pPr>
            <a:r>
              <a:rPr sz="2332" b="1" spc="19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2332" b="1" spc="19">
                <a:latin typeface="IPAmjMincho"/>
                <a:cs typeface="IPAmjMincho"/>
              </a:rPr>
              <a:t>，讓不同需求的人都可以快快樂樂出門</a:t>
            </a:r>
            <a:r>
              <a:rPr sz="2332" b="1" spc="19" dirty="0">
                <a:latin typeface="IPAmjMincho"/>
                <a:cs typeface="IPAmjMincho"/>
              </a:rPr>
              <a:t>，平平安安回家。</a:t>
            </a:r>
            <a:endParaRPr sz="2332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194736" y="368201"/>
            <a:ext cx="4603540" cy="6489799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 sz="1166"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66"/>
            </a:p>
          </p:txBody>
        </p:sp>
      </p:grpSp>
    </p:spTree>
    <p:extLst>
      <p:ext uri="{BB962C8B-B14F-4D97-AF65-F5344CB8AC3E}">
        <p14:creationId xmlns:p14="http://schemas.microsoft.com/office/powerpoint/2010/main" val="4079743146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196253" y="0"/>
            <a:ext cx="979949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2" name="矩形 1"/>
          <p:cNvSpPr/>
          <p:nvPr/>
        </p:nvSpPr>
        <p:spPr>
          <a:xfrm>
            <a:off x="1455434" y="2293542"/>
            <a:ext cx="5973495" cy="2320283"/>
          </a:xfrm>
          <a:prstGeom prst="rect">
            <a:avLst/>
          </a:prstGeom>
          <a:noFill/>
        </p:spPr>
        <p:txBody>
          <a:bodyPr wrap="none" lIns="59241" tIns="29621" rIns="59241" bIns="29621" numCol="1">
            <a:prstTxWarp prst="textChevronInverted">
              <a:avLst/>
            </a:prstTxWarp>
            <a:spAutoFit/>
          </a:bodyPr>
          <a:lstStyle/>
          <a:p>
            <a:pPr algn="ctr"/>
            <a:r>
              <a:rPr lang="zh-TW" altLang="en-US" sz="3499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三民國小的無障礙設施</a:t>
            </a:r>
          </a:p>
        </p:txBody>
      </p:sp>
    </p:spTree>
    <p:extLst>
      <p:ext uri="{BB962C8B-B14F-4D97-AF65-F5344CB8AC3E}">
        <p14:creationId xmlns:p14="http://schemas.microsoft.com/office/powerpoint/2010/main" val="1412097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無障礙坡道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5435" y="1651762"/>
            <a:ext cx="4954419" cy="3307638"/>
          </a:xfrm>
          <a:prstGeom prst="rect">
            <a:avLst/>
          </a:prstGeom>
        </p:spPr>
      </p:pic>
      <p:pic>
        <p:nvPicPr>
          <p:cNvPr id="3" name="圖片 2" descr="無障礙設施照片_2011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310" y="1009983"/>
            <a:ext cx="3900050" cy="520241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54169" y="368202"/>
            <a:ext cx="4936773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65" b="1" dirty="0">
                <a:latin typeface="文鼎標楷注音" pitchFamily="34" charset="-120"/>
                <a:ea typeface="文鼎標楷注音" pitchFamily="34" charset="-120"/>
              </a:rPr>
              <a:t>無障礙坡道</a:t>
            </a:r>
          </a:p>
        </p:txBody>
      </p:sp>
    </p:spTree>
    <p:extLst>
      <p:ext uri="{BB962C8B-B14F-4D97-AF65-F5344CB8AC3E}">
        <p14:creationId xmlns:p14="http://schemas.microsoft.com/office/powerpoint/2010/main" val="396810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54169" y="368202"/>
            <a:ext cx="4936773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65" b="1" dirty="0">
                <a:latin typeface="文鼎標楷注音" pitchFamily="34" charset="-120"/>
                <a:ea typeface="文鼎標楷注音" pitchFamily="34" charset="-120"/>
              </a:rPr>
              <a:t>無障礙電梯</a:t>
            </a:r>
          </a:p>
        </p:txBody>
      </p:sp>
      <p:pic>
        <p:nvPicPr>
          <p:cNvPr id="5" name="圖片 4" descr="無障礙設施照片_201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1" y="1454292"/>
            <a:ext cx="3458808" cy="4613825"/>
          </a:xfrm>
          <a:prstGeom prst="rect">
            <a:avLst/>
          </a:prstGeom>
        </p:spPr>
      </p:pic>
      <p:pic>
        <p:nvPicPr>
          <p:cNvPr id="6" name="圖片 5" descr="無障礙設施照片_20112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838" y="565673"/>
            <a:ext cx="4124972" cy="55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4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54169" y="368202"/>
            <a:ext cx="4936773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65" b="1" dirty="0">
                <a:latin typeface="文鼎標楷注音" pitchFamily="34" charset="-120"/>
                <a:ea typeface="文鼎標楷注音" pitchFamily="34" charset="-120"/>
              </a:rPr>
              <a:t>無障礙廁所</a:t>
            </a:r>
          </a:p>
        </p:txBody>
      </p:sp>
      <p:pic>
        <p:nvPicPr>
          <p:cNvPr id="5" name="圖片 4" descr="IMG_1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9677" y="516305"/>
            <a:ext cx="3941705" cy="5255606"/>
          </a:xfrm>
          <a:prstGeom prst="rect">
            <a:avLst/>
          </a:prstGeom>
        </p:spPr>
      </p:pic>
      <p:pic>
        <p:nvPicPr>
          <p:cNvPr id="6" name="圖片 5" descr="IMG_1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6066" y="2145440"/>
            <a:ext cx="5279604" cy="395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0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640259" y="516693"/>
            <a:ext cx="5776024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65" b="1" dirty="0">
                <a:latin typeface="文鼎標楷注音" pitchFamily="34" charset="-120"/>
                <a:ea typeface="文鼎標楷注音" pitchFamily="34" charset="-120"/>
              </a:rPr>
              <a:t>無障礙停車位</a:t>
            </a:r>
          </a:p>
        </p:txBody>
      </p:sp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14" y="1295554"/>
            <a:ext cx="7108953" cy="52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1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554169" y="368202"/>
            <a:ext cx="6319069" cy="81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65" b="1" dirty="0">
                <a:latin typeface="文鼎標楷注音" pitchFamily="34" charset="-120"/>
                <a:ea typeface="文鼎標楷注音" pitchFamily="34" charset="-120"/>
              </a:rPr>
              <a:t>無障礙導盲磚</a:t>
            </a:r>
          </a:p>
        </p:txBody>
      </p:sp>
      <p:pic>
        <p:nvPicPr>
          <p:cNvPr id="5" name="圖片 4" descr="108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878" y="1256821"/>
            <a:ext cx="4788669" cy="50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96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100</Words>
  <Application>Microsoft Office PowerPoint</Application>
  <PresentationFormat>寬螢幕</PresentationFormat>
  <Paragraphs>14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8" baseType="lpstr">
      <vt:lpstr>IPAexMincho</vt:lpstr>
      <vt:lpstr>IPAmjMincho</vt:lpstr>
      <vt:lpstr>文鼎標楷注音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win98</dc:creator>
  <cp:lastModifiedBy>win98</cp:lastModifiedBy>
  <cp:revision>2</cp:revision>
  <dcterms:created xsi:type="dcterms:W3CDTF">2022-09-19T01:45:00Z</dcterms:created>
  <dcterms:modified xsi:type="dcterms:W3CDTF">2022-09-19T01:53:18Z</dcterms:modified>
</cp:coreProperties>
</file>