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8818225" cy="10585450"/>
  <p:notesSz cx="15125700" cy="105854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714" y="90"/>
      </p:cViewPr>
      <p:guideLst>
        <p:guide orient="horz" pos="2880"/>
        <p:guide pos="26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5683" y="3281489"/>
            <a:ext cx="79977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11367" y="5927852"/>
            <a:ext cx="65863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9405573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0456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45693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6343101" y="1672629"/>
            <a:ext cx="220953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456" y="2434654"/>
            <a:ext cx="8468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99098" y="9844469"/>
            <a:ext cx="3010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70456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74562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1" y="1331774"/>
            <a:ext cx="16971963" cy="9253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340000">
            <a:off x="12223995" y="4195746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文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31700" y="4163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427" y="0"/>
                </a:moveTo>
                <a:lnTo>
                  <a:pt x="8064" y="4191"/>
                </a:lnTo>
                <a:lnTo>
                  <a:pt x="4292" y="7861"/>
                </a:lnTo>
                <a:lnTo>
                  <a:pt x="0" y="17957"/>
                </a:lnTo>
                <a:lnTo>
                  <a:pt x="88" y="22974"/>
                </a:lnTo>
                <a:lnTo>
                  <a:pt x="4406" y="33680"/>
                </a:lnTo>
                <a:lnTo>
                  <a:pt x="8000" y="37287"/>
                </a:lnTo>
                <a:lnTo>
                  <a:pt x="13042" y="39141"/>
                </a:lnTo>
                <a:lnTo>
                  <a:pt x="17970" y="41236"/>
                </a:lnTo>
                <a:lnTo>
                  <a:pt x="41236" y="18415"/>
                </a:lnTo>
                <a:lnTo>
                  <a:pt x="37172" y="8382"/>
                </a:lnTo>
                <a:lnTo>
                  <a:pt x="33515" y="4610"/>
                </a:lnTo>
                <a:lnTo>
                  <a:pt x="23355" y="152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280000">
            <a:off x="12506008" y="398072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王文</a:t>
            </a:r>
            <a:r>
              <a:rPr sz="1400" spc="-30" dirty="0">
                <a:solidFill>
                  <a:srgbClr val="0082CD"/>
                </a:solidFill>
                <a:latin typeface="WenQuanYi Micro Hei"/>
                <a:cs typeface="WenQuanYi Micro Hei"/>
              </a:rPr>
              <a:t>華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 rot="20820000">
            <a:off x="13249168" y="3792623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圖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44803" y="378531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1361" y="0"/>
                </a:moveTo>
                <a:lnTo>
                  <a:pt x="10502" y="2705"/>
                </a:lnTo>
                <a:lnTo>
                  <a:pt x="6261" y="5803"/>
                </a:lnTo>
                <a:lnTo>
                  <a:pt x="609" y="15214"/>
                </a:lnTo>
                <a:lnTo>
                  <a:pt x="0" y="20193"/>
                </a:lnTo>
                <a:lnTo>
                  <a:pt x="2793" y="31394"/>
                </a:lnTo>
                <a:lnTo>
                  <a:pt x="5854" y="35471"/>
                </a:lnTo>
                <a:lnTo>
                  <a:pt x="15163" y="40767"/>
                </a:lnTo>
                <a:lnTo>
                  <a:pt x="20154" y="41376"/>
                </a:lnTo>
                <a:lnTo>
                  <a:pt x="30822" y="38722"/>
                </a:lnTo>
                <a:lnTo>
                  <a:pt x="34899" y="35661"/>
                </a:lnTo>
                <a:lnTo>
                  <a:pt x="40538" y="26263"/>
                </a:lnTo>
                <a:lnTo>
                  <a:pt x="41376" y="21399"/>
                </a:lnTo>
                <a:lnTo>
                  <a:pt x="38760" y="10909"/>
                </a:lnTo>
                <a:lnTo>
                  <a:pt x="35661" y="6654"/>
                </a:lnTo>
                <a:lnTo>
                  <a:pt x="26212" y="838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20760000">
            <a:off x="13531698" y="365057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鄒明貴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2657" y="1331774"/>
            <a:ext cx="9561190" cy="9253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矩形 9"/>
          <p:cNvSpPr/>
          <p:nvPr/>
        </p:nvSpPr>
        <p:spPr>
          <a:xfrm>
            <a:off x="950912" y="258031"/>
            <a:ext cx="170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6600" b="1" dirty="0">
                <a:latin typeface="標楷體" pitchFamily="65" charset="-120"/>
                <a:ea typeface="標楷體" pitchFamily="65" charset="-120"/>
              </a:rPr>
              <a:t>學年度上學期二年級特教暨生命教育宣導</a:t>
            </a: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0112" y="178051"/>
            <a:ext cx="6361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184" y="1025525"/>
            <a:ext cx="5791200" cy="8172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2069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她問 了很多地方</a:t>
            </a:r>
            <a:r>
              <a:rPr sz="4000" b="1" spc="-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有幾間遊覽車公司說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「哎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呀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很抱歉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直到有個爺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爺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「有有有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  我們有無障礙的車型</a:t>
            </a:r>
            <a:r>
              <a:rPr sz="40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178051"/>
            <a:ext cx="6504305" cy="1040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7984" y="-21590"/>
            <a:ext cx="527812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5312" y="-21590"/>
            <a:ext cx="5522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3712" y="720725"/>
            <a:ext cx="7239000" cy="901785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秋季旅行</a:t>
            </a:r>
            <a:r>
              <a:rPr sz="4000" b="1" spc="110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那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有無障礙設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施的車子來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-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1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當老師把小琪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送進車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</a:t>
            </a:r>
            <a:r>
              <a:rPr sz="4000" b="1" spc="6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從沒</a:t>
            </a:r>
            <a:r>
              <a:rPr sz="4000" b="1" spc="107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000" b="1" spc="107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行的孩子都鼓起掌</a:t>
            </a:r>
            <a:r>
              <a:rPr sz="40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26034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</a:t>
            </a:r>
            <a:r>
              <a:rPr sz="4000" b="1" spc="109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起在車子裡唱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歌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6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景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二十個孩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子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好開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48"/>
            <a:ext cx="52943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4313" y="36373"/>
            <a:ext cx="5562599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1712" y="796925"/>
            <a:ext cx="7391400" cy="8876789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3048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車子到了農場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這裡的設施</a:t>
            </a:r>
            <a:r>
              <a:rPr sz="48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小琪都可以跟大家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玩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。她跟同學餵羊吃草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幫牛媽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媽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的忙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餵小牛喝ㄋㄟㄋ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，繞了農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抱小兔子拍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照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-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5599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9113" y="1448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76312" y="415925"/>
            <a:ext cx="4419600" cy="9634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起上高台</a:t>
            </a:r>
            <a:r>
              <a:rPr sz="48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進了涼亭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風很大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大家的笑聲也很大，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裡可以看見整個農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1512" y="36373"/>
            <a:ext cx="65532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977" y="2549525"/>
            <a:ext cx="5296535" cy="355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下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次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大家可以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起做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 情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呢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-26035"/>
            <a:ext cx="6489065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9712" y="263526"/>
            <a:ext cx="5029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3600" b="1" spc="30" dirty="0">
                <a:solidFill>
                  <a:srgbClr val="00833F"/>
                </a:solidFill>
                <a:latin typeface="IPAmjMincho"/>
                <a:cs typeface="IPAmjMincho"/>
              </a:rPr>
              <a:t>認識無障礙設施符號</a:t>
            </a:r>
            <a:endParaRPr sz="3600" b="1" dirty="0">
              <a:latin typeface="IPAmjMincho"/>
              <a:cs typeface="IPAmjMinch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3361" y="4667021"/>
            <a:ext cx="2082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你知道這些符號的意義嗎？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6061" y="6933361"/>
            <a:ext cx="26797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貼心的高度調整，打造無障礙空間。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1589" y="9382886"/>
            <a:ext cx="29692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229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記得禮讓有需要的人優先使用！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1683" y="3627914"/>
            <a:ext cx="35052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4912" y="7273926"/>
            <a:ext cx="5638800" cy="3311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2512" y="796926"/>
            <a:ext cx="14325600" cy="2826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無障礙設施符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，最常見的是一個坐在輪椅上的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人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。但並不是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說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，這個設施或設備只有坐在輪椅上的人才可以使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用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。其他像是視障朋友或是使用導盲犬的朋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友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，也都有一些識別符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，你在哪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裡看過這些符號</a:t>
            </a:r>
            <a:r>
              <a:rPr lang="zh-TW" altLang="en-US"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呢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？</a:t>
            </a:r>
            <a:endParaRPr sz="3600" b="1" dirty="0">
              <a:latin typeface="標楷體" pitchFamily="65" charset="-120"/>
              <a:ea typeface="標楷體" pitchFamily="65" charset="-120"/>
              <a:cs typeface="IPAmjMinch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42312" y="3235325"/>
            <a:ext cx="8153400" cy="7350125"/>
            <a:chOff x="840422" y="4934102"/>
            <a:chExt cx="5787390" cy="4729480"/>
          </a:xfrm>
        </p:grpSpPr>
        <p:sp>
          <p:nvSpPr>
            <p:cNvPr id="6" name="object 6"/>
            <p:cNvSpPr/>
            <p:nvPr/>
          </p:nvSpPr>
          <p:spPr>
            <a:xfrm>
              <a:off x="3737762" y="4937645"/>
              <a:ext cx="2889885" cy="2272665"/>
            </a:xfrm>
            <a:custGeom>
              <a:avLst/>
              <a:gdLst/>
              <a:ahLst/>
              <a:cxnLst/>
              <a:rect l="l" t="t" r="r" b="b"/>
              <a:pathLst>
                <a:path w="2889884" h="2272665">
                  <a:moveTo>
                    <a:pt x="2889504" y="0"/>
                  </a:moveTo>
                  <a:lnTo>
                    <a:pt x="0" y="0"/>
                  </a:lnTo>
                  <a:lnTo>
                    <a:pt x="0" y="2272284"/>
                  </a:lnTo>
                  <a:lnTo>
                    <a:pt x="2889504" y="2272284"/>
                  </a:lnTo>
                  <a:lnTo>
                    <a:pt x="2889504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88003" y="5087886"/>
              <a:ext cx="2412009" cy="179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5327" y="4934102"/>
              <a:ext cx="3168650" cy="2268220"/>
            </a:xfrm>
            <a:custGeom>
              <a:avLst/>
              <a:gdLst/>
              <a:ahLst/>
              <a:cxnLst/>
              <a:rect l="l" t="t" r="r" b="b"/>
              <a:pathLst>
                <a:path w="3168650" h="2268220">
                  <a:moveTo>
                    <a:pt x="3168396" y="0"/>
                  </a:moveTo>
                  <a:lnTo>
                    <a:pt x="0" y="0"/>
                  </a:lnTo>
                  <a:lnTo>
                    <a:pt x="0" y="2267712"/>
                  </a:lnTo>
                  <a:lnTo>
                    <a:pt x="3168396" y="2267712"/>
                  </a:lnTo>
                  <a:lnTo>
                    <a:pt x="3168396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5568" y="5084330"/>
              <a:ext cx="2688336" cy="1791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422" y="7229893"/>
              <a:ext cx="3278504" cy="2313940"/>
            </a:xfrm>
            <a:custGeom>
              <a:avLst/>
              <a:gdLst/>
              <a:ahLst/>
              <a:cxnLst/>
              <a:rect l="l" t="t" r="r" b="b"/>
              <a:pathLst>
                <a:path w="3278504" h="2313940">
                  <a:moveTo>
                    <a:pt x="3278124" y="0"/>
                  </a:moveTo>
                  <a:lnTo>
                    <a:pt x="0" y="0"/>
                  </a:lnTo>
                  <a:lnTo>
                    <a:pt x="0" y="2313432"/>
                  </a:lnTo>
                  <a:lnTo>
                    <a:pt x="3278124" y="2313432"/>
                  </a:lnTo>
                  <a:lnTo>
                    <a:pt x="3278124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5569" y="7409916"/>
              <a:ext cx="2872421" cy="1907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34409" y="7176325"/>
              <a:ext cx="2788920" cy="2487295"/>
            </a:xfrm>
            <a:custGeom>
              <a:avLst/>
              <a:gdLst/>
              <a:ahLst/>
              <a:cxnLst/>
              <a:rect l="l" t="t" r="r" b="b"/>
              <a:pathLst>
                <a:path w="2788920" h="2487295">
                  <a:moveTo>
                    <a:pt x="2788920" y="0"/>
                  </a:moveTo>
                  <a:lnTo>
                    <a:pt x="0" y="0"/>
                  </a:lnTo>
                  <a:lnTo>
                    <a:pt x="0" y="2487168"/>
                  </a:lnTo>
                  <a:lnTo>
                    <a:pt x="2788920" y="248716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8000" y="7409916"/>
              <a:ext cx="2220899" cy="19189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70112" y="339725"/>
            <a:ext cx="7315200" cy="9900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IPAmjMincho"/>
                <a:cs typeface="IPAmjMincho"/>
              </a:rPr>
              <a:t>無障礙設施是為了讓行動不方便的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90" dirty="0">
                <a:latin typeface="IPAmjMincho"/>
                <a:cs typeface="IPAmjMincho"/>
              </a:rPr>
              <a:t>，擁</a:t>
            </a:r>
            <a:r>
              <a:rPr sz="3600" b="1" spc="30" dirty="0">
                <a:latin typeface="IPAmjMincho"/>
                <a:cs typeface="IPAmjMincho"/>
              </a:rPr>
              <a:t>有</a:t>
            </a:r>
            <a:r>
              <a:rPr sz="3600" b="1" spc="90" dirty="0">
                <a:latin typeface="IPAmjMincho"/>
                <a:cs typeface="IPAmjMincho"/>
              </a:rPr>
              <a:t>「行」的自主與自</a:t>
            </a:r>
            <a:r>
              <a:rPr sz="3600" b="1" spc="30" dirty="0">
                <a:latin typeface="IPAmjMincho"/>
                <a:cs typeface="IPAmjMincho"/>
              </a:rPr>
              <a:t>由</a:t>
            </a:r>
            <a:r>
              <a:rPr sz="3600" b="1" spc="25" dirty="0">
                <a:latin typeface="IPAmjMincho"/>
                <a:cs typeface="IPAmjMincho"/>
              </a:rPr>
              <a:t>。</a:t>
            </a:r>
            <a:r>
              <a:rPr sz="3600" b="1" spc="65" dirty="0">
                <a:latin typeface="IPAmjMincho"/>
                <a:cs typeface="IPAmjMincho"/>
              </a:rPr>
              <a:t>不只是身心障礙</a:t>
            </a:r>
            <a:r>
              <a:rPr sz="3600" b="1" spc="30" dirty="0">
                <a:latin typeface="IPAmjMincho"/>
                <a:cs typeface="IPAmjMincho"/>
              </a:rPr>
              <a:t>者</a:t>
            </a:r>
            <a:r>
              <a:rPr sz="3600" b="1" spc="65" dirty="0">
                <a:latin typeface="IPAmjMincho"/>
                <a:cs typeface="IPAmjMincho"/>
              </a:rPr>
              <a:t>，包含受傷坐輪</a:t>
            </a:r>
            <a:r>
              <a:rPr sz="3600" b="1" spc="30" dirty="0">
                <a:latin typeface="IPAmjMincho"/>
                <a:cs typeface="IPAmjMincho"/>
              </a:rPr>
              <a:t>椅</a:t>
            </a:r>
            <a:r>
              <a:rPr sz="3600" b="1" spc="65" dirty="0">
                <a:latin typeface="IPAmjMincho"/>
                <a:cs typeface="IPAmjMincho"/>
              </a:rPr>
              <a:t>、拿拐杖的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25" dirty="0">
                <a:latin typeface="IPAmjMincho"/>
                <a:cs typeface="IPAmjMincho"/>
              </a:rPr>
              <a:t>，</a:t>
            </a:r>
            <a:r>
              <a:rPr sz="3600" b="1" spc="65" dirty="0">
                <a:latin typeface="IPAmjMincho"/>
                <a:cs typeface="IPAmjMincho"/>
              </a:rPr>
              <a:t>或是老爺</a:t>
            </a:r>
            <a:r>
              <a:rPr sz="3600" b="1" spc="30" dirty="0">
                <a:latin typeface="IPAmjMincho"/>
                <a:cs typeface="IPAmjMincho"/>
              </a:rPr>
              <a:t>爺</a:t>
            </a:r>
            <a:r>
              <a:rPr sz="3600" b="1" spc="35" dirty="0">
                <a:latin typeface="IPAmjMincho"/>
                <a:cs typeface="IPAmjMincho"/>
              </a:rPr>
              <a:t>、老奶</a:t>
            </a:r>
            <a:r>
              <a:rPr sz="3600" b="1" spc="30" dirty="0">
                <a:latin typeface="IPAmjMincho"/>
                <a:cs typeface="IPAmjMincho"/>
              </a:rPr>
              <a:t>奶</a:t>
            </a:r>
            <a:r>
              <a:rPr sz="3600" b="1" spc="35" dirty="0">
                <a:latin typeface="IPAmjMincho"/>
                <a:cs typeface="IPAmjMincho"/>
              </a:rPr>
              <a:t>，推娃娃車的家</a:t>
            </a:r>
            <a:r>
              <a:rPr sz="3600" b="1" spc="30" dirty="0">
                <a:latin typeface="IPAmjMincho"/>
                <a:cs typeface="IPAmjMincho"/>
              </a:rPr>
              <a:t>長</a:t>
            </a:r>
            <a:r>
              <a:rPr sz="3600" b="1" spc="35" dirty="0">
                <a:latin typeface="IPAmjMincho"/>
                <a:cs typeface="IPAmjMincho"/>
              </a:rPr>
              <a:t>，都是無障礙設施服務的對</a:t>
            </a:r>
            <a:r>
              <a:rPr sz="3600" b="1" spc="30" dirty="0">
                <a:latin typeface="IPAmjMincho"/>
                <a:cs typeface="IPAmjMincho"/>
              </a:rPr>
              <a:t>象</a:t>
            </a:r>
            <a:r>
              <a:rPr sz="3600" b="1" spc="35" dirty="0">
                <a:latin typeface="IPAmjMincho"/>
                <a:cs typeface="IPAmjMincho"/>
              </a:rPr>
              <a:t>。依照規</a:t>
            </a:r>
            <a:r>
              <a:rPr sz="3600" b="1" spc="30" dirty="0">
                <a:latin typeface="IPAmjMincho"/>
                <a:cs typeface="IPAmjMincho"/>
              </a:rPr>
              <a:t>定</a:t>
            </a:r>
            <a:r>
              <a:rPr sz="3600" b="1" spc="35" dirty="0">
                <a:latin typeface="IPAmjMincho"/>
                <a:cs typeface="IPAmjMincho"/>
              </a:rPr>
              <a:t>，不論室內或室</a:t>
            </a:r>
            <a:r>
              <a:rPr sz="3600" b="1" spc="30" dirty="0">
                <a:latin typeface="IPAmjMincho"/>
                <a:cs typeface="IPAmjMincho"/>
              </a:rPr>
              <a:t>外</a:t>
            </a:r>
            <a:r>
              <a:rPr sz="3600" b="1" spc="35" dirty="0">
                <a:latin typeface="IPAmjMincho"/>
                <a:cs typeface="IPAmjMincho"/>
              </a:rPr>
              <a:t>，都應該要有這樣的設</a:t>
            </a:r>
            <a:r>
              <a:rPr sz="3600" b="1" spc="30" dirty="0">
                <a:latin typeface="IPAmjMincho"/>
                <a:cs typeface="IPAmjMincho"/>
              </a:rPr>
              <a:t>計</a:t>
            </a:r>
            <a:r>
              <a:rPr sz="3600" b="1" spc="35" dirty="0">
                <a:latin typeface="IPAmjMincho"/>
                <a:cs typeface="IPAmjMincho"/>
              </a:rPr>
              <a:t>，像是室內設有電</a:t>
            </a:r>
            <a:r>
              <a:rPr sz="3600" b="1" spc="30" dirty="0">
                <a:latin typeface="IPAmjMincho"/>
                <a:cs typeface="IPAmjMincho"/>
              </a:rPr>
              <a:t>梯</a:t>
            </a:r>
            <a:r>
              <a:rPr sz="3600" b="1" spc="25" dirty="0">
                <a:latin typeface="IPAmjMincho"/>
                <a:cs typeface="IPAmjMincho"/>
              </a:rPr>
              <a:t>、</a:t>
            </a:r>
            <a:r>
              <a:rPr sz="3600" b="1" spc="35" dirty="0">
                <a:latin typeface="IPAmjMincho"/>
                <a:cs typeface="IPAmjMincho"/>
              </a:rPr>
              <a:t>公共廁所內設置有扶手</a:t>
            </a:r>
            <a:r>
              <a:rPr sz="3600" b="1" spc="30" dirty="0">
                <a:latin typeface="IPAmjMincho"/>
                <a:cs typeface="IPAmjMincho"/>
              </a:rPr>
              <a:t>等</a:t>
            </a:r>
            <a:r>
              <a:rPr sz="3600" b="1" spc="35" dirty="0">
                <a:latin typeface="IPAmjMincho"/>
                <a:cs typeface="IPAmjMincho"/>
              </a:rPr>
              <a:t>，室外騎樓下的通路與馬路的連接</a:t>
            </a:r>
            <a:r>
              <a:rPr sz="3600" b="1" spc="30" dirty="0">
                <a:latin typeface="IPAmjMincho"/>
                <a:cs typeface="IPAmjMincho"/>
              </a:rPr>
              <a:t>處</a:t>
            </a:r>
            <a:r>
              <a:rPr sz="3600" b="1" spc="35" dirty="0">
                <a:latin typeface="IPAmjMincho"/>
                <a:cs typeface="IPAmjMincho"/>
              </a:rPr>
              <a:t>、樓梯</a:t>
            </a:r>
            <a:r>
              <a:rPr sz="3600" b="1" spc="30" dirty="0">
                <a:latin typeface="IPAmjMincho"/>
                <a:cs typeface="IPAmjMincho"/>
              </a:rPr>
              <a:t>旁，都要設置有斜坡道等。</a:t>
            </a:r>
            <a:endParaRPr sz="3600" b="1" dirty="0">
              <a:latin typeface="IPAmjMincho"/>
              <a:cs typeface="IPAmjMincho"/>
            </a:endParaRPr>
          </a:p>
          <a:p>
            <a:pPr marL="12700" marR="12065" indent="359410">
              <a:lnSpc>
                <a:spcPct val="127499"/>
              </a:lnSpc>
              <a:spcBef>
                <a:spcPts val="284"/>
              </a:spcBef>
            </a:pPr>
            <a:r>
              <a:rPr sz="3600" b="1" spc="30" dirty="0">
                <a:latin typeface="IPAmjMincho"/>
                <a:cs typeface="IPAmjMincho"/>
              </a:rPr>
              <a:t>這些設施是為了打造一個更公平與安全的環境</a:t>
            </a:r>
            <a:r>
              <a:rPr sz="3600" b="1" spc="30">
                <a:latin typeface="IPAmjMincho"/>
                <a:cs typeface="IPAmjMincho"/>
              </a:rPr>
              <a:t>，讓不同需求的人都可以快快樂樂出門</a:t>
            </a:r>
            <a:r>
              <a:rPr sz="3600" b="1" spc="30" dirty="0">
                <a:latin typeface="IPAmjMincho"/>
                <a:cs typeface="IPAmjMincho"/>
              </a:rPr>
              <a:t>，平平安安回家。</a:t>
            </a:r>
            <a:endParaRPr sz="3600" b="1" dirty="0">
              <a:latin typeface="IPAmjMincho"/>
              <a:cs typeface="IPAmjMinch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561512" y="568325"/>
            <a:ext cx="7105650" cy="10017125"/>
            <a:chOff x="8519744" y="3595268"/>
            <a:chExt cx="5795010" cy="6050915"/>
          </a:xfrm>
        </p:grpSpPr>
        <p:sp>
          <p:nvSpPr>
            <p:cNvPr id="23" name="object 23"/>
            <p:cNvSpPr/>
            <p:nvPr/>
          </p:nvSpPr>
          <p:spPr>
            <a:xfrm>
              <a:off x="11429441" y="6495922"/>
              <a:ext cx="2885440" cy="3150235"/>
            </a:xfrm>
            <a:custGeom>
              <a:avLst/>
              <a:gdLst/>
              <a:ahLst/>
              <a:cxnLst/>
              <a:rect l="l" t="t" r="r" b="b"/>
              <a:pathLst>
                <a:path w="2885440" h="3150234">
                  <a:moveTo>
                    <a:pt x="2884931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2884931" y="3150107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9669" y="6646163"/>
              <a:ext cx="2405253" cy="26710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824" y="6495922"/>
              <a:ext cx="3182620" cy="3150235"/>
            </a:xfrm>
            <a:custGeom>
              <a:avLst/>
              <a:gdLst/>
              <a:ahLst/>
              <a:cxnLst/>
              <a:rect l="l" t="t" r="r" b="b"/>
              <a:pathLst>
                <a:path w="3182620" h="3150234">
                  <a:moveTo>
                    <a:pt x="3182112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3182112" y="3150107"/>
                  </a:lnTo>
                  <a:lnTo>
                    <a:pt x="3182112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2065" y="6646163"/>
              <a:ext cx="2703779" cy="2671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19744" y="3595268"/>
              <a:ext cx="2811780" cy="2748280"/>
            </a:xfrm>
            <a:custGeom>
              <a:avLst/>
              <a:gdLst/>
              <a:ahLst/>
              <a:cxnLst/>
              <a:rect l="l" t="t" r="r" b="b"/>
              <a:pathLst>
                <a:path w="2811779" h="2748279">
                  <a:moveTo>
                    <a:pt x="2811779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2811779" y="2747772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94890" y="3775290"/>
              <a:ext cx="2405608" cy="234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21618" y="3595268"/>
              <a:ext cx="3095625" cy="2748280"/>
            </a:xfrm>
            <a:custGeom>
              <a:avLst/>
              <a:gdLst/>
              <a:ahLst/>
              <a:cxnLst/>
              <a:rect l="l" t="t" r="r" b="b"/>
              <a:pathLst>
                <a:path w="3095625" h="2748279">
                  <a:moveTo>
                    <a:pt x="3095243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3095243" y="2747772"/>
                  </a:lnTo>
                  <a:lnTo>
                    <a:pt x="3095243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764" y="3775303"/>
              <a:ext cx="2688336" cy="23428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79" y="0"/>
            <a:ext cx="9878291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20986" y="265900"/>
            <a:ext cx="9133751" cy="10053650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12700" rIns="0" bIns="0" rtlCol="0">
            <a:spAutoFit/>
          </a:bodyPr>
          <a:lstStyle/>
          <a:p>
            <a:pPr marL="354330">
              <a:spcBef>
                <a:spcPts val="10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小琪愛她的學校</a:t>
            </a:r>
            <a:r>
              <a:rPr sz="3600" b="1" spc="-3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很愛很愛</a:t>
            </a:r>
            <a:r>
              <a:rPr sz="3600" b="1" spc="-2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那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裡有最棒的建築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最高的樹</a:t>
            </a:r>
            <a:r>
              <a:rPr sz="3600" b="1" spc="-5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最親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切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的老師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同學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對了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還有最可愛的校狗豆豆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校鴨卡</a:t>
            </a:r>
            <a:r>
              <a:rPr sz="3600" b="1" spc="14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卡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354330">
              <a:spcBef>
                <a:spcPts val="157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只有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件事讓她受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不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去年的秋季旅行她沒辦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法參加</a:t>
            </a:r>
            <a:r>
              <a:rPr sz="3600" b="1" spc="-8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因為老師說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：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「除非媽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肯陪你來</a:t>
            </a: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，否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則老師擔心無法照顧到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你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」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媽不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能來</a:t>
            </a:r>
            <a:r>
              <a:rPr sz="3600" b="1" spc="-9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 </a:t>
            </a: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要照顧剛出生的寶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寶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582399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47511" y="1"/>
            <a:ext cx="6970713" cy="11123045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5400" b="1" spc="9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今年的春季旅行她也沒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因為老師說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裡需要爬上爬下</a:t>
            </a:r>
            <a:r>
              <a:rPr sz="54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除非能請爸</a:t>
            </a:r>
            <a:r>
              <a:rPr sz="5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來幫忙</a:t>
            </a:r>
            <a:r>
              <a:rPr sz="54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661670" indent="341630">
              <a:lnSpc>
                <a:spcPct val="120300"/>
              </a:lnSpc>
              <a:spcBef>
                <a:spcPts val="1135"/>
              </a:spcBef>
            </a:pP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可惜爸</a:t>
            </a:r>
            <a:r>
              <a:rPr sz="54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工作</a:t>
            </a:r>
            <a:r>
              <a:rPr sz="54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61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沒有辦法來幫</a:t>
            </a:r>
            <a:r>
              <a:rPr sz="5400" b="1" spc="142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4300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31625" y="568325"/>
            <a:ext cx="7086600" cy="9756517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聊起旅行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全班都很開心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小琪覺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自己像是外星人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話都接不上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她很想去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但她</a:t>
            </a:r>
            <a:r>
              <a:rPr sz="40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坐著輪椅雖然也很酷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男生都說她好像坐在自己的跑車上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但有些時候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有些地方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她就是去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4712" y="73077"/>
            <a:ext cx="4721556" cy="1051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24448" y="812732"/>
            <a:ext cx="4709160" cy="8876789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秋天開學後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她升上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個年級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換了新的喵喵老師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喵喵老師很愛很愛她的寶貝學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55" y="365385"/>
            <a:ext cx="3660457" cy="10218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66712" y="1254125"/>
            <a:ext cx="5949404" cy="185948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他們有的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長得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壯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pc="969" dirty="0" smtClean="0">
                <a:latin typeface="WenQuanYi Micro Hei"/>
                <a:cs typeface="WenQuanYi Micro Hei"/>
              </a:rPr>
              <a:t>，</a:t>
            </a:r>
            <a:r>
              <a:rPr spc="-20" dirty="0" smtClean="0">
                <a:latin typeface="WenQuanYi Micro Hei"/>
                <a:cs typeface="WenQuanYi Micro Hei"/>
              </a:rPr>
              <a:t> </a:t>
            </a:r>
            <a:endParaRPr dirty="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2744" y="3740263"/>
            <a:ext cx="5427713" cy="124393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快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有的跳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z="4000" b="1" spc="-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9018" y="6226401"/>
            <a:ext cx="5962650" cy="370614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有的會溜直排輪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也有人坐輪椅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或者戴眼鏡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戴助聽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3712" y="0"/>
            <a:ext cx="5102556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20301"/>
            <a:ext cx="4602810" cy="558287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今年的秋季旅行快要到了</a:t>
            </a:r>
            <a:r>
              <a:rPr sz="44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她希望二十個寶貝</a:t>
            </a:r>
            <a:r>
              <a:rPr sz="44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個都要去</a:t>
            </a:r>
            <a:r>
              <a:rPr sz="44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69" y="0"/>
            <a:ext cx="4879644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9549" y="6307204"/>
            <a:ext cx="430371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1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「可是我們以前都沒有試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過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 校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抓抓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頭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51025" y="467218"/>
            <a:ext cx="4267200" cy="9649565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我們要注意</a:t>
            </a:r>
            <a:r>
              <a:rPr sz="4000" b="1" spc="994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麼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情</a:t>
            </a:r>
            <a:r>
              <a:rPr sz="40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」主任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很擔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889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「這是有難度的事情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啊</a:t>
            </a:r>
            <a:r>
              <a:rPr sz="4000" b="1" spc="-145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」隔壁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班的老師說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「別忘了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你有小琪</a:t>
            </a:r>
            <a:r>
              <a:rPr sz="40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3" y="0"/>
            <a:ext cx="483108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13452" y="29542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4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50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51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4" h="199389">
                <a:moveTo>
                  <a:pt x="267944" y="15811"/>
                </a:moveTo>
                <a:lnTo>
                  <a:pt x="266839" y="13614"/>
                </a:lnTo>
                <a:lnTo>
                  <a:pt x="264845" y="11633"/>
                </a:lnTo>
                <a:lnTo>
                  <a:pt x="262623" y="9880"/>
                </a:lnTo>
                <a:lnTo>
                  <a:pt x="260184" y="8775"/>
                </a:lnTo>
                <a:lnTo>
                  <a:pt x="254850" y="8775"/>
                </a:lnTo>
                <a:lnTo>
                  <a:pt x="252641" y="9880"/>
                </a:lnTo>
                <a:lnTo>
                  <a:pt x="248856" y="13614"/>
                </a:lnTo>
                <a:lnTo>
                  <a:pt x="247980" y="15811"/>
                </a:lnTo>
                <a:lnTo>
                  <a:pt x="247980" y="21082"/>
                </a:lnTo>
                <a:lnTo>
                  <a:pt x="248856" y="23495"/>
                </a:lnTo>
                <a:lnTo>
                  <a:pt x="250863" y="25476"/>
                </a:lnTo>
                <a:lnTo>
                  <a:pt x="252641" y="27673"/>
                </a:lnTo>
                <a:lnTo>
                  <a:pt x="254850" y="28549"/>
                </a:lnTo>
                <a:lnTo>
                  <a:pt x="260184" y="28549"/>
                </a:lnTo>
                <a:lnTo>
                  <a:pt x="262623" y="27673"/>
                </a:lnTo>
                <a:lnTo>
                  <a:pt x="266839" y="23495"/>
                </a:lnTo>
                <a:lnTo>
                  <a:pt x="267944" y="21082"/>
                </a:lnTo>
                <a:lnTo>
                  <a:pt x="267944" y="15811"/>
                </a:lnTo>
                <a:close/>
              </a:path>
              <a:path w="287654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101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4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400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7759" y="36146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5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38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38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5" h="199389">
                <a:moveTo>
                  <a:pt x="267957" y="15811"/>
                </a:moveTo>
                <a:lnTo>
                  <a:pt x="266852" y="13614"/>
                </a:lnTo>
                <a:lnTo>
                  <a:pt x="264858" y="11633"/>
                </a:lnTo>
                <a:lnTo>
                  <a:pt x="262636" y="9880"/>
                </a:lnTo>
                <a:lnTo>
                  <a:pt x="260197" y="8775"/>
                </a:lnTo>
                <a:lnTo>
                  <a:pt x="254863" y="8775"/>
                </a:lnTo>
                <a:lnTo>
                  <a:pt x="252653" y="9880"/>
                </a:lnTo>
                <a:lnTo>
                  <a:pt x="248869" y="13614"/>
                </a:lnTo>
                <a:lnTo>
                  <a:pt x="247992" y="15811"/>
                </a:lnTo>
                <a:lnTo>
                  <a:pt x="247992" y="21082"/>
                </a:lnTo>
                <a:lnTo>
                  <a:pt x="248869" y="23495"/>
                </a:lnTo>
                <a:lnTo>
                  <a:pt x="250875" y="25476"/>
                </a:lnTo>
                <a:lnTo>
                  <a:pt x="252653" y="27673"/>
                </a:lnTo>
                <a:lnTo>
                  <a:pt x="254863" y="28549"/>
                </a:lnTo>
                <a:lnTo>
                  <a:pt x="260197" y="28549"/>
                </a:lnTo>
                <a:lnTo>
                  <a:pt x="262636" y="27673"/>
                </a:lnTo>
                <a:lnTo>
                  <a:pt x="266852" y="23495"/>
                </a:lnTo>
                <a:lnTo>
                  <a:pt x="267957" y="21082"/>
                </a:lnTo>
                <a:lnTo>
                  <a:pt x="267957" y="15811"/>
                </a:lnTo>
                <a:close/>
              </a:path>
              <a:path w="287655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088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5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388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76312" y="0"/>
            <a:ext cx="5141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04105" y="314933"/>
            <a:ext cx="8686800" cy="9954135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1630">
              <a:lnSpc>
                <a:spcPct val="120400"/>
              </a:lnSpc>
              <a:spcBef>
                <a:spcPts val="95"/>
              </a:spcBef>
              <a:tabLst>
                <a:tab pos="2475230" algn="l"/>
              </a:tabLst>
            </a:pPr>
            <a:r>
              <a:rPr lang="zh-TW" altLang="en-US" sz="4000" b="1" spc="9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lang="zh-TW" altLang="en-US" sz="4000" b="1" spc="99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意見調查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表</a:t>
            </a:r>
            <a:r>
              <a:rPr sz="4000" b="1" spc="-11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101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琪寫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參加</a:t>
            </a: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r>
              <a:rPr sz="4000" b="1" spc="56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894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喵喵老師看</a:t>
            </a:r>
            <a:r>
              <a:rPr sz="4000" b="1" spc="894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101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當大家都在</a:t>
            </a:r>
            <a:r>
              <a:rPr sz="4000" b="1" spc="102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笑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時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的眼神總飄向遠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方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762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4000" b="1" spc="98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8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問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5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endParaRPr lang="en-US" sz="4000" b="1" spc="969" dirty="0" smtClean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不用了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330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你</a:t>
            </a:r>
            <a:r>
              <a:rPr sz="4000" b="1" spc="1005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0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定要參</a:t>
            </a:r>
            <a:r>
              <a:rPr sz="4000" b="1" spc="133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</a:t>
            </a:r>
            <a:r>
              <a:rPr sz="4000" b="1" spc="7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們班</a:t>
            </a:r>
            <a:r>
              <a:rPr sz="4000" b="1" spc="88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</a:t>
            </a:r>
            <a:r>
              <a:rPr sz="4000" b="1" spc="-1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88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58232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-172957"/>
            <a:ext cx="13828712" cy="546495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4330">
              <a:spcBef>
                <a:spcPts val="54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3600" b="1" spc="11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3600" b="1" spc="-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她請大家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起幫</a:t>
            </a:r>
            <a:r>
              <a:rPr sz="36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 marR="546735">
              <a:lnSpc>
                <a:spcPct val="172800"/>
              </a:lnSpc>
              <a:spcBef>
                <a:spcPts val="5"/>
              </a:spcBef>
            </a:pP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但哪裡可以玩</a:t>
            </a:r>
            <a:r>
              <a:rPr sz="36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開心又盡</a:t>
            </a:r>
            <a:r>
              <a:rPr sz="3600" b="1" spc="14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興</a:t>
            </a:r>
            <a:r>
              <a:rPr sz="36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同學們也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起動動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腦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有人說要有坡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道</a:t>
            </a:r>
            <a:r>
              <a:rPr sz="36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</a:t>
            </a:r>
            <a:endParaRPr lang="en-US" sz="3600" b="1" spc="1115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有大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起玩的設施才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lang="zh-TW" altLang="en-US" sz="36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      </a:t>
            </a:r>
            <a:r>
              <a:rPr sz="36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喵喵老師打了幾通電話</a:t>
            </a:r>
            <a:r>
              <a:rPr sz="3600" b="1" spc="-2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4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27" y="-24586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780000">
            <a:off x="7974842" y="5694236"/>
            <a:ext cx="4227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：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58232" y="-24586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600000">
            <a:off x="11586228" y="6142655"/>
            <a:ext cx="42220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，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6947" y="1482725"/>
            <a:ext cx="3365600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直到</a:t>
            </a:r>
            <a:r>
              <a:rPr lang="zh-TW" altLang="en-US" sz="4000" b="1" dirty="0">
                <a:latin typeface="文鼎標楷注音破音二" pitchFamily="34" charset="-120"/>
                <a:ea typeface="文鼎標楷注音破音二" pitchFamily="34" charset="-120"/>
              </a:rPr>
              <a:t>一</a:t>
            </a:r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間農場主人說</a:t>
            </a:r>
            <a:r>
              <a:rPr lang="en-US" altLang="zh-TW" sz="4000" b="1" dirty="0">
                <a:latin typeface="文鼎標楷注音" pitchFamily="34" charset="-120"/>
                <a:ea typeface="文鼎標楷注音" pitchFamily="34" charset="-120"/>
              </a:rPr>
              <a:t>:</a:t>
            </a:r>
            <a:endParaRPr lang="zh-TW" altLang="en-US" sz="40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0002" y="4093143"/>
            <a:ext cx="3578225" cy="1754326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文鼎標楷注音" pitchFamily="34" charset="-120"/>
                <a:ea typeface="文鼎標楷注音" pitchFamily="34" charset="-120"/>
              </a:rPr>
              <a:t>「來來來， 歡迎你們。 」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344</Words>
  <Application>Microsoft Office PowerPoint</Application>
  <PresentationFormat>自訂</PresentationFormat>
  <Paragraphs>53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IPAexMincho</vt:lpstr>
      <vt:lpstr>IPAmjMincho</vt:lpstr>
      <vt:lpstr>WenQuanYi Micro Hei</vt:lpstr>
      <vt:lpstr>文鼎標楷注音</vt:lpstr>
      <vt:lpstr>文鼎標楷注音破音一</vt:lpstr>
      <vt:lpstr>文鼎標楷注音破音二</vt:lpstr>
      <vt:lpstr>標楷體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給大小朋友的話</dc:title>
  <dc:creator>user</dc:creator>
  <cp:lastModifiedBy>win98</cp:lastModifiedBy>
  <cp:revision>26</cp:revision>
  <dcterms:created xsi:type="dcterms:W3CDTF">2020-12-06T01:48:37Z</dcterms:created>
  <dcterms:modified xsi:type="dcterms:W3CDTF">2022-09-19T02:04:33Z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2018-10-11T00:00:00Z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2020-12-06T00:00:00Z</vt:filetime>
  </property>
</Properties>
</file>