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601575" cy="936148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428" y="96"/>
      </p:cViewPr>
      <p:guideLst>
        <p:guide orient="horz" pos="3120"/>
        <p:guide pos="2160"/>
        <p:guide orient="horz" pos="2949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1532078"/>
            <a:ext cx="10711339" cy="325918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197" y="4916949"/>
            <a:ext cx="9451181" cy="226019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42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23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8004" y="498413"/>
            <a:ext cx="2717214" cy="793342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359" y="498413"/>
            <a:ext cx="7994125" cy="793342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27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78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97" y="2333874"/>
            <a:ext cx="10868858" cy="389411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97" y="6264832"/>
            <a:ext cx="10868858" cy="20478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13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359" y="2492063"/>
            <a:ext cx="5355669" cy="593977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548" y="2492063"/>
            <a:ext cx="5355669" cy="593977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41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1" y="498415"/>
            <a:ext cx="10868858" cy="180945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001" y="2294866"/>
            <a:ext cx="5331056" cy="11246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001" y="3419544"/>
            <a:ext cx="5331056" cy="502963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9549" y="2294866"/>
            <a:ext cx="5357310" cy="112467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9549" y="3419544"/>
            <a:ext cx="5357310" cy="502963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1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21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624099"/>
            <a:ext cx="4064337" cy="218434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311" y="1347883"/>
            <a:ext cx="6379548" cy="66527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0" y="2808447"/>
            <a:ext cx="4064337" cy="520299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32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00" y="624099"/>
            <a:ext cx="4064337" cy="218434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7311" y="1347883"/>
            <a:ext cx="6379548" cy="66527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000" y="2808447"/>
            <a:ext cx="4064337" cy="520299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32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60" y="498415"/>
            <a:ext cx="10868858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60" y="2492063"/>
            <a:ext cx="10868858" cy="5939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59" y="8676715"/>
            <a:ext cx="2835354" cy="49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CA04-3DA2-422E-B4FF-A234D23C00E0}" type="datetimeFigureOut">
              <a:rPr lang="zh-TW" altLang="en-US" smtClean="0"/>
              <a:t>2022/9/21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4273" y="8676715"/>
            <a:ext cx="4253032" cy="49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9863" y="8676715"/>
            <a:ext cx="2835354" cy="498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0132-5261-4779-AF48-D7A5F934CE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3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52F7394-DDA6-4C59-B718-8B618B86FAAE}"/>
              </a:ext>
            </a:extLst>
          </p:cNvPr>
          <p:cNvSpPr/>
          <p:nvPr/>
        </p:nvSpPr>
        <p:spPr>
          <a:xfrm>
            <a:off x="1270647" y="608574"/>
            <a:ext cx="80770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400" b="1" kern="1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三民國小</a:t>
            </a:r>
            <a:r>
              <a:rPr lang="en-US" altLang="zh-TW" sz="4400" b="1" kern="1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-BNT</a:t>
            </a:r>
            <a:r>
              <a:rPr lang="zh-TW" altLang="en-US" sz="4400" b="1" kern="1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zh-TW" altLang="en-US" sz="4400" b="1" kern="1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施打平面圖</a:t>
            </a:r>
            <a:endParaRPr lang="zh-TW" altLang="zh-TW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AEBB9A4-3F53-49EB-B2DA-318351679B69}"/>
              </a:ext>
            </a:extLst>
          </p:cNvPr>
          <p:cNvSpPr/>
          <p:nvPr/>
        </p:nvSpPr>
        <p:spPr>
          <a:xfrm>
            <a:off x="9815123" y="2742436"/>
            <a:ext cx="304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kern="100" dirty="0" smtClean="0">
                <a:latin typeface="Times New Roman" panose="02020603050405020304" pitchFamily="18" charset="0"/>
                <a:ea typeface="Noto Sans Mono CJK TC Regular" panose="020B0500000000000000" pitchFamily="34" charset="-120"/>
              </a:rPr>
              <a:t>入口</a:t>
            </a:r>
            <a:endParaRPr lang="zh-TW" altLang="en-US" sz="1600" dirty="0"/>
          </a:p>
        </p:txBody>
      </p:sp>
      <p:sp>
        <p:nvSpPr>
          <p:cNvPr id="147" name="矩形 146"/>
          <p:cNvSpPr/>
          <p:nvPr/>
        </p:nvSpPr>
        <p:spPr>
          <a:xfrm>
            <a:off x="922223" y="2301077"/>
            <a:ext cx="9232626" cy="47520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3" name="矩形 322">
            <a:extLst>
              <a:ext uri="{FF2B5EF4-FFF2-40B4-BE49-F238E27FC236}">
                <a16:creationId xmlns:a16="http://schemas.microsoft.com/office/drawing/2014/main" id="{3AEBB9A4-3F53-49EB-B2DA-318351679B69}"/>
              </a:ext>
            </a:extLst>
          </p:cNvPr>
          <p:cNvSpPr/>
          <p:nvPr/>
        </p:nvSpPr>
        <p:spPr>
          <a:xfrm>
            <a:off x="1305462" y="2050484"/>
            <a:ext cx="655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kern="100" dirty="0" smtClean="0">
                <a:latin typeface="Times New Roman" panose="02020603050405020304" pitchFamily="18" charset="0"/>
                <a:ea typeface="Noto Sans Mono CJK TC Regular" panose="020B0500000000000000" pitchFamily="34" charset="-120"/>
              </a:rPr>
              <a:t>出口</a:t>
            </a:r>
            <a:endParaRPr lang="zh-TW" altLang="en-US" sz="1600" dirty="0"/>
          </a:p>
        </p:txBody>
      </p:sp>
      <p:sp>
        <p:nvSpPr>
          <p:cNvPr id="331" name="局部圓 14">
            <a:extLst>
              <a:ext uri="{FF2B5EF4-FFF2-40B4-BE49-F238E27FC236}">
                <a16:creationId xmlns:a16="http://schemas.microsoft.com/office/drawing/2014/main" id="{C03C1A5D-C278-43C4-AC65-5321334406E3}"/>
              </a:ext>
            </a:extLst>
          </p:cNvPr>
          <p:cNvSpPr>
            <a:spLocks/>
          </p:cNvSpPr>
          <p:nvPr/>
        </p:nvSpPr>
        <p:spPr>
          <a:xfrm rot="16200000">
            <a:off x="10811360" y="2333913"/>
            <a:ext cx="501968" cy="425496"/>
          </a:xfrm>
          <a:prstGeom prst="pie">
            <a:avLst>
              <a:gd name="adj1" fmla="val 622301"/>
              <a:gd name="adj2" fmla="val 16200000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4" t="64571" r="47228" b="30130"/>
          <a:stretch/>
        </p:blipFill>
        <p:spPr bwMode="auto">
          <a:xfrm>
            <a:off x="2604685" y="7219612"/>
            <a:ext cx="4092078" cy="6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5" name="肘形接點 474"/>
          <p:cNvCxnSpPr/>
          <p:nvPr/>
        </p:nvCxnSpPr>
        <p:spPr>
          <a:xfrm>
            <a:off x="5228233" y="2122485"/>
            <a:ext cx="6435349" cy="4477553"/>
          </a:xfrm>
          <a:prstGeom prst="bentConnector3">
            <a:avLst>
              <a:gd name="adj1" fmla="val 99732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8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9054240" y="2565055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0" name="直線單箭頭接點 559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9232269" y="2915124"/>
            <a:ext cx="64109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單箭頭接點 235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4995593" y="6530156"/>
            <a:ext cx="64109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矩形: 圓角化同側角落 4">
            <a:extLst>
              <a:ext uri="{FF2B5EF4-FFF2-40B4-BE49-F238E27FC236}">
                <a16:creationId xmlns:a16="http://schemas.microsoft.com/office/drawing/2014/main" id="{55A359E9-91FA-4601-A58A-2534B1A17261}"/>
              </a:ext>
            </a:extLst>
          </p:cNvPr>
          <p:cNvSpPr>
            <a:spLocks/>
          </p:cNvSpPr>
          <p:nvPr/>
        </p:nvSpPr>
        <p:spPr>
          <a:xfrm>
            <a:off x="1293893" y="2012483"/>
            <a:ext cx="660997" cy="283195"/>
          </a:xfrm>
          <a:prstGeom prst="round2SameRect">
            <a:avLst>
              <a:gd name="adj1" fmla="val 48925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/>
          </a:p>
        </p:txBody>
      </p:sp>
      <p:sp>
        <p:nvSpPr>
          <p:cNvPr id="253" name="矩形 252"/>
          <p:cNvSpPr/>
          <p:nvPr/>
        </p:nvSpPr>
        <p:spPr>
          <a:xfrm>
            <a:off x="922223" y="3255443"/>
            <a:ext cx="177573" cy="28683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57" name="表格 2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76029"/>
              </p:ext>
            </p:extLst>
          </p:nvPr>
        </p:nvGraphicFramePr>
        <p:xfrm>
          <a:off x="5018034" y="4511202"/>
          <a:ext cx="750394" cy="16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97">
                  <a:extLst>
                    <a:ext uri="{9D8B030D-6E8A-4147-A177-3AD203B41FA5}">
                      <a16:colId xmlns:a16="http://schemas.microsoft.com/office/drawing/2014/main" val="1507480768"/>
                    </a:ext>
                  </a:extLst>
                </a:gridCol>
                <a:gridCol w="375197">
                  <a:extLst>
                    <a:ext uri="{9D8B030D-6E8A-4147-A177-3AD203B41FA5}">
                      <a16:colId xmlns:a16="http://schemas.microsoft.com/office/drawing/2014/main" val="641771862"/>
                    </a:ext>
                  </a:extLst>
                </a:gridCol>
              </a:tblGrid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4986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44902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6640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32913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50728"/>
                  </a:ext>
                </a:extLst>
              </a:tr>
            </a:tbl>
          </a:graphicData>
        </a:graphic>
      </p:graphicFrame>
      <p:cxnSp>
        <p:nvCxnSpPr>
          <p:cNvPr id="258" name="肘形接點 257"/>
          <p:cNvCxnSpPr/>
          <p:nvPr/>
        </p:nvCxnSpPr>
        <p:spPr>
          <a:xfrm flipV="1">
            <a:off x="1800050" y="2154042"/>
            <a:ext cx="2843062" cy="261444"/>
          </a:xfrm>
          <a:prstGeom prst="bentConnector3">
            <a:avLst>
              <a:gd name="adj1" fmla="val 932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9" name="圖片 258"/>
          <p:cNvPicPr>
            <a:picLocks noChangeAspect="1"/>
          </p:cNvPicPr>
          <p:nvPr/>
        </p:nvPicPr>
        <p:blipFill rotWithShape="1">
          <a:blip r:embed="rId4"/>
          <a:srcRect l="20706" t="37458" r="53970" b="14319"/>
          <a:stretch/>
        </p:blipFill>
        <p:spPr>
          <a:xfrm>
            <a:off x="1725509" y="4923876"/>
            <a:ext cx="429767" cy="430183"/>
          </a:xfrm>
          <a:prstGeom prst="rect">
            <a:avLst/>
          </a:prstGeom>
        </p:spPr>
      </p:pic>
      <p:sp>
        <p:nvSpPr>
          <p:cNvPr id="260" name="文字方塊 259"/>
          <p:cNvSpPr txBox="1"/>
          <p:nvPr/>
        </p:nvSpPr>
        <p:spPr>
          <a:xfrm>
            <a:off x="1290997" y="3631821"/>
            <a:ext cx="899911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療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1" name="Picture 2" descr="画救护车图片大全大图- 搜狗图片搜索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14353" r="15259" b="13129"/>
          <a:stretch/>
        </p:blipFill>
        <p:spPr bwMode="auto">
          <a:xfrm flipH="1">
            <a:off x="4452973" y="1844065"/>
            <a:ext cx="611551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文字方塊 366"/>
          <p:cNvSpPr txBox="1"/>
          <p:nvPr/>
        </p:nvSpPr>
        <p:spPr>
          <a:xfrm>
            <a:off x="5857778" y="3970633"/>
            <a:ext cx="1162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醫師評估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</a:p>
        </p:txBody>
      </p:sp>
      <p:sp>
        <p:nvSpPr>
          <p:cNvPr id="368" name="文字方塊 367"/>
          <p:cNvSpPr txBox="1"/>
          <p:nvPr/>
        </p:nvSpPr>
        <p:spPr>
          <a:xfrm>
            <a:off x="6173383" y="4976682"/>
            <a:ext cx="974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注射區</a:t>
            </a:r>
          </a:p>
        </p:txBody>
      </p:sp>
      <p:sp>
        <p:nvSpPr>
          <p:cNvPr id="370" name="文字方塊 369"/>
          <p:cNvSpPr txBox="1"/>
          <p:nvPr/>
        </p:nvSpPr>
        <p:spPr>
          <a:xfrm>
            <a:off x="9187264" y="4573334"/>
            <a:ext cx="437157" cy="1205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4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疫苗準備區</a:t>
            </a:r>
          </a:p>
        </p:txBody>
      </p:sp>
      <p:sp>
        <p:nvSpPr>
          <p:cNvPr id="371" name="文字方塊 370"/>
          <p:cNvSpPr txBox="1"/>
          <p:nvPr/>
        </p:nvSpPr>
        <p:spPr>
          <a:xfrm>
            <a:off x="8227915" y="2507159"/>
            <a:ext cx="76006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報到區</a:t>
            </a:r>
          </a:p>
        </p:txBody>
      </p:sp>
      <p:sp>
        <p:nvSpPr>
          <p:cNvPr id="380" name="流程圖: 程序 379"/>
          <p:cNvSpPr/>
          <p:nvPr/>
        </p:nvSpPr>
        <p:spPr>
          <a:xfrm>
            <a:off x="8183305" y="3865599"/>
            <a:ext cx="304987" cy="568559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60"/>
          </a:p>
        </p:txBody>
      </p:sp>
      <p:sp>
        <p:nvSpPr>
          <p:cNvPr id="404" name="文字方塊 403"/>
          <p:cNvSpPr txBox="1"/>
          <p:nvPr/>
        </p:nvSpPr>
        <p:spPr>
          <a:xfrm>
            <a:off x="6020351" y="6122341"/>
            <a:ext cx="10990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卡蓋章區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針劑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10" name="直線單箭頭接點 409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3592231" y="6526931"/>
            <a:ext cx="64109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線單箭頭接點 411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556241" y="2185305"/>
            <a:ext cx="64109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72810" r="46817" b="23094"/>
          <a:stretch/>
        </p:blipFill>
        <p:spPr bwMode="auto">
          <a:xfrm>
            <a:off x="2604685" y="7895963"/>
            <a:ext cx="4390045" cy="48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" name="矩形 456">
            <a:extLst>
              <a:ext uri="{FF2B5EF4-FFF2-40B4-BE49-F238E27FC236}">
                <a16:creationId xmlns:a16="http://schemas.microsoft.com/office/drawing/2014/main" id="{7800B7B0-0888-4D55-9B2D-0658F26D4FE3}"/>
              </a:ext>
            </a:extLst>
          </p:cNvPr>
          <p:cNvSpPr/>
          <p:nvPr/>
        </p:nvSpPr>
        <p:spPr>
          <a:xfrm>
            <a:off x="8263200" y="6252703"/>
            <a:ext cx="1822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kern="100" dirty="0" smtClean="0">
                <a:latin typeface="Times New Roman" panose="02020603050405020304" pitchFamily="18" charset="0"/>
                <a:ea typeface="Noto Sans Mono CJK TC Regular" panose="020B0500000000000000" pitchFamily="34" charset="-120"/>
              </a:rPr>
              <a:t>2</a:t>
            </a:r>
            <a:r>
              <a:rPr lang="zh-TW" altLang="en-US" sz="2800" b="1" kern="100" dirty="0" smtClean="0">
                <a:latin typeface="Times New Roman" panose="02020603050405020304" pitchFamily="18" charset="0"/>
                <a:ea typeface="Noto Sans Mono CJK TC Regular" panose="020B0500000000000000" pitchFamily="34" charset="-120"/>
              </a:rPr>
              <a:t>樓禮堂</a:t>
            </a:r>
            <a:endParaRPr lang="zh-TW" altLang="en-US" sz="2800" dirty="0"/>
          </a:p>
        </p:txBody>
      </p:sp>
      <p:sp>
        <p:nvSpPr>
          <p:cNvPr id="462" name="矩形 461"/>
          <p:cNvSpPr/>
          <p:nvPr/>
        </p:nvSpPr>
        <p:spPr>
          <a:xfrm>
            <a:off x="9212373" y="7341631"/>
            <a:ext cx="2268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111.9.29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聯絡人碧花</a:t>
            </a: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0154850" y="2295677"/>
            <a:ext cx="1123042" cy="47574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800B7B0-0888-4D55-9B2D-0658F26D4FE3}"/>
              </a:ext>
            </a:extLst>
          </p:cNvPr>
          <p:cNvSpPr/>
          <p:nvPr/>
        </p:nvSpPr>
        <p:spPr>
          <a:xfrm flipH="1">
            <a:off x="9569037" y="4253208"/>
            <a:ext cx="716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kern="100" dirty="0" smtClean="0">
                <a:latin typeface="Times New Roman" panose="02020603050405020304" pitchFamily="18" charset="0"/>
                <a:ea typeface="Noto Sans Mono CJK TC Regular" panose="020B0500000000000000" pitchFamily="34" charset="-120"/>
              </a:rPr>
              <a:t>舞</a:t>
            </a:r>
            <a:endParaRPr lang="en-US" altLang="zh-TW" b="1" kern="100" dirty="0" smtClean="0">
              <a:latin typeface="Times New Roman" panose="02020603050405020304" pitchFamily="18" charset="0"/>
              <a:ea typeface="Noto Sans Mono CJK TC Regular" panose="020B0500000000000000" pitchFamily="34" charset="-120"/>
            </a:endParaRPr>
          </a:p>
          <a:p>
            <a:pPr algn="ctr"/>
            <a:r>
              <a:rPr lang="zh-TW" altLang="en-US" b="1" kern="100" dirty="0" smtClean="0">
                <a:latin typeface="Times New Roman" panose="02020603050405020304" pitchFamily="18" charset="0"/>
                <a:ea typeface="Noto Sans Mono CJK TC Regular" panose="020B0500000000000000" pitchFamily="34" charset="-120"/>
              </a:rPr>
              <a:t>台</a:t>
            </a:r>
            <a:endParaRPr lang="zh-TW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9640199" y="3488169"/>
            <a:ext cx="514650" cy="2290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: 圓角化同側角落 4">
            <a:extLst>
              <a:ext uri="{FF2B5EF4-FFF2-40B4-BE49-F238E27FC236}">
                <a16:creationId xmlns:a16="http://schemas.microsoft.com/office/drawing/2014/main" id="{55A359E9-91FA-4601-A58A-2534B1A17261}"/>
              </a:ext>
            </a:extLst>
          </p:cNvPr>
          <p:cNvSpPr>
            <a:spLocks/>
          </p:cNvSpPr>
          <p:nvPr/>
        </p:nvSpPr>
        <p:spPr>
          <a:xfrm rot="16200000">
            <a:off x="9581372" y="2919273"/>
            <a:ext cx="836258" cy="283195"/>
          </a:xfrm>
          <a:prstGeom prst="round2SameRect">
            <a:avLst>
              <a:gd name="adj1" fmla="val 48925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600" dirty="0"/>
          </a:p>
        </p:txBody>
      </p:sp>
      <p:sp>
        <p:nvSpPr>
          <p:cNvPr id="60" name="矩形 59"/>
          <p:cNvSpPr/>
          <p:nvPr/>
        </p:nvSpPr>
        <p:spPr>
          <a:xfrm>
            <a:off x="1108550" y="3255443"/>
            <a:ext cx="177573" cy="28683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AEBB9A4-3F53-49EB-B2DA-318351679B69}"/>
              </a:ext>
            </a:extLst>
          </p:cNvPr>
          <p:cNvSpPr/>
          <p:nvPr/>
        </p:nvSpPr>
        <p:spPr>
          <a:xfrm>
            <a:off x="10969475" y="6714592"/>
            <a:ext cx="1638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kern="100" dirty="0" smtClean="0">
                <a:latin typeface="Times New Roman" panose="02020603050405020304" pitchFamily="18" charset="0"/>
                <a:ea typeface="Noto Sans Mono CJK TC Regular" panose="020B0500000000000000" pitchFamily="34" charset="-120"/>
              </a:rPr>
              <a:t>學校大門</a:t>
            </a:r>
            <a:endParaRPr lang="en-US" altLang="zh-TW" sz="1600" b="1" kern="100" dirty="0" smtClean="0">
              <a:latin typeface="Times New Roman" panose="02020603050405020304" pitchFamily="18" charset="0"/>
              <a:ea typeface="Noto Sans Mono CJK TC Regular" panose="020B0500000000000000" pitchFamily="34" charset="-120"/>
            </a:endParaRPr>
          </a:p>
        </p:txBody>
      </p:sp>
      <p:graphicFrame>
        <p:nvGraphicFramePr>
          <p:cNvPr id="67" name="表格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90508"/>
              </p:ext>
            </p:extLst>
          </p:nvPr>
        </p:nvGraphicFramePr>
        <p:xfrm>
          <a:off x="5024966" y="2817606"/>
          <a:ext cx="706824" cy="16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12">
                  <a:extLst>
                    <a:ext uri="{9D8B030D-6E8A-4147-A177-3AD203B41FA5}">
                      <a16:colId xmlns:a16="http://schemas.microsoft.com/office/drawing/2014/main" val="1507480768"/>
                    </a:ext>
                  </a:extLst>
                </a:gridCol>
                <a:gridCol w="353412">
                  <a:extLst>
                    <a:ext uri="{9D8B030D-6E8A-4147-A177-3AD203B41FA5}">
                      <a16:colId xmlns:a16="http://schemas.microsoft.com/office/drawing/2014/main" val="641771862"/>
                    </a:ext>
                  </a:extLst>
                </a:gridCol>
              </a:tblGrid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4986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44902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6640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32913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50728"/>
                  </a:ext>
                </a:extLst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5920565" y="2903290"/>
            <a:ext cx="464" cy="3425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2406032" y="2308733"/>
            <a:ext cx="5599108" cy="1012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2307289" y="6928523"/>
            <a:ext cx="5605025" cy="1268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2400114" y="2415486"/>
            <a:ext cx="5601275" cy="155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2307288" y="6811177"/>
            <a:ext cx="5605025" cy="127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流程圖: 程序 80"/>
          <p:cNvSpPr/>
          <p:nvPr/>
        </p:nvSpPr>
        <p:spPr>
          <a:xfrm>
            <a:off x="6835435" y="3862397"/>
            <a:ext cx="304987" cy="568559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60"/>
          </a:p>
        </p:txBody>
      </p:sp>
      <p:cxnSp>
        <p:nvCxnSpPr>
          <p:cNvPr id="82" name="直線接點 81"/>
          <p:cNvCxnSpPr/>
          <p:nvPr/>
        </p:nvCxnSpPr>
        <p:spPr>
          <a:xfrm flipH="1">
            <a:off x="2282890" y="2857371"/>
            <a:ext cx="11076" cy="35394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8507616" y="3131441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7274035" y="3075568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流程圖: 程序 91"/>
          <p:cNvSpPr/>
          <p:nvPr/>
        </p:nvSpPr>
        <p:spPr>
          <a:xfrm>
            <a:off x="6838226" y="4940568"/>
            <a:ext cx="304987" cy="56855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60"/>
          </a:p>
        </p:txBody>
      </p:sp>
      <p:sp>
        <p:nvSpPr>
          <p:cNvPr id="94" name="流程圖: 程序 93"/>
          <p:cNvSpPr/>
          <p:nvPr/>
        </p:nvSpPr>
        <p:spPr>
          <a:xfrm>
            <a:off x="8214077" y="4965753"/>
            <a:ext cx="304987" cy="56855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60"/>
          </a:p>
        </p:txBody>
      </p:sp>
      <p:pic>
        <p:nvPicPr>
          <p:cNvPr id="96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7284174" y="4819483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8575013" y="4822045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8598489" y="4169214"/>
            <a:ext cx="175881" cy="4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7262916" y="4038603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7122219" y="6144407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6808974" y="5626586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7279146" y="5893008"/>
            <a:ext cx="460538" cy="1856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1966479" y="2424352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矩形 114"/>
          <p:cNvSpPr/>
          <p:nvPr/>
        </p:nvSpPr>
        <p:spPr>
          <a:xfrm>
            <a:off x="11122150" y="3350447"/>
            <a:ext cx="152942" cy="2868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0816400" y="3356670"/>
            <a:ext cx="152942" cy="2868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10969475" y="3350447"/>
            <a:ext cx="152942" cy="28689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38" name="表格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38335"/>
              </p:ext>
            </p:extLst>
          </p:nvPr>
        </p:nvGraphicFramePr>
        <p:xfrm>
          <a:off x="4288769" y="2806885"/>
          <a:ext cx="706824" cy="16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12">
                  <a:extLst>
                    <a:ext uri="{9D8B030D-6E8A-4147-A177-3AD203B41FA5}">
                      <a16:colId xmlns:a16="http://schemas.microsoft.com/office/drawing/2014/main" val="1507480768"/>
                    </a:ext>
                  </a:extLst>
                </a:gridCol>
                <a:gridCol w="353412">
                  <a:extLst>
                    <a:ext uri="{9D8B030D-6E8A-4147-A177-3AD203B41FA5}">
                      <a16:colId xmlns:a16="http://schemas.microsoft.com/office/drawing/2014/main" val="641771862"/>
                    </a:ext>
                  </a:extLst>
                </a:gridCol>
              </a:tblGrid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4986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44902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6640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32913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50728"/>
                  </a:ext>
                </a:extLst>
              </a:tr>
            </a:tbl>
          </a:graphicData>
        </a:graphic>
      </p:graphicFrame>
      <p:graphicFrame>
        <p:nvGraphicFramePr>
          <p:cNvPr id="139" name="表格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3930"/>
              </p:ext>
            </p:extLst>
          </p:nvPr>
        </p:nvGraphicFramePr>
        <p:xfrm>
          <a:off x="4282226" y="4524195"/>
          <a:ext cx="750394" cy="16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97">
                  <a:extLst>
                    <a:ext uri="{9D8B030D-6E8A-4147-A177-3AD203B41FA5}">
                      <a16:colId xmlns:a16="http://schemas.microsoft.com/office/drawing/2014/main" val="1507480768"/>
                    </a:ext>
                  </a:extLst>
                </a:gridCol>
                <a:gridCol w="375197">
                  <a:extLst>
                    <a:ext uri="{9D8B030D-6E8A-4147-A177-3AD203B41FA5}">
                      <a16:colId xmlns:a16="http://schemas.microsoft.com/office/drawing/2014/main" val="641771862"/>
                    </a:ext>
                  </a:extLst>
                </a:gridCol>
              </a:tblGrid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4986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44902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6640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32913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50728"/>
                  </a:ext>
                </a:extLst>
              </a:tr>
            </a:tbl>
          </a:graphicData>
        </a:graphic>
      </p:graphicFrame>
      <p:graphicFrame>
        <p:nvGraphicFramePr>
          <p:cNvPr id="140" name="表格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88616"/>
              </p:ext>
            </p:extLst>
          </p:nvPr>
        </p:nvGraphicFramePr>
        <p:xfrm>
          <a:off x="3482932" y="4512515"/>
          <a:ext cx="750394" cy="16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97">
                  <a:extLst>
                    <a:ext uri="{9D8B030D-6E8A-4147-A177-3AD203B41FA5}">
                      <a16:colId xmlns:a16="http://schemas.microsoft.com/office/drawing/2014/main" val="1507480768"/>
                    </a:ext>
                  </a:extLst>
                </a:gridCol>
                <a:gridCol w="375197">
                  <a:extLst>
                    <a:ext uri="{9D8B030D-6E8A-4147-A177-3AD203B41FA5}">
                      <a16:colId xmlns:a16="http://schemas.microsoft.com/office/drawing/2014/main" val="641771862"/>
                    </a:ext>
                  </a:extLst>
                </a:gridCol>
              </a:tblGrid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4986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44902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6640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32913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50728"/>
                  </a:ext>
                </a:extLst>
              </a:tr>
            </a:tbl>
          </a:graphicData>
        </a:graphic>
      </p:graphicFrame>
      <p:graphicFrame>
        <p:nvGraphicFramePr>
          <p:cNvPr id="141" name="表格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927920"/>
              </p:ext>
            </p:extLst>
          </p:nvPr>
        </p:nvGraphicFramePr>
        <p:xfrm>
          <a:off x="3513972" y="2825125"/>
          <a:ext cx="706824" cy="16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12">
                  <a:extLst>
                    <a:ext uri="{9D8B030D-6E8A-4147-A177-3AD203B41FA5}">
                      <a16:colId xmlns:a16="http://schemas.microsoft.com/office/drawing/2014/main" val="1507480768"/>
                    </a:ext>
                  </a:extLst>
                </a:gridCol>
                <a:gridCol w="353412">
                  <a:extLst>
                    <a:ext uri="{9D8B030D-6E8A-4147-A177-3AD203B41FA5}">
                      <a16:colId xmlns:a16="http://schemas.microsoft.com/office/drawing/2014/main" val="641771862"/>
                    </a:ext>
                  </a:extLst>
                </a:gridCol>
              </a:tblGrid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4986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44902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6640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32913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50728"/>
                  </a:ext>
                </a:extLst>
              </a:tr>
            </a:tbl>
          </a:graphicData>
        </a:graphic>
      </p:graphicFrame>
      <p:graphicFrame>
        <p:nvGraphicFramePr>
          <p:cNvPr id="142" name="表格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55267"/>
              </p:ext>
            </p:extLst>
          </p:nvPr>
        </p:nvGraphicFramePr>
        <p:xfrm>
          <a:off x="2775918" y="2814690"/>
          <a:ext cx="706824" cy="16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12">
                  <a:extLst>
                    <a:ext uri="{9D8B030D-6E8A-4147-A177-3AD203B41FA5}">
                      <a16:colId xmlns:a16="http://schemas.microsoft.com/office/drawing/2014/main" val="1507480768"/>
                    </a:ext>
                  </a:extLst>
                </a:gridCol>
                <a:gridCol w="353412">
                  <a:extLst>
                    <a:ext uri="{9D8B030D-6E8A-4147-A177-3AD203B41FA5}">
                      <a16:colId xmlns:a16="http://schemas.microsoft.com/office/drawing/2014/main" val="641771862"/>
                    </a:ext>
                  </a:extLst>
                </a:gridCol>
              </a:tblGrid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4986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44902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6640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32913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50728"/>
                  </a:ext>
                </a:extLst>
              </a:tr>
            </a:tbl>
          </a:graphicData>
        </a:graphic>
      </p:graphicFrame>
      <p:graphicFrame>
        <p:nvGraphicFramePr>
          <p:cNvPr id="143" name="表格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72819"/>
              </p:ext>
            </p:extLst>
          </p:nvPr>
        </p:nvGraphicFramePr>
        <p:xfrm>
          <a:off x="2783252" y="4500405"/>
          <a:ext cx="750394" cy="168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97">
                  <a:extLst>
                    <a:ext uri="{9D8B030D-6E8A-4147-A177-3AD203B41FA5}">
                      <a16:colId xmlns:a16="http://schemas.microsoft.com/office/drawing/2014/main" val="1507480768"/>
                    </a:ext>
                  </a:extLst>
                </a:gridCol>
                <a:gridCol w="375197">
                  <a:extLst>
                    <a:ext uri="{9D8B030D-6E8A-4147-A177-3AD203B41FA5}">
                      <a16:colId xmlns:a16="http://schemas.microsoft.com/office/drawing/2014/main" val="641771862"/>
                    </a:ext>
                  </a:extLst>
                </a:gridCol>
              </a:tblGrid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49865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344902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66401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932913"/>
                  </a:ext>
                </a:extLst>
              </a:tr>
              <a:tr h="337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550728"/>
                  </a:ext>
                </a:extLst>
              </a:tr>
            </a:tbl>
          </a:graphicData>
        </a:graphic>
      </p:graphicFrame>
      <p:pic>
        <p:nvPicPr>
          <p:cNvPr id="144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2506181" y="3046409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5738210" y="6268250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6" name="直線單箭頭接點 145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V="1">
            <a:off x="2582747" y="5892889"/>
            <a:ext cx="1179" cy="6340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單箭頭接點 148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V="1">
            <a:off x="1387341" y="2252051"/>
            <a:ext cx="3645" cy="47058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2530748" y="5168375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3125182" y="6222946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 descr="人形的圖片、庫存照片和向量圖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4" t="7861" r="39082" b="44824"/>
          <a:stretch/>
        </p:blipFill>
        <p:spPr bwMode="auto">
          <a:xfrm>
            <a:off x="4447530" y="6222946"/>
            <a:ext cx="181745" cy="4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局部圓 14">
            <a:extLst>
              <a:ext uri="{FF2B5EF4-FFF2-40B4-BE49-F238E27FC236}">
                <a16:creationId xmlns:a16="http://schemas.microsoft.com/office/drawing/2014/main" id="{C03C1A5D-C278-43C4-AC65-5321334406E3}"/>
              </a:ext>
            </a:extLst>
          </p:cNvPr>
          <p:cNvSpPr>
            <a:spLocks/>
          </p:cNvSpPr>
          <p:nvPr/>
        </p:nvSpPr>
        <p:spPr>
          <a:xfrm rot="16200000">
            <a:off x="915402" y="1948637"/>
            <a:ext cx="386106" cy="334086"/>
          </a:xfrm>
          <a:prstGeom prst="pie">
            <a:avLst>
              <a:gd name="adj1" fmla="val 622301"/>
              <a:gd name="adj2" fmla="val 16200000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2462704" y="2642741"/>
            <a:ext cx="64109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V="1">
            <a:off x="2594397" y="3923377"/>
            <a:ext cx="1179" cy="6340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文字方塊 158"/>
          <p:cNvSpPr txBox="1"/>
          <p:nvPr/>
        </p:nvSpPr>
        <p:spPr>
          <a:xfrm>
            <a:off x="919423" y="2722633"/>
            <a:ext cx="383749" cy="537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47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廁所</a:t>
            </a:r>
            <a:endParaRPr lang="zh-TW" altLang="en-US" sz="144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3AEBB9A4-3F53-49EB-B2DA-318351679B69}"/>
              </a:ext>
            </a:extLst>
          </p:cNvPr>
          <p:cNvSpPr/>
          <p:nvPr/>
        </p:nvSpPr>
        <p:spPr>
          <a:xfrm>
            <a:off x="2506181" y="1848371"/>
            <a:ext cx="1638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kern="100" dirty="0" smtClean="0">
                <a:latin typeface="Times New Roman" panose="02020603050405020304" pitchFamily="18" charset="0"/>
                <a:ea typeface="Noto Sans Mono CJK TC Regular" panose="020B0500000000000000" pitchFamily="34" charset="-120"/>
              </a:rPr>
              <a:t>斜坡</a:t>
            </a:r>
            <a:endParaRPr lang="en-US" altLang="zh-TW" sz="1400" kern="100" dirty="0" smtClean="0">
              <a:latin typeface="Times New Roman" panose="02020603050405020304" pitchFamily="18" charset="0"/>
              <a:ea typeface="Noto Sans Mono CJK TC Regular" panose="020B0500000000000000" pitchFamily="34" charset="-120"/>
            </a:endParaRPr>
          </a:p>
        </p:txBody>
      </p:sp>
      <p:sp>
        <p:nvSpPr>
          <p:cNvPr id="168" name="文字方塊 167"/>
          <p:cNvSpPr txBox="1"/>
          <p:nvPr/>
        </p:nvSpPr>
        <p:spPr>
          <a:xfrm>
            <a:off x="6799331" y="4991178"/>
            <a:ext cx="512942" cy="49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81" b="1" dirty="0" smtClean="0">
                <a:solidFill>
                  <a:srgbClr val="FF0000"/>
                </a:solidFill>
              </a:rPr>
              <a:t>2</a:t>
            </a:r>
            <a:endParaRPr lang="zh-TW" altLang="en-US" sz="2481" b="1" dirty="0">
              <a:solidFill>
                <a:srgbClr val="FF0000"/>
              </a:solidFill>
            </a:endParaRPr>
          </a:p>
        </p:txBody>
      </p:sp>
      <p:sp>
        <p:nvSpPr>
          <p:cNvPr id="171" name="文字方塊 170"/>
          <p:cNvSpPr txBox="1"/>
          <p:nvPr/>
        </p:nvSpPr>
        <p:spPr>
          <a:xfrm>
            <a:off x="6811169" y="3946694"/>
            <a:ext cx="355716" cy="49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81" b="1" dirty="0" smtClean="0">
                <a:solidFill>
                  <a:srgbClr val="FF0000"/>
                </a:solidFill>
              </a:rPr>
              <a:t>2</a:t>
            </a:r>
            <a:endParaRPr lang="zh-TW" altLang="en-US" sz="2481" b="1" dirty="0">
              <a:solidFill>
                <a:srgbClr val="FF0000"/>
              </a:solidFill>
            </a:endParaRPr>
          </a:p>
        </p:txBody>
      </p:sp>
      <p:sp>
        <p:nvSpPr>
          <p:cNvPr id="172" name="文字方塊 171"/>
          <p:cNvSpPr txBox="1"/>
          <p:nvPr/>
        </p:nvSpPr>
        <p:spPr>
          <a:xfrm>
            <a:off x="8190266" y="3981068"/>
            <a:ext cx="512942" cy="49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81" b="1" dirty="0">
                <a:solidFill>
                  <a:srgbClr val="FF0000"/>
                </a:solidFill>
              </a:rPr>
              <a:t>1</a:t>
            </a:r>
            <a:endParaRPr lang="zh-TW" altLang="en-US" sz="2481" b="1" dirty="0">
              <a:solidFill>
                <a:srgbClr val="FF0000"/>
              </a:solidFill>
            </a:endParaRPr>
          </a:p>
        </p:txBody>
      </p:sp>
      <p:cxnSp>
        <p:nvCxnSpPr>
          <p:cNvPr id="184" name="直線單箭頭接點 183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>
            <a:off x="7418299" y="5343262"/>
            <a:ext cx="2800" cy="4821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文字方塊 185"/>
          <p:cNvSpPr txBox="1"/>
          <p:nvPr/>
        </p:nvSpPr>
        <p:spPr>
          <a:xfrm>
            <a:off x="4086705" y="4135590"/>
            <a:ext cx="440808" cy="98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6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留觀區</a:t>
            </a:r>
            <a:endParaRPr lang="zh-TW" altLang="en-US" sz="186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/>
        </p:nvCxnSpPr>
        <p:spPr>
          <a:xfrm flipH="1" flipV="1">
            <a:off x="1819948" y="2533944"/>
            <a:ext cx="10568" cy="1113021"/>
          </a:xfrm>
          <a:prstGeom prst="line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28" y="171421"/>
            <a:ext cx="2400115" cy="1799275"/>
          </a:xfrm>
          <a:prstGeom prst="rect">
            <a:avLst/>
          </a:prstGeom>
        </p:spPr>
      </p:pic>
      <p:sp>
        <p:nvSpPr>
          <p:cNvPr id="112" name="文字方塊 111"/>
          <p:cNvSpPr txBox="1"/>
          <p:nvPr/>
        </p:nvSpPr>
        <p:spPr>
          <a:xfrm>
            <a:off x="8190375" y="5014736"/>
            <a:ext cx="512942" cy="49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81" b="1" dirty="0">
                <a:solidFill>
                  <a:srgbClr val="FF0000"/>
                </a:solidFill>
              </a:rPr>
              <a:t>1</a:t>
            </a:r>
            <a:endParaRPr lang="zh-TW" altLang="en-US" sz="2481" b="1" dirty="0">
              <a:solidFill>
                <a:srgbClr val="FF0000"/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10512895" y="3046409"/>
            <a:ext cx="76006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等候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9312934" y="2331625"/>
            <a:ext cx="93389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量體溫區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>
            <a:off x="8652001" y="3726774"/>
            <a:ext cx="2595" cy="3862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>
            <a:off x="8642854" y="5314854"/>
            <a:ext cx="2800" cy="4821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>
            <a:off x="7358432" y="3575580"/>
            <a:ext cx="2595" cy="3862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字方塊 110"/>
          <p:cNvSpPr txBox="1"/>
          <p:nvPr/>
        </p:nvSpPr>
        <p:spPr>
          <a:xfrm>
            <a:off x="8817416" y="3415937"/>
            <a:ext cx="77417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掛號區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健保卡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8670677" y="2920302"/>
            <a:ext cx="322573" cy="15772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7577584" y="2918429"/>
            <a:ext cx="460538" cy="1856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>
            <a:extLst>
              <a:ext uri="{FF2B5EF4-FFF2-40B4-BE49-F238E27FC236}">
                <a16:creationId xmlns:a16="http://schemas.microsoft.com/office/drawing/2014/main" id="{6BB90B23-85C8-4A65-A81C-6A1F0F9A5905}"/>
              </a:ext>
            </a:extLst>
          </p:cNvPr>
          <p:cNvCxnSpPr>
            <a:cxnSpLocks/>
          </p:cNvCxnSpPr>
          <p:nvPr/>
        </p:nvCxnSpPr>
        <p:spPr>
          <a:xfrm flipH="1">
            <a:off x="8100304" y="5898341"/>
            <a:ext cx="460538" cy="1856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5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</Words>
  <Application>Microsoft Office PowerPoint</Application>
  <PresentationFormat>自訂</PresentationFormat>
  <Paragraphs>109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Noto Sans Mono CJK TC Regular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學務主任</dc:creator>
  <cp:lastModifiedBy>teacher</cp:lastModifiedBy>
  <cp:revision>68</cp:revision>
  <cp:lastPrinted>2021-09-14T03:47:27Z</cp:lastPrinted>
  <dcterms:created xsi:type="dcterms:W3CDTF">2021-09-14T01:56:04Z</dcterms:created>
  <dcterms:modified xsi:type="dcterms:W3CDTF">2022-09-22T00:34:07Z</dcterms:modified>
</cp:coreProperties>
</file>