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300" r:id="rId3"/>
    <p:sldId id="301" r:id="rId4"/>
    <p:sldId id="302" r:id="rId5"/>
    <p:sldId id="303" r:id="rId6"/>
    <p:sldId id="260" r:id="rId7"/>
    <p:sldId id="261" r:id="rId8"/>
    <p:sldId id="262" r:id="rId9"/>
    <p:sldId id="263" r:id="rId10"/>
    <p:sldId id="256" r:id="rId11"/>
    <p:sldId id="257" r:id="rId12"/>
    <p:sldId id="258" r:id="rId13"/>
    <p:sldId id="259" r:id="rId14"/>
    <p:sldId id="307" r:id="rId15"/>
    <p:sldId id="304" r:id="rId16"/>
    <p:sldId id="305" r:id="rId17"/>
    <p:sldId id="306" r:id="rId1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2022/9/27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1689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2022/9/27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2818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2022/9/27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5902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2022/9/27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3052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2022/9/27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8866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2022/9/27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389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2022/9/27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3901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2022/9/27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0037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2022/9/27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2858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2022/9/27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1538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7088-350F-40D9-85B4-6728EB93F724}" type="datetimeFigureOut">
              <a:rPr lang="zh-TW" altLang="en-US" smtClean="0"/>
              <a:t>2022/9/27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8043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17088-350F-40D9-85B4-6728EB93F724}" type="datetimeFigureOut">
              <a:rPr lang="zh-TW" altLang="en-US" smtClean="0"/>
              <a:t>2022/9/27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E7C03-8AA5-42FD-A982-E5231905A4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4132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q=https%3A%2F%2Fcirn.moe.edu.tw%2FWebContent%2Findex.aspx%3Fsid%3D1172%26mid%3D9296&amp;sa=D&amp;sntz=1&amp;usg=AOvVaw3yZKAingFmhXxxfq7Zf2B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qXxzqEZhUj6otMxPx7EeBaUgCwUCSuT_/view?usp=sharing" TargetMode="External"/><Relationship Id="rId7" Type="http://schemas.openxmlformats.org/officeDocument/2006/relationships/hyperlink" Target="https://drive.google.com/file/d/1UF20wntzuBTZFRL9P_zKY-ti4dOYBYP2/view?usp=sharing" TargetMode="External"/><Relationship Id="rId2" Type="http://schemas.openxmlformats.org/officeDocument/2006/relationships/hyperlink" Target="https://drive.google.com/file/d/1yYYAJvG9UHSOVkloRUX6QMkemUIES7LW/view?usp=sharin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rive.google.com/file/d/1UH4EVeEziovIsdvp2-sFsYX28A4YGVdQ/view?usp=sharing" TargetMode="External"/><Relationship Id="rId5" Type="http://schemas.openxmlformats.org/officeDocument/2006/relationships/hyperlink" Target="https://drive.google.com/file/d/1E5drre1aia0q04Y2mZHHiqXkU_N7ExXT/view?usp=sharing" TargetMode="External"/><Relationship Id="rId4" Type="http://schemas.openxmlformats.org/officeDocument/2006/relationships/hyperlink" Target="https://drive.google.com/file/d/1QJHDNSpnI_auVFEtPBd74tAyuhNFS6p3/view?usp=sharin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file/d/1SEnunzvv5BPz5qGDv__mdYbM1rbASDwX/view?usp=sharing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80937"/>
            <a:ext cx="10906178" cy="223305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05" y="196030"/>
            <a:ext cx="2393611" cy="2402871"/>
          </a:xfrm>
          <a:prstGeom prst="ellipse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2663129" y="691593"/>
            <a:ext cx="8243049" cy="16043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7200" dirty="0"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愛</a:t>
            </a:r>
            <a:r>
              <a:rPr lang="en-US" altLang="zh-TW" sz="7200" dirty="0"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‧</a:t>
            </a:r>
            <a:r>
              <a:rPr lang="zh-TW" altLang="en-US" sz="7200" dirty="0"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適性</a:t>
            </a:r>
            <a:r>
              <a:rPr lang="en-US" altLang="zh-TW" sz="7200" dirty="0"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‧</a:t>
            </a:r>
            <a:r>
              <a:rPr lang="zh-TW" altLang="en-US" sz="7200" dirty="0"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國際觀</a:t>
            </a:r>
          </a:p>
        </p:txBody>
      </p:sp>
      <p:sp>
        <p:nvSpPr>
          <p:cNvPr id="7" name="矩形 6"/>
          <p:cNvSpPr/>
          <p:nvPr/>
        </p:nvSpPr>
        <p:spPr>
          <a:xfrm>
            <a:off x="3154788" y="3682258"/>
            <a:ext cx="634019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8000" b="1" dirty="0">
                <a:solidFill>
                  <a:srgbClr val="324D5C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課程評鑑說明</a:t>
            </a:r>
          </a:p>
        </p:txBody>
      </p:sp>
      <p:sp>
        <p:nvSpPr>
          <p:cNvPr id="8" name="矩形 7"/>
          <p:cNvSpPr/>
          <p:nvPr/>
        </p:nvSpPr>
        <p:spPr>
          <a:xfrm>
            <a:off x="4467646" y="5876611"/>
            <a:ext cx="41761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kern="100" dirty="0"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Times New Roman" panose="02020603050405020304" pitchFamily="18" charset="0"/>
              </a:rPr>
              <a:t>111</a:t>
            </a:r>
            <a:r>
              <a:rPr lang="zh-TW" altLang="en-US" sz="4800" kern="100" dirty="0"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TW" sz="4800" kern="100" dirty="0"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Times New Roman" panose="02020603050405020304" pitchFamily="18" charset="0"/>
              </a:rPr>
              <a:t>9</a:t>
            </a:r>
            <a:r>
              <a:rPr lang="zh-TW" altLang="en-US" sz="4800" kern="100" dirty="0"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Times New Roman" panose="02020603050405020304" pitchFamily="18" charset="0"/>
              </a:rPr>
              <a:t>月</a:t>
            </a:r>
            <a:r>
              <a:rPr lang="en-US" altLang="zh-TW" sz="4800" kern="100" dirty="0"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Times New Roman" panose="02020603050405020304" pitchFamily="18" charset="0"/>
              </a:rPr>
              <a:t>27</a:t>
            </a:r>
            <a:r>
              <a:rPr lang="zh-TW" altLang="en-US" sz="4800" kern="100" dirty="0"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Times New Roman" panose="02020603050405020304" pitchFamily="18" charset="0"/>
              </a:rPr>
              <a:t>日</a:t>
            </a:r>
            <a:endParaRPr lang="zh-TW" altLang="en-US" sz="4800" dirty="0"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9861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866103D-DAD7-4F72-B656-5211514D4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612" y="0"/>
            <a:ext cx="9332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46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87C8E30-3A80-41C1-9A2A-1C7E91A2D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714" y="0"/>
            <a:ext cx="9326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06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0B2D499-7180-4F12-98FF-17EFEE577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759" y="0"/>
            <a:ext cx="9174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17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2AFBEEA-ECEA-4674-B7CD-4A320A382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211" y="0"/>
            <a:ext cx="4821048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6B415D1-1DA0-4FF0-946A-23D87665F0EA}"/>
              </a:ext>
            </a:extLst>
          </p:cNvPr>
          <p:cNvSpPr/>
          <p:nvPr/>
        </p:nvSpPr>
        <p:spPr>
          <a:xfrm>
            <a:off x="7517266" y="6187559"/>
            <a:ext cx="42128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rgbClr val="212121"/>
                </a:solidFill>
                <a:latin typeface="Times New Roman" panose="02020603050405020304" pitchFamily="18" charset="0"/>
                <a:hlinkClick r:id="rId3"/>
              </a:rPr>
              <a:t>109</a:t>
            </a:r>
            <a:r>
              <a:rPr lang="zh-TW" altLang="en-US" sz="2400" dirty="0">
                <a:solidFill>
                  <a:srgbClr val="212121"/>
                </a:solidFill>
                <a:latin typeface="Times New Roman" panose="02020603050405020304" pitchFamily="18" charset="0"/>
                <a:hlinkClick r:id="rId3"/>
              </a:rPr>
              <a:t>課程評鑑參考手冊</a:t>
            </a:r>
            <a:r>
              <a:rPr lang="en-US" altLang="zh-TW" sz="2400" dirty="0">
                <a:solidFill>
                  <a:srgbClr val="212121"/>
                </a:solidFill>
                <a:latin typeface="Times New Roman" panose="02020603050405020304" pitchFamily="18" charset="0"/>
                <a:hlinkClick r:id="rId3"/>
              </a:rPr>
              <a:t>(110.12)</a:t>
            </a:r>
            <a:r>
              <a:rPr lang="zh-TW" altLang="en-US" sz="2000" dirty="0">
                <a:solidFill>
                  <a:srgbClr val="212121"/>
                </a:solidFill>
                <a:latin typeface="Arial" panose="020B0604020202020204" pitchFamily="34" charset="0"/>
                <a:hlinkClick r:id="rId3"/>
              </a:rPr>
              <a:t> 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196924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68B0AD8-704F-489A-8CEB-AFB81363F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305" y="419451"/>
            <a:ext cx="10771389" cy="544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70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6682D525-292E-4276-9FD4-212AF3444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把教師還給學生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F1FB8E6C-D900-4104-9309-483C9F81F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課程設計與教學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班級經營與輔導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專業精進與責任</a:t>
            </a:r>
          </a:p>
        </p:txBody>
      </p:sp>
    </p:spTree>
    <p:extLst>
      <p:ext uri="{BB962C8B-B14F-4D97-AF65-F5344CB8AC3E}">
        <p14:creationId xmlns:p14="http://schemas.microsoft.com/office/powerpoint/2010/main" val="4142685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638DD3CD-D49C-4B28-8A3F-6ADD77164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975" y="3109913"/>
            <a:ext cx="10515600" cy="285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zh-TW" altLang="en-US" sz="8000" b="1" dirty="0">
                <a:solidFill>
                  <a:srgbClr val="324D5C"/>
                </a:solidFill>
                <a:ea typeface="Noto Sans CJK TC Regular" panose="020B0500000000000000" pitchFamily="34" charset="-120"/>
                <a:cs typeface="+mn-cs"/>
              </a:rPr>
              <a:t>有終身學習的老師，</a:t>
            </a:r>
            <a:br>
              <a:rPr lang="en-US" altLang="zh-TW" sz="8000" b="1" dirty="0">
                <a:solidFill>
                  <a:srgbClr val="324D5C"/>
                </a:solidFill>
                <a:ea typeface="Noto Sans CJK TC Regular" panose="020B0500000000000000" pitchFamily="34" charset="-120"/>
                <a:cs typeface="+mn-cs"/>
              </a:rPr>
            </a:br>
            <a:r>
              <a:rPr lang="zh-TW" altLang="en-US" sz="8000" b="1" dirty="0">
                <a:solidFill>
                  <a:srgbClr val="324D5C"/>
                </a:solidFill>
                <a:ea typeface="Noto Sans CJK TC Regular" panose="020B0500000000000000" pitchFamily="34" charset="-120"/>
                <a:cs typeface="+mn-cs"/>
              </a:rPr>
              <a:t>         才有終生學習的學生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264227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如何建立成功的團隊">
            <a:hlinkClick r:id="" action="ppaction://media"/>
            <a:extLst>
              <a:ext uri="{FF2B5EF4-FFF2-40B4-BE49-F238E27FC236}">
                <a16:creationId xmlns:a16="http://schemas.microsoft.com/office/drawing/2014/main" id="{08F60E8B-405A-4A7F-9796-0DBBF26DD1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7509" y="1133475"/>
            <a:ext cx="7242252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9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4020F93-17AD-4D5F-A861-A5C183CC82F0}"/>
              </a:ext>
            </a:extLst>
          </p:cNvPr>
          <p:cNvSpPr/>
          <p:nvPr/>
        </p:nvSpPr>
        <p:spPr>
          <a:xfrm>
            <a:off x="0" y="-266700"/>
            <a:ext cx="12437745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TW" altLang="en-US" sz="3200" b="1" dirty="0">
                <a:solidFill>
                  <a:srgbClr val="3842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國民中小學九年一貫課程綱要總綱</a:t>
            </a:r>
            <a:r>
              <a:rPr lang="en-US" altLang="zh-TW" sz="3200" b="1" dirty="0">
                <a:solidFill>
                  <a:srgbClr val="3842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(P14)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TW" altLang="en-US" sz="3200" b="1" dirty="0">
                <a:solidFill>
                  <a:srgbClr val="3842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十二年國民基本教育課程綱要</a:t>
            </a:r>
            <a:r>
              <a:rPr lang="en-US" altLang="zh-TW" sz="3200" b="1" dirty="0">
                <a:solidFill>
                  <a:srgbClr val="3842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(P33)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en-US" altLang="zh-TW" sz="3200" b="1" dirty="0">
                <a:solidFill>
                  <a:srgbClr val="3842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1071217</a:t>
            </a:r>
            <a:r>
              <a:rPr lang="zh-TW" altLang="en-US" sz="3200" b="1" dirty="0">
                <a:solidFill>
                  <a:srgbClr val="3842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公文</a:t>
            </a:r>
            <a:endParaRPr lang="en-US" altLang="zh-TW" sz="3200" b="1" dirty="0">
              <a:solidFill>
                <a:srgbClr val="38428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TW" altLang="en-US" sz="3200" b="1" dirty="0">
                <a:solidFill>
                  <a:srgbClr val="3842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國民中學及國民小學實施課程評鑑參考原則</a:t>
            </a:r>
            <a:r>
              <a:rPr lang="en-US" altLang="zh-TW" sz="3200" b="1" dirty="0">
                <a:solidFill>
                  <a:srgbClr val="3842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b="1" dirty="0">
                <a:solidFill>
                  <a:srgbClr val="3842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發布</a:t>
            </a:r>
            <a:r>
              <a:rPr lang="en-US" altLang="zh-TW" sz="3200" b="1" dirty="0">
                <a:solidFill>
                  <a:srgbClr val="3842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)1070906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800" b="1" dirty="0">
                <a:solidFill>
                  <a:srgbClr val="3842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新竹市國民中學及國民小學實施課程評鑑補充規定</a:t>
            </a:r>
            <a:r>
              <a:rPr lang="en-US" altLang="zh-TW" sz="2800" b="1" dirty="0">
                <a:solidFill>
                  <a:srgbClr val="3842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1071217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800" b="1" dirty="0">
                <a:solidFill>
                  <a:srgbClr val="3842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7"/>
              </a:rPr>
              <a:t>總綱種子講師實地宣講問題解析</a:t>
            </a:r>
            <a:r>
              <a:rPr lang="en-US" altLang="zh-TW" sz="2800" b="1" dirty="0">
                <a:solidFill>
                  <a:srgbClr val="3842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7"/>
              </a:rPr>
              <a:t>Q_A</a:t>
            </a:r>
            <a:r>
              <a:rPr lang="zh-TW" altLang="en-US" sz="2800" b="1" dirty="0">
                <a:solidFill>
                  <a:srgbClr val="3842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7"/>
              </a:rPr>
              <a:t>第一輯至第七輯精華統整輯</a:t>
            </a:r>
            <a:r>
              <a:rPr lang="en-US" altLang="zh-TW" sz="2800" b="1" dirty="0">
                <a:solidFill>
                  <a:srgbClr val="3842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7"/>
              </a:rPr>
              <a:t>(</a:t>
            </a:r>
            <a:r>
              <a:rPr lang="zh-TW" altLang="en-US" sz="2800" b="1" dirty="0">
                <a:solidFill>
                  <a:srgbClr val="3842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7"/>
              </a:rPr>
              <a:t>第十一部分</a:t>
            </a:r>
            <a:r>
              <a:rPr lang="en-US" altLang="zh-TW" sz="2800" b="1" dirty="0">
                <a:solidFill>
                  <a:srgbClr val="3842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7"/>
              </a:rPr>
              <a:t>)</a:t>
            </a:r>
            <a:r>
              <a:rPr lang="zh-TW" altLang="en-US" sz="2800" b="1" dirty="0">
                <a:solidFill>
                  <a:srgbClr val="3842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7"/>
              </a:rPr>
              <a:t>＿課程評鑑</a:t>
            </a:r>
            <a:endParaRPr lang="en-US" altLang="zh-TW" sz="2800" b="1" dirty="0">
              <a:solidFill>
                <a:srgbClr val="38428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800" b="1" dirty="0">
              <a:solidFill>
                <a:srgbClr val="38428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36566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EEE7EBE0-E4A6-4858-8A28-5E333861B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20835"/>
            <a:ext cx="10905066" cy="5016329"/>
          </a:xfrm>
          <a:prstGeom prst="rect">
            <a:avLst/>
          </a:prstGeom>
        </p:spPr>
      </p:pic>
      <p:sp>
        <p:nvSpPr>
          <p:cNvPr id="3" name="圖說文字: 直線加上強調線 2">
            <a:extLst>
              <a:ext uri="{FF2B5EF4-FFF2-40B4-BE49-F238E27FC236}">
                <a16:creationId xmlns:a16="http://schemas.microsoft.com/office/drawing/2014/main" id="{400A6DC6-4533-4603-8459-C75D18A5B550}"/>
              </a:ext>
            </a:extLst>
          </p:cNvPr>
          <p:cNvSpPr/>
          <p:nvPr/>
        </p:nvSpPr>
        <p:spPr>
          <a:xfrm>
            <a:off x="5098892" y="644610"/>
            <a:ext cx="4569735" cy="552450"/>
          </a:xfrm>
          <a:prstGeom prst="accentCallout1">
            <a:avLst>
              <a:gd name="adj1" fmla="val 18750"/>
              <a:gd name="adj2" fmla="val -8333"/>
              <a:gd name="adj3" fmla="val 117672"/>
              <a:gd name="adj4" fmla="val -266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108</a:t>
            </a:r>
            <a:r>
              <a:rPr lang="zh-TW" altLang="en-US" sz="2400" dirty="0"/>
              <a:t>學年本校總體課程計畫內文</a:t>
            </a:r>
          </a:p>
        </p:txBody>
      </p:sp>
    </p:spTree>
    <p:extLst>
      <p:ext uri="{BB962C8B-B14F-4D97-AF65-F5344CB8AC3E}">
        <p14:creationId xmlns:p14="http://schemas.microsoft.com/office/powerpoint/2010/main" val="2153623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D6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AF6B4A9-B166-4C9E-A874-76AC39C9D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07205"/>
            <a:ext cx="10905066" cy="5043590"/>
          </a:xfrm>
          <a:prstGeom prst="rect">
            <a:avLst/>
          </a:prstGeom>
        </p:spPr>
      </p:pic>
      <p:sp>
        <p:nvSpPr>
          <p:cNvPr id="5" name="圖說文字: 直線加上強調線 4">
            <a:extLst>
              <a:ext uri="{FF2B5EF4-FFF2-40B4-BE49-F238E27FC236}">
                <a16:creationId xmlns:a16="http://schemas.microsoft.com/office/drawing/2014/main" id="{4A32B9DF-162F-4CB1-9A93-B1F9AD9770BD}"/>
              </a:ext>
            </a:extLst>
          </p:cNvPr>
          <p:cNvSpPr/>
          <p:nvPr/>
        </p:nvSpPr>
        <p:spPr>
          <a:xfrm>
            <a:off x="5098892" y="644610"/>
            <a:ext cx="4569735" cy="552450"/>
          </a:xfrm>
          <a:prstGeom prst="accentCallout1">
            <a:avLst>
              <a:gd name="adj1" fmla="val 18750"/>
              <a:gd name="adj2" fmla="val -8333"/>
              <a:gd name="adj3" fmla="val 117672"/>
              <a:gd name="adj4" fmla="val -266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109</a:t>
            </a:r>
            <a:r>
              <a:rPr lang="zh-TW" altLang="en-US" sz="2400" dirty="0"/>
              <a:t>學年本校總體課程計畫內文</a:t>
            </a:r>
          </a:p>
        </p:txBody>
      </p:sp>
    </p:spTree>
    <p:extLst>
      <p:ext uri="{BB962C8B-B14F-4D97-AF65-F5344CB8AC3E}">
        <p14:creationId xmlns:p14="http://schemas.microsoft.com/office/powerpoint/2010/main" val="1067107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BB3939C-BA13-4C5E-81EB-F3731231FAEB}"/>
              </a:ext>
            </a:extLst>
          </p:cNvPr>
          <p:cNvSpPr/>
          <p:nvPr/>
        </p:nvSpPr>
        <p:spPr>
          <a:xfrm>
            <a:off x="1353309" y="853559"/>
            <a:ext cx="99309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>
                <a:solidFill>
                  <a:srgbClr val="3842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新竹市三民國民小學學校課程評鑑實施計畫</a:t>
            </a:r>
            <a:endParaRPr lang="zh-TW" altLang="en-US" sz="4000" dirty="0">
              <a:solidFill>
                <a:srgbClr val="38428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8185382F-2B82-4A98-B9B9-4723105113E0}"/>
              </a:ext>
            </a:extLst>
          </p:cNvPr>
          <p:cNvSpPr/>
          <p:nvPr/>
        </p:nvSpPr>
        <p:spPr>
          <a:xfrm>
            <a:off x="695325" y="2076450"/>
            <a:ext cx="10944225" cy="2371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36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學年起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課程計畫送審必須包含課程評鑑實施計畫</a:t>
            </a:r>
          </a:p>
        </p:txBody>
      </p:sp>
    </p:spTree>
    <p:extLst>
      <p:ext uri="{BB962C8B-B14F-4D97-AF65-F5344CB8AC3E}">
        <p14:creationId xmlns:p14="http://schemas.microsoft.com/office/powerpoint/2010/main" val="3822665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B56A7D4-C313-4327-9645-FA8360BBB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529" y="0"/>
            <a:ext cx="9694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12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0CE7808-BA47-4725-A31B-822988A98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753" y="0"/>
            <a:ext cx="90684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08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E8E76BE-E6FB-47BF-8F8C-9DC3C5AB7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601" y="0"/>
            <a:ext cx="9344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15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4F27258-8BE0-4F12-AE98-2A1902271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798" y="0"/>
            <a:ext cx="90544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567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164</Words>
  <Application>Microsoft Office PowerPoint</Application>
  <PresentationFormat>寬螢幕</PresentationFormat>
  <Paragraphs>19</Paragraphs>
  <Slides>17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6" baseType="lpstr">
      <vt:lpstr>Noto Sans CJK TC Regular</vt:lpstr>
      <vt:lpstr>Noto Sans Mono CJK TC Regular</vt:lpstr>
      <vt:lpstr>微軟正黑體</vt:lpstr>
      <vt:lpstr>Arial</vt:lpstr>
      <vt:lpstr>Calibri</vt:lpstr>
      <vt:lpstr>Calibri Light</vt:lpstr>
      <vt:lpstr>Times New Roman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把教師還給學生</vt:lpstr>
      <vt:lpstr>有終身學習的老師，          才有終生學習的學生。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Ho-Ching Hsu</dc:creator>
  <cp:lastModifiedBy>Ho-Ching Hsu</cp:lastModifiedBy>
  <cp:revision>11</cp:revision>
  <dcterms:created xsi:type="dcterms:W3CDTF">2022-09-26T15:02:54Z</dcterms:created>
  <dcterms:modified xsi:type="dcterms:W3CDTF">2022-09-27T00:05:08Z</dcterms:modified>
</cp:coreProperties>
</file>