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2022/11/2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3597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2022/11/2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0287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2022/11/2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88189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2022/11/2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5305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2022/11/2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023497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2022/11/2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57851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2022/11/2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89666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2022/11/2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2696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2022/11/2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2391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2022/11/2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8640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2022/11/2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8508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2022/11/2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753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2022/11/2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9844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2022/11/2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2725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2022/11/2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372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2022/11/2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247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9849B-665E-49EC-AA19-2BCFB4005036}" type="datetimeFigureOut">
              <a:rPr lang="zh-TW" altLang="en-US" smtClean="0"/>
              <a:t>2022/11/2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518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1081240" y="553356"/>
            <a:ext cx="84082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3600" b="1" smtClean="0">
                <a:solidFill>
                  <a:srgbClr val="0000FF"/>
                </a:solidFill>
                <a:latin typeface="+mj-ea"/>
                <a:ea typeface="+mj-ea"/>
              </a:rPr>
              <a:t>111</a:t>
            </a:r>
            <a:r>
              <a:rPr lang="zh-TW" altLang="en-US" sz="3600" b="1" smtClean="0">
                <a:solidFill>
                  <a:srgbClr val="0000FF"/>
                </a:solidFill>
                <a:latin typeface="+mj-ea"/>
                <a:ea typeface="+mj-ea"/>
              </a:rPr>
              <a:t>學年</a:t>
            </a:r>
            <a:r>
              <a:rPr lang="zh-TW" altLang="en-US" sz="3600" b="1" dirty="0" smtClean="0">
                <a:solidFill>
                  <a:srgbClr val="0000FF"/>
                </a:solidFill>
                <a:latin typeface="+mj-ea"/>
                <a:ea typeface="+mj-ea"/>
              </a:rPr>
              <a:t>度六年級</a:t>
            </a:r>
            <a:r>
              <a:rPr lang="zh-TW" altLang="en-US" sz="3600" b="1" dirty="0">
                <a:solidFill>
                  <a:srgbClr val="0000FF"/>
                </a:solidFill>
                <a:latin typeface="+mj-ea"/>
                <a:ea typeface="+mj-ea"/>
              </a:rPr>
              <a:t>特教暨生命教育宣導</a:t>
            </a:r>
          </a:p>
        </p:txBody>
      </p:sp>
      <p:sp>
        <p:nvSpPr>
          <p:cNvPr id="7" name="矩形 6"/>
          <p:cNvSpPr/>
          <p:nvPr/>
        </p:nvSpPr>
        <p:spPr>
          <a:xfrm>
            <a:off x="3676524" y="781673"/>
            <a:ext cx="57386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b="1" dirty="0" smtClean="0">
                <a:latin typeface="+mj-ea"/>
                <a:ea typeface="+mj-ea"/>
                <a:cs typeface="Times New Roman" panose="02020603050405020304" pitchFamily="18" charset="0"/>
              </a:rPr>
              <a:t>   </a:t>
            </a:r>
            <a:endParaRPr lang="en-US" altLang="zh-TW" sz="4000" b="1" dirty="0" smtClean="0">
              <a:latin typeface="+mj-ea"/>
              <a:ea typeface="+mj-ea"/>
            </a:endParaRPr>
          </a:p>
          <a:p>
            <a:r>
              <a:rPr lang="zh-TW" altLang="zh-TW" sz="4000" b="1" dirty="0" smtClean="0">
                <a:latin typeface="+mj-ea"/>
                <a:ea typeface="+mj-ea"/>
              </a:rPr>
              <a:t>《</a:t>
            </a:r>
            <a:r>
              <a:rPr lang="zh-TW" altLang="zh-TW" sz="4000" b="1" dirty="0">
                <a:latin typeface="+mj-ea"/>
                <a:ea typeface="+mj-ea"/>
              </a:rPr>
              <a:t>你看</a:t>
            </a:r>
            <a:r>
              <a:rPr lang="en-US" altLang="zh-TW" sz="4000" b="1" dirty="0">
                <a:latin typeface="+mj-ea"/>
                <a:ea typeface="+mj-ea"/>
              </a:rPr>
              <a:t>,</a:t>
            </a:r>
            <a:r>
              <a:rPr lang="zh-TW" altLang="zh-TW" sz="4000" b="1" dirty="0">
                <a:latin typeface="+mj-ea"/>
                <a:ea typeface="+mj-ea"/>
              </a:rPr>
              <a:t>妳看》—學生篇</a:t>
            </a:r>
            <a:endParaRPr lang="zh-TW" altLang="zh-TW" sz="4000" dirty="0">
              <a:latin typeface="+mj-ea"/>
              <a:ea typeface="+mj-ea"/>
            </a:endParaRPr>
          </a:p>
          <a:p>
            <a:endParaRPr lang="zh-TW" altLang="en-US" sz="4000" dirty="0">
              <a:latin typeface="+mj-ea"/>
              <a:ea typeface="+mj-ea"/>
            </a:endParaRPr>
          </a:p>
        </p:txBody>
      </p:sp>
      <p:pic>
        <p:nvPicPr>
          <p:cNvPr id="2053" name="Picture 5" descr="「微電影你看你看」的圖片搜尋結果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73100"/>
            <a:ext cx="8150931" cy="4584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5760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690304" y="425294"/>
            <a:ext cx="825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3600" b="1" dirty="0">
                <a:solidFill>
                  <a:srgbClr val="0000FF"/>
                </a:solidFill>
              </a:rPr>
              <a:t>一、何謂妥瑞症的「</a:t>
            </a:r>
            <a:r>
              <a:rPr lang="en-US" altLang="zh-TW" sz="3600" b="1" dirty="0">
                <a:solidFill>
                  <a:srgbClr val="0000FF"/>
                </a:solidFill>
              </a:rPr>
              <a:t>TICS</a:t>
            </a:r>
            <a:r>
              <a:rPr lang="zh-TW" altLang="zh-TW" sz="3600" b="1" dirty="0">
                <a:solidFill>
                  <a:srgbClr val="0000FF"/>
                </a:solidFill>
              </a:rPr>
              <a:t>」</a:t>
            </a:r>
            <a:r>
              <a:rPr lang="en-US" altLang="zh-TW" sz="3600" b="1" dirty="0">
                <a:solidFill>
                  <a:srgbClr val="0000FF"/>
                </a:solidFill>
              </a:rPr>
              <a:t>?</a:t>
            </a:r>
            <a:endParaRPr lang="zh-TW" altLang="zh-TW" sz="3600" b="1" dirty="0">
              <a:solidFill>
                <a:srgbClr val="0000FF"/>
              </a:solidFill>
            </a:endParaRPr>
          </a:p>
          <a:p>
            <a:r>
              <a:rPr lang="zh-TW" altLang="zh-TW" sz="3600" b="1" dirty="0"/>
              <a:t>　　</a:t>
            </a:r>
            <a:endParaRPr lang="en-US" altLang="zh-TW" sz="3600" b="1" dirty="0" smtClean="0"/>
          </a:p>
          <a:p>
            <a:r>
              <a:rPr lang="zh-TW" altLang="zh-TW" sz="3600" b="1" dirty="0" smtClean="0"/>
              <a:t>所謂</a:t>
            </a:r>
            <a:r>
              <a:rPr lang="zh-TW" altLang="zh-TW" sz="3600" b="1" dirty="0"/>
              <a:t>「</a:t>
            </a:r>
            <a:r>
              <a:rPr lang="en-US" altLang="zh-TW" sz="3600" b="1" dirty="0">
                <a:solidFill>
                  <a:srgbClr val="FF0000"/>
                </a:solidFill>
              </a:rPr>
              <a:t>TICS</a:t>
            </a:r>
            <a:r>
              <a:rPr lang="zh-TW" altLang="zh-TW" sz="3600" b="1" dirty="0"/>
              <a:t>」指的是一種間歇性出現的小動作，通常</a:t>
            </a:r>
            <a:r>
              <a:rPr lang="zh-TW" altLang="zh-TW" sz="3600" b="1" u="sng" dirty="0">
                <a:solidFill>
                  <a:srgbClr val="FF0000"/>
                </a:solidFill>
              </a:rPr>
              <a:t>出現得很突然而短暫</a:t>
            </a:r>
            <a:r>
              <a:rPr lang="zh-TW" altLang="zh-TW" sz="3600" b="1" dirty="0" smtClean="0"/>
              <a:t>。</a:t>
            </a:r>
            <a:endParaRPr lang="en-US" altLang="zh-TW" sz="3600" b="1" dirty="0" smtClean="0"/>
          </a:p>
          <a:p>
            <a:endParaRPr lang="en-US" altLang="zh-TW" sz="3600" b="1" dirty="0">
              <a:latin typeface="+mn-ea"/>
            </a:endParaRPr>
          </a:p>
          <a:p>
            <a:r>
              <a:rPr lang="zh-TW" altLang="en-US" sz="3600" b="1" dirty="0" smtClean="0">
                <a:latin typeface="+mn-ea"/>
              </a:rPr>
              <a:t>是</a:t>
            </a:r>
            <a:r>
              <a:rPr lang="zh-TW" altLang="en-US" sz="3600" b="1" dirty="0">
                <a:latin typeface="+mn-ea"/>
              </a:rPr>
              <a:t>中樞系統異常，不會影響智能發展，但至今仍找不出原因，目前</a:t>
            </a:r>
            <a:r>
              <a:rPr lang="zh-TW" altLang="en-US" sz="3600" b="1" u="sng" dirty="0">
                <a:solidFill>
                  <a:srgbClr val="FF0000"/>
                </a:solidFill>
                <a:latin typeface="+mn-ea"/>
              </a:rPr>
              <a:t>許多證據指向腦部基底核和額葉之間聯繫發生問題</a:t>
            </a:r>
            <a:r>
              <a:rPr lang="zh-TW" altLang="en-US" sz="3600" b="1" dirty="0">
                <a:latin typeface="+mn-ea"/>
              </a:rPr>
              <a:t>，導致病人反覆出現不自覺的動作和聲音。</a:t>
            </a:r>
            <a:r>
              <a:rPr lang="zh-TW" altLang="zh-TW" sz="3600" b="1" dirty="0" smtClean="0">
                <a:latin typeface="+mn-ea"/>
              </a:rPr>
              <a:t> </a:t>
            </a:r>
            <a:endParaRPr lang="en-US" altLang="zh-TW" sz="3600" b="1" dirty="0" smtClean="0">
              <a:latin typeface="+mn-ea"/>
            </a:endParaRPr>
          </a:p>
          <a:p>
            <a:endParaRPr lang="en-US" altLang="zh-TW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3398847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690303" y="425294"/>
            <a:ext cx="943115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3600" b="1" dirty="0">
                <a:solidFill>
                  <a:srgbClr val="0000FF"/>
                </a:solidFill>
              </a:rPr>
              <a:t>一、何謂妥瑞症的「</a:t>
            </a:r>
            <a:r>
              <a:rPr lang="en-US" altLang="zh-TW" sz="3600" b="1" dirty="0">
                <a:solidFill>
                  <a:srgbClr val="0000FF"/>
                </a:solidFill>
              </a:rPr>
              <a:t>TICS</a:t>
            </a:r>
            <a:r>
              <a:rPr lang="zh-TW" altLang="zh-TW" sz="3600" b="1" dirty="0">
                <a:solidFill>
                  <a:srgbClr val="0000FF"/>
                </a:solidFill>
              </a:rPr>
              <a:t>」</a:t>
            </a:r>
            <a:r>
              <a:rPr lang="en-US" altLang="zh-TW" sz="3600" b="1" dirty="0">
                <a:solidFill>
                  <a:srgbClr val="0000FF"/>
                </a:solidFill>
              </a:rPr>
              <a:t>?</a:t>
            </a:r>
            <a:endParaRPr lang="zh-TW" altLang="zh-TW" sz="3600" b="1" dirty="0">
              <a:solidFill>
                <a:srgbClr val="0000FF"/>
              </a:solidFill>
            </a:endParaRPr>
          </a:p>
          <a:p>
            <a:r>
              <a:rPr lang="zh-TW" altLang="zh-TW" sz="3600" b="1" dirty="0"/>
              <a:t>　　</a:t>
            </a:r>
            <a:endParaRPr lang="en-US" altLang="zh-TW" sz="3600" b="1" dirty="0" smtClean="0"/>
          </a:p>
          <a:p>
            <a:r>
              <a:rPr lang="zh-TW" altLang="zh-TW" sz="3600" b="1" dirty="0" smtClean="0">
                <a:solidFill>
                  <a:srgbClr val="00B050"/>
                </a:solidFill>
              </a:rPr>
              <a:t>以</a:t>
            </a:r>
            <a:r>
              <a:rPr lang="zh-TW" altLang="zh-TW" sz="3600" b="1" u="sng" dirty="0">
                <a:solidFill>
                  <a:srgbClr val="00B050"/>
                </a:solidFill>
              </a:rPr>
              <a:t>「動作型」</a:t>
            </a:r>
            <a:r>
              <a:rPr lang="zh-TW" altLang="zh-TW" sz="3600" b="1" dirty="0">
                <a:solidFill>
                  <a:srgbClr val="00B050"/>
                </a:solidFill>
              </a:rPr>
              <a:t>的來</a:t>
            </a:r>
            <a:r>
              <a:rPr lang="zh-TW" altLang="zh-TW" sz="3600" b="1" dirty="0" smtClean="0">
                <a:solidFill>
                  <a:srgbClr val="00B050"/>
                </a:solidFill>
              </a:rPr>
              <a:t>說</a:t>
            </a:r>
            <a:endParaRPr lang="en-US" altLang="zh-TW" sz="3600" b="1" dirty="0" smtClean="0">
              <a:solidFill>
                <a:srgbClr val="00B050"/>
              </a:solidFill>
            </a:endParaRPr>
          </a:p>
          <a:p>
            <a:endParaRPr lang="en-US" altLang="zh-TW" sz="3600" b="1" dirty="0" smtClean="0">
              <a:solidFill>
                <a:srgbClr val="00B050"/>
              </a:solidFill>
            </a:endParaRPr>
          </a:p>
          <a:p>
            <a:r>
              <a:rPr lang="zh-TW" altLang="zh-TW" sz="3600" b="1" dirty="0" smtClean="0"/>
              <a:t>最</a:t>
            </a:r>
            <a:r>
              <a:rPr lang="zh-TW" altLang="zh-TW" sz="3600" b="1" dirty="0"/>
              <a:t>常見的就是眨眼睛、皺眉、蹙鼻、噘嘴、裝鬼臉、聳肩膀、搖頭晃腦、晃手這些快速而短促的簡單動作；比較複雜就有像摸鼻子、碰別人、亂踢腿、作鬼臉等等的表現，甚至也有的小孩會模仿別人或作出看似猥褻的動作。</a:t>
            </a:r>
          </a:p>
        </p:txBody>
      </p:sp>
    </p:spTree>
    <p:extLst>
      <p:ext uri="{BB962C8B-B14F-4D97-AF65-F5344CB8AC3E}">
        <p14:creationId xmlns:p14="http://schemas.microsoft.com/office/powerpoint/2010/main" val="2074949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1145628" y="599090"/>
            <a:ext cx="913348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3600" b="1" dirty="0" smtClean="0">
                <a:solidFill>
                  <a:srgbClr val="00B050"/>
                </a:solidFill>
                <a:latin typeface="+mn-ea"/>
              </a:rPr>
              <a:t>另有</a:t>
            </a:r>
            <a:r>
              <a:rPr lang="zh-TW" altLang="zh-TW" sz="3600" b="1" dirty="0">
                <a:solidFill>
                  <a:srgbClr val="00B050"/>
                </a:solidFill>
                <a:latin typeface="+mn-ea"/>
              </a:rPr>
              <a:t>一種</a:t>
            </a:r>
            <a:r>
              <a:rPr lang="zh-TW" altLang="zh-TW" sz="3600" b="1" u="sng" dirty="0">
                <a:solidFill>
                  <a:srgbClr val="00B050"/>
                </a:solidFill>
                <a:latin typeface="+mn-ea"/>
              </a:rPr>
              <a:t>「出聲型」</a:t>
            </a:r>
            <a:r>
              <a:rPr lang="zh-TW" altLang="zh-TW" sz="3600" b="1" dirty="0" smtClean="0">
                <a:solidFill>
                  <a:srgbClr val="00B050"/>
                </a:solidFill>
                <a:latin typeface="+mn-ea"/>
              </a:rPr>
              <a:t>的</a:t>
            </a:r>
            <a:endParaRPr lang="en-US" altLang="zh-TW" sz="3600" b="1" dirty="0" smtClean="0">
              <a:solidFill>
                <a:srgbClr val="00B050"/>
              </a:solidFill>
              <a:latin typeface="+mn-ea"/>
            </a:endParaRPr>
          </a:p>
          <a:p>
            <a:endParaRPr lang="en-US" altLang="zh-TW" sz="3600" b="1" dirty="0" smtClean="0">
              <a:latin typeface="+mn-ea"/>
            </a:endParaRPr>
          </a:p>
          <a:p>
            <a:r>
              <a:rPr lang="zh-TW" altLang="zh-TW" sz="3600" b="1" dirty="0" smtClean="0">
                <a:latin typeface="+mn-ea"/>
              </a:rPr>
              <a:t>這些</a:t>
            </a:r>
            <a:r>
              <a:rPr lang="zh-TW" altLang="zh-TW" sz="3600" b="1" dirty="0">
                <a:latin typeface="+mn-ea"/>
              </a:rPr>
              <a:t>小孩會</a:t>
            </a:r>
            <a:r>
              <a:rPr lang="zh-TW" altLang="zh-TW" sz="3600" b="1" dirty="0" smtClean="0">
                <a:latin typeface="+mn-ea"/>
              </a:rPr>
              <a:t>發出</a:t>
            </a:r>
            <a:r>
              <a:rPr lang="zh-TW" altLang="zh-TW" sz="3600" b="1" dirty="0">
                <a:latin typeface="+mn-ea"/>
              </a:rPr>
              <a:t>短暫的聲音來，像是清喉嚨、咳嗽、出怪聲。</a:t>
            </a:r>
            <a:r>
              <a:rPr lang="en-US" altLang="zh-TW" sz="3600" b="1" dirty="0">
                <a:latin typeface="+mn-ea"/>
              </a:rPr>
              <a:t>50%</a:t>
            </a:r>
            <a:r>
              <a:rPr lang="zh-TW" altLang="zh-TW" sz="3600" b="1" dirty="0">
                <a:latin typeface="+mn-ea"/>
              </a:rPr>
              <a:t>「出聲型」的小孩會突然迸出一些話來。這種突然迸出來的話也有許多不同的型態，有的人會發出類似罵人</a:t>
            </a:r>
            <a:r>
              <a:rPr lang="zh-TW" altLang="zh-TW" sz="3600" b="1" dirty="0" smtClean="0">
                <a:latin typeface="+mn-ea"/>
              </a:rPr>
              <a:t>的</a:t>
            </a:r>
            <a:r>
              <a:rPr lang="zh-TW" altLang="en-US" sz="3600" b="1" dirty="0" smtClean="0">
                <a:latin typeface="+mn-ea"/>
              </a:rPr>
              <a:t>聲</a:t>
            </a:r>
            <a:r>
              <a:rPr lang="zh-TW" altLang="zh-TW" sz="3600" b="1" dirty="0" smtClean="0">
                <a:latin typeface="+mn-ea"/>
              </a:rPr>
              <a:t>音</a:t>
            </a:r>
            <a:r>
              <a:rPr lang="zh-TW" altLang="zh-TW" sz="3600" b="1" dirty="0">
                <a:latin typeface="+mn-ea"/>
              </a:rPr>
              <a:t>，有的人會發出一長串詛咒的聲音，或是重複別人或自己的語句。</a:t>
            </a:r>
          </a:p>
        </p:txBody>
      </p:sp>
    </p:spTree>
    <p:extLst>
      <p:ext uri="{BB962C8B-B14F-4D97-AF65-F5344CB8AC3E}">
        <p14:creationId xmlns:p14="http://schemas.microsoft.com/office/powerpoint/2010/main" val="235549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860911" y="206845"/>
            <a:ext cx="55531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sz="3600" b="1" kern="100" dirty="0">
                <a:solidFill>
                  <a:srgbClr val="0000FF"/>
                </a:solidFill>
                <a:latin typeface="+mn-ea"/>
                <a:cs typeface="Times New Roman" panose="02020603050405020304" pitchFamily="18" charset="0"/>
              </a:rPr>
              <a:t>二、為甚麼會有「</a:t>
            </a:r>
            <a:r>
              <a:rPr lang="en-US" altLang="zh-TW" sz="3600" b="1" kern="100" dirty="0">
                <a:solidFill>
                  <a:srgbClr val="0000FF"/>
                </a:solidFill>
                <a:latin typeface="+mn-ea"/>
                <a:cs typeface="Times New Roman" panose="02020603050405020304" pitchFamily="18" charset="0"/>
              </a:rPr>
              <a:t>TICS</a:t>
            </a:r>
            <a:r>
              <a:rPr lang="zh-TW" altLang="zh-TW" sz="3600" b="1" kern="100" dirty="0">
                <a:solidFill>
                  <a:srgbClr val="0000FF"/>
                </a:solidFill>
                <a:latin typeface="+mn-ea"/>
                <a:cs typeface="Times New Roman" panose="02020603050405020304" pitchFamily="18" charset="0"/>
              </a:rPr>
              <a:t>」</a:t>
            </a:r>
            <a:r>
              <a:rPr lang="en-US" altLang="zh-TW" sz="3600" b="1" kern="100" dirty="0">
                <a:solidFill>
                  <a:srgbClr val="0000FF"/>
                </a:solidFill>
                <a:latin typeface="+mn-ea"/>
                <a:cs typeface="Times New Roman" panose="02020603050405020304" pitchFamily="18" charset="0"/>
              </a:rPr>
              <a:t>?</a:t>
            </a:r>
            <a:endParaRPr lang="zh-TW" altLang="zh-TW" sz="3600" kern="100" dirty="0">
              <a:solidFill>
                <a:srgbClr val="0000FF"/>
              </a:solidFill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40683" y="937258"/>
            <a:ext cx="12385122" cy="56323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＊ </a:t>
            </a:r>
            <a:r>
              <a:rPr lang="zh-TW" altLang="zh-TW" sz="3600" b="1" dirty="0" smtClean="0">
                <a:latin typeface="+mn-ea"/>
                <a:cs typeface="Times New Roman" panose="02020603050405020304" pitchFamily="18" charset="0"/>
              </a:rPr>
              <a:t>有時</a:t>
            </a:r>
            <a:r>
              <a:rPr lang="zh-TW" altLang="zh-TW" sz="3600" b="1" u="sng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是不隨意的</a:t>
            </a:r>
            <a:r>
              <a:rPr lang="zh-TW" altLang="zh-TW" sz="3600" b="1" dirty="0">
                <a:latin typeface="+mn-ea"/>
                <a:cs typeface="Times New Roman" panose="02020603050405020304" pitchFamily="18" charset="0"/>
              </a:rPr>
              <a:t>，有時則是有一種「不動不快」</a:t>
            </a:r>
            <a:r>
              <a:rPr lang="zh-TW" altLang="zh-TW" sz="3600" b="1" dirty="0" smtClean="0">
                <a:latin typeface="+mn-ea"/>
                <a:cs typeface="Times New Roman" panose="02020603050405020304" pitchFamily="18" charset="0"/>
              </a:rPr>
              <a:t>的</a:t>
            </a:r>
            <a:endParaRPr lang="en-US" altLang="zh-TW" sz="3600" b="1" dirty="0" smtClean="0">
              <a:latin typeface="+mn-ea"/>
              <a:cs typeface="Times New Roman" panose="02020603050405020304" pitchFamily="18" charset="0"/>
            </a:endParaRPr>
          </a:p>
          <a:p>
            <a:r>
              <a:rPr lang="zh-TW" altLang="en-US" sz="3600" b="1" dirty="0">
                <a:latin typeface="+mn-ea"/>
                <a:cs typeface="Times New Roman" panose="02020603050405020304" pitchFamily="18" charset="0"/>
              </a:rPr>
              <a:t> </a:t>
            </a:r>
            <a:r>
              <a:rPr lang="zh-TW" altLang="en-US" sz="3600" b="1" dirty="0" smtClean="0">
                <a:latin typeface="+mn-ea"/>
                <a:cs typeface="Times New Roman" panose="02020603050405020304" pitchFamily="18" charset="0"/>
              </a:rPr>
              <a:t>   </a:t>
            </a:r>
            <a:r>
              <a:rPr lang="zh-TW" altLang="zh-TW" sz="3600" b="1" dirty="0" smtClean="0">
                <a:latin typeface="+mn-ea"/>
                <a:cs typeface="Times New Roman" panose="02020603050405020304" pitchFamily="18" charset="0"/>
              </a:rPr>
              <a:t>衝動</a:t>
            </a:r>
            <a:r>
              <a:rPr lang="zh-TW" altLang="en-US" sz="3600" b="1" dirty="0" smtClean="0">
                <a:latin typeface="+mn-ea"/>
                <a:cs typeface="Times New Roman" panose="02020603050405020304" pitchFamily="18" charset="0"/>
              </a:rPr>
              <a:t>，</a:t>
            </a:r>
            <a:r>
              <a:rPr lang="zh-TW" altLang="zh-TW" sz="3600" b="1" dirty="0" smtClean="0">
                <a:latin typeface="+mn-ea"/>
              </a:rPr>
              <a:t>不</a:t>
            </a:r>
            <a:r>
              <a:rPr lang="zh-TW" altLang="zh-TW" sz="3600" b="1" dirty="0">
                <a:latin typeface="+mn-ea"/>
              </a:rPr>
              <a:t>動的話就會很不舒服，</a:t>
            </a:r>
            <a:r>
              <a:rPr lang="zh-TW" altLang="zh-TW" sz="3600" b="1" u="sng" dirty="0">
                <a:solidFill>
                  <a:srgbClr val="FF0000"/>
                </a:solidFill>
                <a:latin typeface="+mn-ea"/>
              </a:rPr>
              <a:t>動了就可以得到舒</a:t>
            </a:r>
            <a:r>
              <a:rPr lang="zh-TW" altLang="zh-TW" sz="3600" b="1" u="sng" dirty="0" smtClean="0">
                <a:solidFill>
                  <a:srgbClr val="FF0000"/>
                </a:solidFill>
                <a:latin typeface="+mn-ea"/>
              </a:rPr>
              <a:t>解</a:t>
            </a:r>
            <a:r>
              <a:rPr lang="zh-TW" altLang="en-US" sz="3600" b="1" dirty="0" smtClean="0">
                <a:latin typeface="+mn-ea"/>
              </a:rPr>
              <a:t>。</a:t>
            </a:r>
            <a:endParaRPr lang="en-US" altLang="zh-TW" sz="3600" b="1" dirty="0" smtClean="0">
              <a:latin typeface="+mn-ea"/>
            </a:endParaRPr>
          </a:p>
          <a:p>
            <a:endParaRPr lang="en-US" altLang="zh-TW" sz="3600" b="1" dirty="0" smtClean="0">
              <a:latin typeface="+mn-ea"/>
              <a:cs typeface="Times New Roman" panose="02020603050405020304" pitchFamily="18" charset="0"/>
            </a:endParaRPr>
          </a:p>
          <a:p>
            <a:r>
              <a:rPr lang="zh-TW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＊ </a:t>
            </a:r>
            <a:r>
              <a:rPr lang="zh-TW" altLang="zh-TW" sz="3600" b="1" dirty="0" smtClean="0"/>
              <a:t>當</a:t>
            </a:r>
            <a:r>
              <a:rPr lang="zh-TW" altLang="zh-TW" sz="3600" b="1" u="sng" dirty="0" smtClean="0">
                <a:solidFill>
                  <a:srgbClr val="FF0000"/>
                </a:solidFill>
              </a:rPr>
              <a:t>專心</a:t>
            </a:r>
            <a:r>
              <a:rPr lang="zh-TW" altLang="zh-TW" sz="3600" b="1" dirty="0"/>
              <a:t>於某一事物時，</a:t>
            </a:r>
            <a:r>
              <a:rPr lang="en-US" altLang="zh-TW" sz="3600" b="1" u="sng" dirty="0">
                <a:solidFill>
                  <a:srgbClr val="FF0000"/>
                </a:solidFill>
              </a:rPr>
              <a:t>tic</a:t>
            </a:r>
            <a:r>
              <a:rPr lang="zh-TW" altLang="zh-TW" sz="3600" b="1" u="sng" dirty="0">
                <a:solidFill>
                  <a:srgbClr val="FF0000"/>
                </a:solidFill>
              </a:rPr>
              <a:t>常會自動</a:t>
            </a:r>
            <a:r>
              <a:rPr lang="zh-TW" altLang="zh-TW" sz="3600" b="1" u="sng" dirty="0" smtClean="0">
                <a:solidFill>
                  <a:srgbClr val="FF0000"/>
                </a:solidFill>
              </a:rPr>
              <a:t>消失</a:t>
            </a:r>
            <a:endParaRPr lang="en-US" altLang="zh-TW" sz="3600" b="1" u="sng" dirty="0" smtClean="0">
              <a:solidFill>
                <a:srgbClr val="FF0000"/>
              </a:solidFill>
            </a:endParaRPr>
          </a:p>
          <a:p>
            <a:endParaRPr lang="en-US" altLang="zh-TW" sz="3600" b="1" dirty="0">
              <a:latin typeface="+mn-ea"/>
            </a:endParaRPr>
          </a:p>
          <a:p>
            <a:r>
              <a:rPr lang="zh-TW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＊ </a:t>
            </a:r>
            <a:r>
              <a:rPr lang="zh-TW" altLang="zh-TW" sz="3600" b="1" dirty="0" smtClean="0"/>
              <a:t>環境</a:t>
            </a:r>
            <a:r>
              <a:rPr lang="zh-TW" altLang="zh-TW" sz="3600" b="1" dirty="0"/>
              <a:t>的因素並不會引起妥瑞症，但是</a:t>
            </a:r>
            <a:r>
              <a:rPr lang="zh-TW" altLang="zh-TW" sz="3600" b="1" u="sng" dirty="0">
                <a:solidFill>
                  <a:srgbClr val="FF0000"/>
                </a:solidFill>
              </a:rPr>
              <a:t>壓力及緊張</a:t>
            </a:r>
            <a:r>
              <a:rPr lang="zh-TW" altLang="zh-TW" sz="3600" b="1" u="sng" dirty="0" smtClean="0">
                <a:solidFill>
                  <a:srgbClr val="FF0000"/>
                </a:solidFill>
              </a:rPr>
              <a:t>有</a:t>
            </a:r>
            <a:endParaRPr lang="en-US" altLang="zh-TW" sz="3600" b="1" u="sng" dirty="0" smtClean="0">
              <a:solidFill>
                <a:srgbClr val="FF0000"/>
              </a:solidFill>
            </a:endParaRPr>
          </a:p>
          <a:p>
            <a:r>
              <a:rPr lang="zh-TW" altLang="en-US" sz="3600" b="1" dirty="0">
                <a:solidFill>
                  <a:srgbClr val="FF0000"/>
                </a:solidFill>
              </a:rPr>
              <a:t> 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   </a:t>
            </a:r>
            <a:r>
              <a:rPr lang="zh-TW" altLang="zh-TW" sz="3600" b="1" u="sng" dirty="0" smtClean="0">
                <a:solidFill>
                  <a:srgbClr val="FF0000"/>
                </a:solidFill>
              </a:rPr>
              <a:t>可能</a:t>
            </a:r>
            <a:r>
              <a:rPr lang="zh-TW" altLang="zh-TW" sz="3600" b="1" u="sng" dirty="0">
                <a:solidFill>
                  <a:srgbClr val="FF0000"/>
                </a:solidFill>
              </a:rPr>
              <a:t>明顯地影響</a:t>
            </a:r>
            <a:r>
              <a:rPr lang="en-US" altLang="zh-TW" sz="3600" b="1" u="sng" dirty="0">
                <a:solidFill>
                  <a:srgbClr val="FF0000"/>
                </a:solidFill>
              </a:rPr>
              <a:t>tic</a:t>
            </a:r>
            <a:r>
              <a:rPr lang="zh-TW" altLang="zh-TW" sz="3600" b="1" u="sng" dirty="0">
                <a:solidFill>
                  <a:srgbClr val="FF0000"/>
                </a:solidFill>
              </a:rPr>
              <a:t>之發生頻率及</a:t>
            </a:r>
            <a:r>
              <a:rPr lang="zh-TW" altLang="zh-TW" sz="3600" b="1" u="sng" dirty="0" smtClean="0">
                <a:solidFill>
                  <a:srgbClr val="FF0000"/>
                </a:solidFill>
              </a:rPr>
              <a:t>強度</a:t>
            </a:r>
            <a:endParaRPr lang="en-US" altLang="zh-TW" sz="3600" b="1" u="sng" dirty="0" smtClean="0">
              <a:solidFill>
                <a:srgbClr val="FF0000"/>
              </a:solidFill>
            </a:endParaRPr>
          </a:p>
          <a:p>
            <a:endParaRPr lang="en-US" altLang="zh-TW" sz="3600" b="1" u="sng" dirty="0">
              <a:solidFill>
                <a:srgbClr val="FF0000"/>
              </a:solidFill>
              <a:latin typeface="+mn-ea"/>
            </a:endParaRPr>
          </a:p>
          <a:p>
            <a:r>
              <a:rPr lang="zh-TW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＊ </a:t>
            </a:r>
            <a:r>
              <a:rPr lang="zh-TW" altLang="zh-TW" sz="3600" b="1" dirty="0" smtClean="0">
                <a:latin typeface="+mn-ea"/>
              </a:rPr>
              <a:t>會</a:t>
            </a:r>
            <a:r>
              <a:rPr lang="zh-TW" altLang="zh-TW" sz="3600" b="1" u="sng" dirty="0">
                <a:solidFill>
                  <a:srgbClr val="FF0000"/>
                </a:solidFill>
                <a:latin typeface="+mn-ea"/>
              </a:rPr>
              <a:t>有學習方面的問題</a:t>
            </a:r>
            <a:r>
              <a:rPr lang="zh-TW" altLang="zh-TW" sz="3600" b="1" dirty="0">
                <a:latin typeface="+mn-ea"/>
              </a:rPr>
              <a:t>。因為當</a:t>
            </a:r>
            <a:r>
              <a:rPr lang="zh-TW" altLang="zh-TW" sz="3600" b="1" dirty="0" smtClean="0">
                <a:latin typeface="+mn-ea"/>
              </a:rPr>
              <a:t>他們花</a:t>
            </a:r>
            <a:r>
              <a:rPr lang="zh-TW" altLang="zh-TW" sz="3600" b="1" dirty="0">
                <a:latin typeface="+mn-ea"/>
              </a:rPr>
              <a:t>許多精神在對抗</a:t>
            </a:r>
            <a:r>
              <a:rPr lang="en-US" altLang="zh-TW" sz="3600" b="1" dirty="0" smtClean="0">
                <a:latin typeface="+mn-ea"/>
              </a:rPr>
              <a:t>tic</a:t>
            </a:r>
          </a:p>
          <a:p>
            <a:r>
              <a:rPr lang="en-US" altLang="zh-TW" sz="3600" b="1" dirty="0" smtClean="0">
                <a:latin typeface="+mn-ea"/>
              </a:rPr>
              <a:t>    </a:t>
            </a:r>
            <a:r>
              <a:rPr lang="zh-TW" altLang="zh-TW" sz="3600" b="1" dirty="0" smtClean="0">
                <a:latin typeface="+mn-ea"/>
              </a:rPr>
              <a:t>的時候</a:t>
            </a:r>
            <a:r>
              <a:rPr lang="zh-TW" altLang="zh-TW" sz="3600" b="1" dirty="0">
                <a:latin typeface="+mn-ea"/>
              </a:rPr>
              <a:t>﹐通常</a:t>
            </a:r>
            <a:r>
              <a:rPr lang="zh-TW" altLang="zh-TW" sz="3600" b="1" u="sng" dirty="0">
                <a:solidFill>
                  <a:srgbClr val="FF0000"/>
                </a:solidFill>
                <a:latin typeface="+mn-ea"/>
              </a:rPr>
              <a:t>沒有多餘的精力來專心的聽課</a:t>
            </a:r>
            <a:r>
              <a:rPr lang="zh-TW" altLang="zh-TW" sz="3600" b="1" dirty="0">
                <a:latin typeface="+mn-ea"/>
              </a:rPr>
              <a:t>。</a:t>
            </a:r>
            <a:endParaRPr lang="zh-TW" altLang="en-US" sz="3600" b="1" u="sng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44984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030014" y="357351"/>
            <a:ext cx="95223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sz="36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妥</a:t>
            </a:r>
            <a:r>
              <a:rPr lang="zh-TW" altLang="zh-TW" sz="36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瑞</a:t>
            </a:r>
            <a:r>
              <a:rPr lang="zh-TW" altLang="zh-TW" sz="36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症患者</a:t>
            </a:r>
            <a:r>
              <a:rPr lang="zh-TW" altLang="en-US" sz="36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可以</a:t>
            </a:r>
            <a:r>
              <a:rPr lang="zh-TW" altLang="zh-TW" sz="36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當作</a:t>
            </a:r>
            <a:r>
              <a:rPr lang="zh-TW" altLang="zh-TW" sz="36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家、數學家、音樂家、演員、工程師、運動選手的患者大有人在，很難相信也有當醫生的，而且還是外科醫生</a:t>
            </a:r>
            <a:r>
              <a:rPr lang="zh-TW" altLang="zh-TW" sz="36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endParaRPr lang="en-US" altLang="zh-TW" sz="3600" b="1" kern="100" dirty="0" smtClean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altLang="zh-TW" sz="3600" b="1" kern="100" dirty="0" smtClean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zh-TW" altLang="zh-TW" sz="36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有人</a:t>
            </a:r>
            <a:r>
              <a:rPr lang="zh-TW" altLang="zh-TW" sz="36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說</a:t>
            </a:r>
            <a:r>
              <a:rPr lang="zh-TW" altLang="zh-TW" sz="3600" b="1" u="sng" kern="1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前五任的羅馬皇帝</a:t>
            </a:r>
            <a:r>
              <a:rPr lang="zh-TW" altLang="zh-TW" sz="36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都是妥瑞症患者，因而稱妥瑞症的基因為「帝王基因」。</a:t>
            </a:r>
            <a:r>
              <a:rPr lang="zh-TW" altLang="zh-TW" sz="3600" b="1" u="sng" kern="1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音樂神童莫札特</a:t>
            </a:r>
            <a:r>
              <a:rPr lang="zh-TW" altLang="zh-TW" sz="36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也被懷疑有妥瑞症的可能，因為在他的家書中充斥著咒罵的不雅字眼。</a:t>
            </a:r>
            <a:r>
              <a:rPr lang="zh-TW" altLang="zh-TW" sz="3600" b="1" u="sng" kern="1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貝多芬、畢卡索</a:t>
            </a:r>
            <a:r>
              <a:rPr lang="zh-TW" altLang="zh-TW" sz="36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也在探討之列。因而</a:t>
            </a:r>
            <a:r>
              <a:rPr lang="zh-TW" altLang="zh-TW" sz="3600" b="1" u="sng" kern="1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有人認為妥瑞症的基因可能與高創意、高智慧等傑出的表現有關。</a:t>
            </a:r>
            <a:endParaRPr lang="zh-TW" altLang="zh-TW" sz="3600" b="1" u="sng" kern="100" dirty="0">
              <a:solidFill>
                <a:srgbClr val="FF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901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字方塊 7"/>
          <p:cNvSpPr txBox="1"/>
          <p:nvPr/>
        </p:nvSpPr>
        <p:spPr>
          <a:xfrm>
            <a:off x="718455" y="359228"/>
            <a:ext cx="10635343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zh-TW" altLang="zh-TW" sz="36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sz="3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如何協助班上患有妥瑞症的同學</a:t>
            </a:r>
            <a:r>
              <a:rPr lang="en-US" altLang="zh-TW" sz="3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endParaRPr lang="zh-TW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/>
            <a:endParaRPr lang="en-US" altLang="zh-TW" sz="3600" b="1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lvl="0"/>
            <a:r>
              <a:rPr lang="zh-TW" altLang="en-US" sz="3600" b="1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＊</a:t>
            </a:r>
            <a:r>
              <a:rPr lang="zh-TW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</a:t>
            </a:r>
            <a:r>
              <a:rPr lang="zh-TW" altLang="zh-TW" sz="3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忽略同學發出的</a:t>
            </a:r>
            <a:r>
              <a:rPr lang="en-US" altLang="zh-TW" sz="3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tics</a:t>
            </a:r>
            <a:r>
              <a:rPr lang="zh-TW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，在其</a:t>
            </a:r>
            <a:r>
              <a:rPr lang="zh-TW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症狀緩和</a:t>
            </a:r>
            <a:r>
              <a:rPr lang="zh-TW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時可以</a:t>
            </a:r>
            <a:r>
              <a:rPr lang="zh-TW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給予</a:t>
            </a:r>
            <a:endParaRPr lang="en-US" altLang="zh-TW" sz="36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/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關心</a:t>
            </a:r>
            <a:r>
              <a:rPr lang="zh-TW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endParaRPr lang="zh-TW" altLang="zh-TW" sz="1200" b="1" dirty="0">
              <a:solidFill>
                <a:srgbClr val="00B050"/>
              </a:solidFill>
              <a:latin typeface="微軟正黑體" panose="020B0604030504040204" pitchFamily="34" charset="-120"/>
            </a:endParaRPr>
          </a:p>
          <a:p>
            <a:pPr lvl="0"/>
            <a:r>
              <a:rPr lang="zh-TW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＊</a:t>
            </a:r>
            <a:r>
              <a:rPr lang="zh-TW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如果</a:t>
            </a:r>
            <a:r>
              <a:rPr lang="zh-TW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同學的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tics</a:t>
            </a:r>
            <a:r>
              <a:rPr lang="zh-TW" altLang="zh-TW" sz="36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已經</a:t>
            </a:r>
            <a:r>
              <a:rPr lang="zh-TW" altLang="zh-TW" sz="36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嚴重</a:t>
            </a:r>
            <a:r>
              <a:rPr lang="zh-TW" altLang="en-US" sz="36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到無法自我控制</a:t>
            </a:r>
            <a:r>
              <a:rPr lang="zh-TW" altLang="zh-TW" sz="36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zh-TW" sz="3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可以</a:t>
            </a:r>
            <a:r>
              <a:rPr lang="zh-TW" altLang="zh-TW" sz="3600" b="1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找</a:t>
            </a:r>
            <a:endParaRPr lang="en-US" altLang="zh-TW" sz="3600" b="1" u="sng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/>
            <a:r>
              <a:rPr lang="zh-TW" altLang="en-US" sz="3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zh-TW" sz="3600" b="1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導師</a:t>
            </a:r>
            <a:r>
              <a:rPr lang="zh-TW" altLang="zh-TW" sz="3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討論</a:t>
            </a:r>
            <a:r>
              <a:rPr lang="zh-TW" altLang="zh-TW" sz="3600" b="1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適合的</a:t>
            </a:r>
            <a:r>
              <a:rPr lang="zh-TW" altLang="zh-TW" sz="3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處理辦法。</a:t>
            </a:r>
          </a:p>
          <a:p>
            <a:endParaRPr lang="zh-TW" altLang="zh-TW" sz="1200" b="1" dirty="0">
              <a:solidFill>
                <a:srgbClr val="00B050"/>
              </a:solidFill>
              <a:latin typeface="微軟正黑體" panose="020B0604030504040204" pitchFamily="34" charset="-120"/>
            </a:endParaRPr>
          </a:p>
          <a:p>
            <a:pPr lvl="0"/>
            <a:r>
              <a:rPr lang="zh-TW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＊</a:t>
            </a:r>
            <a:r>
              <a:rPr lang="zh-TW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當</a:t>
            </a:r>
            <a:r>
              <a:rPr lang="zh-TW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同學的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tics</a:t>
            </a:r>
            <a:r>
              <a:rPr lang="zh-TW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引起爭執</a:t>
            </a:r>
            <a:r>
              <a:rPr lang="zh-TW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時，</a:t>
            </a:r>
            <a:r>
              <a:rPr lang="zh-TW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可以</a:t>
            </a:r>
            <a:r>
              <a:rPr lang="zh-TW" altLang="en-US" sz="3600" b="1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體諒他的行為</a:t>
            </a:r>
            <a:r>
              <a:rPr lang="zh-TW" altLang="zh-TW" sz="3600" b="1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並非</a:t>
            </a:r>
            <a:r>
              <a:rPr lang="zh-TW" altLang="en-US" sz="3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3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/>
            <a:r>
              <a:rPr lang="zh-TW" altLang="en-US" sz="3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zh-TW" sz="3600" b="1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惡意</a:t>
            </a:r>
            <a:r>
              <a:rPr lang="zh-TW" altLang="zh-TW" sz="3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或故意。</a:t>
            </a:r>
          </a:p>
          <a:p>
            <a:pPr lvl="0"/>
            <a:endParaRPr lang="en-US" altLang="zh-TW" sz="1200" b="1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lvl="0"/>
            <a:r>
              <a:rPr lang="zh-TW" altLang="en-US" sz="3600" b="1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＊</a:t>
            </a:r>
            <a:r>
              <a:rPr lang="zh-TW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幫助</a:t>
            </a:r>
            <a:r>
              <a:rPr lang="zh-TW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妥瑞症同學建立自信心，</a:t>
            </a:r>
            <a:r>
              <a:rPr lang="zh-TW" altLang="zh-TW" sz="3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觀察他的</a:t>
            </a:r>
            <a:r>
              <a:rPr lang="zh-TW" altLang="zh-TW" sz="3600" b="1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優點並主</a:t>
            </a:r>
            <a:endParaRPr lang="en-US" altLang="zh-TW" sz="3600" b="1" u="sng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/>
            <a:r>
              <a:rPr lang="zh-TW" altLang="en-US" sz="3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zh-TW" sz="3600" b="1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動</a:t>
            </a:r>
            <a:r>
              <a:rPr lang="zh-TW" altLang="zh-TW" sz="3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讚美</a:t>
            </a:r>
            <a:r>
              <a:rPr lang="zh-TW" altLang="zh-TW" sz="3600" b="1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他的</a:t>
            </a:r>
            <a:r>
              <a:rPr lang="zh-TW" altLang="zh-TW" sz="3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優點。</a:t>
            </a:r>
          </a:p>
          <a:p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 </a:t>
            </a:r>
            <a:endParaRPr lang="zh-TW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 </a:t>
            </a:r>
            <a:endParaRPr lang="zh-TW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23436764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</TotalTime>
  <Words>601</Words>
  <Application>Microsoft Office PowerPoint</Application>
  <PresentationFormat>寬螢幕</PresentationFormat>
  <Paragraphs>45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4" baseType="lpstr">
      <vt:lpstr>微軟正黑體</vt:lpstr>
      <vt:lpstr>PMingLiU</vt:lpstr>
      <vt:lpstr>Arial</vt:lpstr>
      <vt:lpstr>Times New Roman</vt:lpstr>
      <vt:lpstr>Trebuchet MS</vt:lpstr>
      <vt:lpstr>Wingdings 3</vt:lpstr>
      <vt:lpstr>多面向</vt:lpstr>
      <vt:lpstr>111學年度六年級特教暨生命教育宣導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108學年度六年級特教暨生命教育宣導</dc:title>
  <dc:creator>win98</dc:creator>
  <cp:lastModifiedBy>win98</cp:lastModifiedBy>
  <cp:revision>13</cp:revision>
  <dcterms:created xsi:type="dcterms:W3CDTF">2019-11-28T23:42:19Z</dcterms:created>
  <dcterms:modified xsi:type="dcterms:W3CDTF">2022-11-02T04:26:09Z</dcterms:modified>
</cp:coreProperties>
</file>