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77" r:id="rId2"/>
    <p:sldId id="273" r:id="rId3"/>
    <p:sldId id="279" r:id="rId4"/>
    <p:sldId id="278" r:id="rId5"/>
    <p:sldId id="276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3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12/8/2022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12/8/2022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8237551-C60E-4044-B961-BF932023741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三民國小防疫</a:t>
            </a:r>
            <a:r>
              <a:rPr lang="en-US" altLang="zh-TW" dirty="0">
                <a:latin typeface="Nachlieli CLM" panose="02000603000000000000" pitchFamily="50" charset="-79"/>
                <a:ea typeface="標楷體" panose="03000509000000000000" pitchFamily="65" charset="-120"/>
                <a:cs typeface="Nachlieli CLM" panose="02000603000000000000" pitchFamily="50" charset="-79"/>
              </a:rPr>
              <a:t>Q&amp;A</a:t>
            </a:r>
            <a:endParaRPr lang="zh-TW" altLang="en-US" dirty="0">
              <a:latin typeface="Nachlieli CLM" panose="02000603000000000000" pitchFamily="50" charset="-79"/>
              <a:ea typeface="標楷體" panose="03000509000000000000" pitchFamily="65" charset="-120"/>
              <a:cs typeface="Nachlieli CLM" panose="02000603000000000000" pitchFamily="50" charset="-79"/>
            </a:endParaRP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65A1A403-392F-4C5C-8287-1FCD6FE3D7C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2022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12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13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</a:p>
        </p:txBody>
      </p:sp>
    </p:spTree>
    <p:extLst>
      <p:ext uri="{BB962C8B-B14F-4D97-AF65-F5344CB8AC3E}">
        <p14:creationId xmlns:p14="http://schemas.microsoft.com/office/powerpoint/2010/main" val="14844300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03C98A57-FFA7-43A3-B3BE-2388D37CC8FA}"/>
              </a:ext>
            </a:extLst>
          </p:cNvPr>
          <p:cNvSpPr txBox="1"/>
          <p:nvPr/>
        </p:nvSpPr>
        <p:spPr>
          <a:xfrm>
            <a:off x="511728" y="486561"/>
            <a:ext cx="7585731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學校班級篇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dirty="0"/>
          </a:p>
          <a:p>
            <a:r>
              <a:rPr lang="en-US" altLang="zh-TW" sz="2400" dirty="0"/>
              <a:t>Q</a:t>
            </a:r>
            <a:r>
              <a:rPr lang="zh-TW" altLang="en-US" sz="2400" dirty="0"/>
              <a:t>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班級出現有學生確診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日內有來上課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，我怎麼辦？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/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657CAF0A-03ED-4CCA-A0E1-4840693CB85D}"/>
              </a:ext>
            </a:extLst>
          </p:cNvPr>
          <p:cNvSpPr txBox="1"/>
          <p:nvPr/>
        </p:nvSpPr>
        <p:spPr>
          <a:xfrm>
            <a:off x="595618" y="2105637"/>
            <a:ext cx="11819261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/>
              <a:t>A</a:t>
            </a:r>
            <a:r>
              <a:rPr lang="zh-TW" altLang="en-US" sz="2400" dirty="0"/>
              <a:t>：</a:t>
            </a:r>
            <a:endParaRPr lang="en-US" altLang="zh-TW" sz="2400" dirty="0"/>
          </a:p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第一步：通知碧花護理師或奕如老師名單、填寫相關資料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第二步：通報的隔天至健康中心領取班級學生人數快篩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(90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天內確診過的學生可以免篩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第三步：在接觸確診學生的當日為第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天，</a:t>
            </a:r>
            <a:r>
              <a:rPr lang="zh-TW" altLang="en-US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全班在第</a:t>
            </a:r>
            <a:r>
              <a:rPr lang="en-US" altLang="zh-TW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天快篩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若有症狀可提早篩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快篩日期：例如今天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12/1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有學生確診通報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確診學生兩日內有接觸班上同學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，該班快篩日期為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12/3</a:t>
            </a:r>
          </a:p>
          <a:p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92398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03C98A57-FFA7-43A3-B3BE-2388D37CC8FA}"/>
              </a:ext>
            </a:extLst>
          </p:cNvPr>
          <p:cNvSpPr txBox="1"/>
          <p:nvPr/>
        </p:nvSpPr>
        <p:spPr>
          <a:xfrm>
            <a:off x="511728" y="486561"/>
            <a:ext cx="4131259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32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確診學生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篇</a:t>
            </a:r>
            <a:endParaRPr kumimoji="0" lang="en-US" altLang="zh-TW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新細明體" panose="02020500000000000000" pitchFamily="18" charset="-12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新細明體" panose="02020500000000000000" pitchFamily="18" charset="-120"/>
                <a:cs typeface="+mn-cs"/>
              </a:rPr>
              <a:t>Q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新細明體" panose="02020500000000000000" pitchFamily="18" charset="-120"/>
                <a:cs typeface="+mn-cs"/>
              </a:rPr>
              <a:t>：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學生確診何時可來上學？</a:t>
            </a:r>
            <a:endParaRPr kumimoji="0" lang="en-US" altLang="zh-TW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657CAF0A-03ED-4CCA-A0E1-4840693CB85D}"/>
              </a:ext>
            </a:extLst>
          </p:cNvPr>
          <p:cNvSpPr txBox="1"/>
          <p:nvPr/>
        </p:nvSpPr>
        <p:spPr>
          <a:xfrm>
            <a:off x="595618" y="2105637"/>
            <a:ext cx="9110186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新細明體" panose="02020500000000000000" pitchFamily="18" charset="-120"/>
                <a:cs typeface="+mn-cs"/>
              </a:rPr>
              <a:t>A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新細明體" panose="02020500000000000000" pitchFamily="18" charset="-120"/>
                <a:cs typeface="+mn-cs"/>
              </a:rPr>
              <a:t>：</a:t>
            </a:r>
            <a:endParaRPr kumimoji="0" lang="en-US" altLang="zh-TW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新細明體" panose="02020500000000000000" pitchFamily="18" charset="-12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第一步：可向家長詢問居隔單上的解隔日期為何。</a:t>
            </a:r>
            <a:endParaRPr kumimoji="0" lang="en-US" altLang="zh-TW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第二步：確診期滿五天無症狀就可以來上課</a:t>
            </a:r>
            <a:endParaRPr kumimoji="0" lang="en-US" altLang="zh-TW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無症狀指的是：沒有發燒及呼吸道症狀等等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</a:t>
            </a:r>
            <a:endParaRPr lang="en-US" altLang="zh-TW" sz="24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規定上是沒有說五天後一定要快篩，</a:t>
            </a:r>
            <a:endParaRPr lang="en-US" altLang="zh-TW" sz="24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但若隔離滿五天後，快篩陰性可提前解除自主健康管理。</a:t>
            </a:r>
            <a:endParaRPr lang="en-US" altLang="zh-TW" sz="24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24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08733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03C98A57-FFA7-43A3-B3BE-2388D37CC8FA}"/>
              </a:ext>
            </a:extLst>
          </p:cNvPr>
          <p:cNvSpPr txBox="1"/>
          <p:nvPr/>
        </p:nvSpPr>
        <p:spPr>
          <a:xfrm>
            <a:off x="511728" y="486561"/>
            <a:ext cx="5977919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32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同住家人確診篇</a:t>
            </a:r>
            <a:endParaRPr kumimoji="0" lang="en-US" altLang="zh-TW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新細明體" panose="02020500000000000000" pitchFamily="18" charset="-12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新細明體" panose="02020500000000000000" pitchFamily="18" charset="-120"/>
                <a:cs typeface="+mn-cs"/>
              </a:rPr>
              <a:t>Q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新細明體" panose="02020500000000000000" pitchFamily="18" charset="-120"/>
                <a:cs typeface="+mn-cs"/>
              </a:rPr>
              <a:t>：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班級出現有學生家人確診，我怎麼辦？</a:t>
            </a:r>
            <a:endParaRPr kumimoji="0" lang="en-US" altLang="zh-TW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657CAF0A-03ED-4CCA-A0E1-4840693CB85D}"/>
              </a:ext>
            </a:extLst>
          </p:cNvPr>
          <p:cNvSpPr txBox="1"/>
          <p:nvPr/>
        </p:nvSpPr>
        <p:spPr>
          <a:xfrm>
            <a:off x="595618" y="2105637"/>
            <a:ext cx="8802410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新細明體" panose="02020500000000000000" pitchFamily="18" charset="-120"/>
                <a:cs typeface="+mn-cs"/>
              </a:rPr>
              <a:t>A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新細明體" panose="02020500000000000000" pitchFamily="18" charset="-120"/>
                <a:cs typeface="+mn-cs"/>
              </a:rPr>
              <a:t>：</a:t>
            </a:r>
            <a:endParaRPr kumimoji="0" lang="en-US" altLang="zh-TW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新細明體" panose="02020500000000000000" pitchFamily="18" charset="-12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第一步：請學生接觸家人的當日快篩，快篩陰可出門到校上課</a:t>
            </a:r>
            <a:endParaRPr kumimoji="0" lang="en-US" altLang="zh-TW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第二步：之後每兩日快篩一次</a:t>
            </a:r>
            <a:endParaRPr kumimoji="0" lang="en-US" altLang="zh-TW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24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447438AC-D574-4779-9939-019537059C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6372" y="2851512"/>
            <a:ext cx="5665628" cy="4006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2956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03C98A57-FFA7-43A3-B3BE-2388D37CC8FA}"/>
              </a:ext>
            </a:extLst>
          </p:cNvPr>
          <p:cNvSpPr txBox="1"/>
          <p:nvPr/>
        </p:nvSpPr>
        <p:spPr>
          <a:xfrm>
            <a:off x="511728" y="486561"/>
            <a:ext cx="11513088" cy="52937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校園口罩篇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dirty="0"/>
          </a:p>
          <a:p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111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12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日起適度放寬戴口罩等防疫措施，取消室外空間及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室外場所應全程配戴口罩之限制。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老師進行教學活動時，可以不戴口罩，但於課程開始前及結束後，仍須佩戴口罩。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學生下課在走廊算室外嗎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算。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自主防疫及自主健康管理對象入校應全程配帶口罩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用餐時除外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用餐隔板如無法維持社交距離時，則持續使用。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如學生不願意脫口罩。則不強迫</a:t>
            </a:r>
            <a:endParaRPr lang="en-US" altLang="zh-TW" sz="24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41876119"/>
      </p:ext>
    </p:extLst>
  </p:cSld>
  <p:clrMapOvr>
    <a:masterClrMapping/>
  </p:clrMapOvr>
</p:sld>
</file>

<file path=ppt/theme/theme1.xml><?xml version="1.0" encoding="utf-8"?>
<a:theme xmlns:a="http://schemas.openxmlformats.org/drawingml/2006/main" name="圖庫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Override1.xml><?xml version="1.0" encoding="utf-8"?>
<a:themeOverride xmlns:a="http://schemas.openxmlformats.org/drawingml/2006/main">
  <a:clrScheme name="Gallery">
    <a:dk1>
      <a:sysClr val="windowText" lastClr="000000"/>
    </a:dk1>
    <a:lt1>
      <a:sysClr val="window" lastClr="FFFFFF"/>
    </a:lt1>
    <a:dk2>
      <a:srgbClr val="454545"/>
    </a:dk2>
    <a:lt2>
      <a:srgbClr val="DFDBD5"/>
    </a:lt2>
    <a:accent1>
      <a:srgbClr val="B71E42"/>
    </a:accent1>
    <a:accent2>
      <a:srgbClr val="DE478E"/>
    </a:accent2>
    <a:accent3>
      <a:srgbClr val="BC72F0"/>
    </a:accent3>
    <a:accent4>
      <a:srgbClr val="795FAF"/>
    </a:accent4>
    <a:accent5>
      <a:srgbClr val="586EA6"/>
    </a:accent5>
    <a:accent6>
      <a:srgbClr val="6892A0"/>
    </a:accent6>
    <a:hlink>
      <a:srgbClr val="FA2B5C"/>
    </a:hlink>
    <a:folHlink>
      <a:srgbClr val="BC658E"/>
    </a:folHlink>
  </a:clrScheme>
</a:themeOverride>
</file>

<file path=ppt/theme/themeOverride2.xml><?xml version="1.0" encoding="utf-8"?>
<a:themeOverride xmlns:a="http://schemas.openxmlformats.org/drawingml/2006/main">
  <a:clrScheme name="Gallery">
    <a:dk1>
      <a:sysClr val="windowText" lastClr="000000"/>
    </a:dk1>
    <a:lt1>
      <a:sysClr val="window" lastClr="FFFFFF"/>
    </a:lt1>
    <a:dk2>
      <a:srgbClr val="454545"/>
    </a:dk2>
    <a:lt2>
      <a:srgbClr val="DFDBD5"/>
    </a:lt2>
    <a:accent1>
      <a:srgbClr val="B71E42"/>
    </a:accent1>
    <a:accent2>
      <a:srgbClr val="DE478E"/>
    </a:accent2>
    <a:accent3>
      <a:srgbClr val="BC72F0"/>
    </a:accent3>
    <a:accent4>
      <a:srgbClr val="795FAF"/>
    </a:accent4>
    <a:accent5>
      <a:srgbClr val="586EA6"/>
    </a:accent5>
    <a:accent6>
      <a:srgbClr val="6892A0"/>
    </a:accent6>
    <a:hlink>
      <a:srgbClr val="FA2B5C"/>
    </a:hlink>
    <a:folHlink>
      <a:srgbClr val="BC658E"/>
    </a:folHlink>
  </a:clrScheme>
</a:themeOverride>
</file>

<file path=ppt/theme/themeOverride3.xml><?xml version="1.0" encoding="utf-8"?>
<a:themeOverride xmlns:a="http://schemas.openxmlformats.org/drawingml/2006/main">
  <a:clrScheme name="Gallery">
    <a:dk1>
      <a:sysClr val="windowText" lastClr="000000"/>
    </a:dk1>
    <a:lt1>
      <a:sysClr val="window" lastClr="FFFFFF"/>
    </a:lt1>
    <a:dk2>
      <a:srgbClr val="454545"/>
    </a:dk2>
    <a:lt2>
      <a:srgbClr val="DFDBD5"/>
    </a:lt2>
    <a:accent1>
      <a:srgbClr val="B71E42"/>
    </a:accent1>
    <a:accent2>
      <a:srgbClr val="DE478E"/>
    </a:accent2>
    <a:accent3>
      <a:srgbClr val="BC72F0"/>
    </a:accent3>
    <a:accent4>
      <a:srgbClr val="795FAF"/>
    </a:accent4>
    <a:accent5>
      <a:srgbClr val="586EA6"/>
    </a:accent5>
    <a:accent6>
      <a:srgbClr val="6892A0"/>
    </a:accent6>
    <a:hlink>
      <a:srgbClr val="FA2B5C"/>
    </a:hlink>
    <a:folHlink>
      <a:srgbClr val="BC658E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7498</TotalTime>
  <Words>415</Words>
  <Application>Microsoft Office PowerPoint</Application>
  <PresentationFormat>寬螢幕</PresentationFormat>
  <Paragraphs>47</Paragraphs>
  <Slides>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</vt:i4>
      </vt:variant>
    </vt:vector>
  </HeadingPairs>
  <TitlesOfParts>
    <vt:vector size="11" baseType="lpstr">
      <vt:lpstr>微軟正黑體</vt:lpstr>
      <vt:lpstr>標楷體</vt:lpstr>
      <vt:lpstr>Arial</vt:lpstr>
      <vt:lpstr>Gill Sans MT</vt:lpstr>
      <vt:lpstr>Nachlieli CLM</vt:lpstr>
      <vt:lpstr>圖庫</vt:lpstr>
      <vt:lpstr>三民國小防疫Q&amp;A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win98</dc:creator>
  <cp:lastModifiedBy>win98</cp:lastModifiedBy>
  <cp:revision>45</cp:revision>
  <dcterms:created xsi:type="dcterms:W3CDTF">2022-08-18T01:02:01Z</dcterms:created>
  <dcterms:modified xsi:type="dcterms:W3CDTF">2022-12-12T00:44:52Z</dcterms:modified>
</cp:coreProperties>
</file>