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350" r:id="rId2"/>
    <p:sldId id="398" r:id="rId3"/>
    <p:sldId id="391" r:id="rId4"/>
    <p:sldId id="390" r:id="rId5"/>
    <p:sldId id="392" r:id="rId6"/>
    <p:sldId id="393" r:id="rId7"/>
    <p:sldId id="308" r:id="rId8"/>
    <p:sldId id="359" r:id="rId9"/>
    <p:sldId id="381" r:id="rId10"/>
    <p:sldId id="383" r:id="rId11"/>
    <p:sldId id="384" r:id="rId12"/>
    <p:sldId id="385" r:id="rId13"/>
    <p:sldId id="292" r:id="rId14"/>
    <p:sldId id="361" r:id="rId15"/>
    <p:sldId id="386" r:id="rId16"/>
    <p:sldId id="388" r:id="rId17"/>
    <p:sldId id="389" r:id="rId18"/>
    <p:sldId id="364" r:id="rId19"/>
    <p:sldId id="363" r:id="rId20"/>
    <p:sldId id="412" r:id="rId21"/>
    <p:sldId id="365" r:id="rId22"/>
    <p:sldId id="366" r:id="rId23"/>
    <p:sldId id="367" r:id="rId24"/>
    <p:sldId id="318" r:id="rId25"/>
    <p:sldId id="368" r:id="rId26"/>
    <p:sldId id="400" r:id="rId27"/>
    <p:sldId id="401" r:id="rId28"/>
    <p:sldId id="402" r:id="rId29"/>
    <p:sldId id="403" r:id="rId30"/>
    <p:sldId id="404" r:id="rId31"/>
    <p:sldId id="373" r:id="rId32"/>
    <p:sldId id="374" r:id="rId33"/>
    <p:sldId id="302" r:id="rId34"/>
    <p:sldId id="405" r:id="rId35"/>
    <p:sldId id="406" r:id="rId36"/>
    <p:sldId id="408" r:id="rId37"/>
    <p:sldId id="407" r:id="rId38"/>
    <p:sldId id="409" r:id="rId39"/>
    <p:sldId id="413" r:id="rId40"/>
    <p:sldId id="377" r:id="rId41"/>
    <p:sldId id="394" r:id="rId42"/>
    <p:sldId id="395" r:id="rId43"/>
    <p:sldId id="396" r:id="rId44"/>
    <p:sldId id="380" r:id="rId45"/>
    <p:sldId id="397" r:id="rId46"/>
    <p:sldId id="378" r:id="rId47"/>
    <p:sldId id="410" r:id="rId48"/>
  </p:sldIdLst>
  <p:sldSz cx="12192000" cy="6858000"/>
  <p:notesSz cx="6858000" cy="9144000"/>
  <p:embeddedFontLst>
    <p:embeddedFont>
      <p:font typeface="王漢宗中楷體破音一" panose="040B0700000000000000" pitchFamily="82" charset="-120"/>
      <p:regular r:id="rId50"/>
    </p:embeddedFont>
    <p:embeddedFont>
      <p:font typeface="Wingdings 2" panose="05020102010507070707" pitchFamily="18" charset="2"/>
      <p:regular r:id="rId51"/>
    </p:embeddedFont>
    <p:embeddedFont>
      <p:font typeface="微軟正黑體" panose="020B0604030504040204" pitchFamily="34" charset="-120"/>
      <p:regular r:id="rId52"/>
      <p:bold r:id="rId53"/>
    </p:embeddedFont>
    <p:embeddedFont>
      <p:font typeface="王漢宗中楷體注音" panose="040B0700000000000000" pitchFamily="82" charset="-120"/>
      <p:regular r:id="rId54"/>
    </p:embeddedFont>
    <p:embeddedFont>
      <p:font typeface="Calibri Light" panose="020F0302020204030204" pitchFamily="34" charset="0"/>
      <p:regular r:id="rId55"/>
      <p:italic r:id="rId56"/>
    </p:embeddedFont>
    <p:embeddedFont>
      <p:font typeface="王漢宗中明體繁" panose="02020300000000000000"/>
      <p:regular r:id="rId57"/>
    </p:embeddedFont>
    <p:embeddedFont>
      <p:font typeface="標楷體" panose="03000509000000000000" pitchFamily="65" charset="-120"/>
      <p:regular r:id="rId58"/>
    </p:embeddedFont>
    <p:embeddedFont>
      <p:font typeface="王漢宗中楷體破音二" panose="040B0700000000000000" pitchFamily="82" charset="-120"/>
      <p:regular r:id="rId59"/>
    </p:embeddedFont>
    <p:embeddedFont>
      <p:font typeface="王漢宗中楷體破音三" panose="040B0700000000000000" pitchFamily="82" charset="-120"/>
      <p:regular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20A"/>
    <a:srgbClr val="FDD35C"/>
    <a:srgbClr val="E4A65C"/>
    <a:srgbClr val="EAC4B1"/>
    <a:srgbClr val="D4750F"/>
    <a:srgbClr val="EBD7D7"/>
    <a:srgbClr val="FC8A84"/>
    <a:srgbClr val="BE9E9E"/>
    <a:srgbClr val="E3A65D"/>
    <a:srgbClr val="184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85369" autoAdjust="0"/>
  </p:normalViewPr>
  <p:slideViewPr>
    <p:cSldViewPr snapToGrid="0">
      <p:cViewPr varScale="1">
        <p:scale>
          <a:sx n="57" d="100"/>
          <a:sy n="57" d="100"/>
        </p:scale>
        <p:origin x="84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font" Target="fonts/font14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2C217-143E-4122-A246-A0F4F1A79DCB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94387-AAA8-49F7-8BDD-12EB77F19E5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562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4923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2346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>
                <a:solidFill>
                  <a:prstClr val="black"/>
                </a:solidFill>
              </a:rPr>
              <a:pPr/>
              <a:t>18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580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>
                <a:solidFill>
                  <a:prstClr val="black"/>
                </a:solidFill>
              </a:rPr>
              <a:pPr/>
              <a:t>19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889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>
                <a:solidFill>
                  <a:prstClr val="black"/>
                </a:solidFill>
              </a:rPr>
              <a:pPr/>
              <a:t>20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9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本頁呈現低年級學生可能會發表的常見聲音類型，教師可視學生回答補充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976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視教學時間播放</a:t>
            </a:r>
            <a:r>
              <a:rPr lang="en-US" altLang="zh-TW" dirty="0" smtClean="0"/>
              <a:t>2-3</a:t>
            </a:r>
            <a:r>
              <a:rPr lang="zh-TW" altLang="en-US" dirty="0" smtClean="0"/>
              <a:t>題，並邀請學生上臺挑戰指出</a:t>
            </a:r>
            <a:r>
              <a:rPr lang="en-US" altLang="zh-TW" dirty="0" smtClean="0"/>
              <a:t>(</a:t>
            </a:r>
            <a:r>
              <a:rPr lang="zh-TW" altLang="en-US" dirty="0" smtClean="0"/>
              <a:t>或印製圖卡請學生選出</a:t>
            </a:r>
            <a:r>
              <a:rPr lang="en-US" altLang="zh-TW" dirty="0" smtClean="0"/>
              <a:t>)</a:t>
            </a:r>
            <a:r>
              <a:rPr lang="zh-TW" altLang="en-US" dirty="0" smtClean="0"/>
              <a:t>是什麼聲音及聽到這個聲音怎麼做才正確</a:t>
            </a:r>
            <a:endParaRPr lang="en-US" altLang="zh-TW" dirty="0" smtClean="0"/>
          </a:p>
          <a:p>
            <a:r>
              <a:rPr lang="en-US" altLang="zh-TW" dirty="0" smtClean="0"/>
              <a:t>https://www.youtube.com/playlist?app=desktop&amp;list=PLTIqZR9MAbCBLdJJkxxEtG5qkrxP3fMza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>
                <a:solidFill>
                  <a:prstClr val="black"/>
                </a:solidFill>
              </a:rPr>
              <a:pPr/>
              <a:t>25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74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車輛喇叭聲：</a:t>
            </a:r>
            <a:endParaRPr lang="en-US" altLang="zh-TW" dirty="0" smtClean="0"/>
          </a:p>
          <a:p>
            <a:r>
              <a:rPr lang="en-US" altLang="zh-TW" dirty="0" smtClean="0"/>
              <a:t>https://www.youtube.com/watch?v=hCBSnekPIZA&amp;list=PLTIqZR9MAbCBLdJJkxxEtG5qkrxP3fMza&amp;index=1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4889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車輛呼嘯聲：</a:t>
            </a:r>
            <a:endParaRPr lang="en-US" altLang="zh-TW" dirty="0" smtClean="0"/>
          </a:p>
          <a:p>
            <a:r>
              <a:rPr lang="en-US" altLang="zh-TW" dirty="0" smtClean="0"/>
              <a:t>https://www.youtube.com/watch?v=C89t4Ti9iK4&amp;list=PLTIqZR9MAbCBLdJJkxxEtG5qkrxP3fMza&amp;index=2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409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引擎發動聲：</a:t>
            </a:r>
            <a:endParaRPr lang="en-US" altLang="zh-TW" dirty="0" smtClean="0"/>
          </a:p>
          <a:p>
            <a:r>
              <a:rPr lang="en-US" altLang="zh-TW" dirty="0" smtClean="0"/>
              <a:t>https://www.youtube.com/watch?v=u75Vf1A8xQ8&amp;list=PLTIqZR9MAbCBLdJJkxxEtG5qkrxP3fMza&amp;index=3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7121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停車場警示聲：</a:t>
            </a:r>
            <a:endParaRPr lang="en-US" altLang="zh-TW" dirty="0" smtClean="0"/>
          </a:p>
          <a:p>
            <a:r>
              <a:rPr lang="en-US" altLang="zh-TW" dirty="0" smtClean="0"/>
              <a:t>https://www.youtube.com/watch?v=10epuXa_y0A&amp;list=PLTIqZR9MAbCBLdJJkxxEtG5qkrxP3fMza&amp;index=4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3297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歲童突</a:t>
            </a: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起跑</a:t>
            </a: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穿越馬路</a:t>
            </a:r>
            <a:r>
              <a:rPr lang="en-US" altLang="zh-TW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zh-TW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騎士撞上慘摔</a:t>
            </a:r>
          </a:p>
          <a:p>
            <a:r>
              <a:rPr lang="en-US" altLang="zh-TW" dirty="0" smtClean="0"/>
              <a:t>https://www.youtube.com/watch?v=VFkAbCwpKvs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098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交通人員指揮聲：</a:t>
            </a:r>
          </a:p>
          <a:p>
            <a:r>
              <a:rPr lang="en-US" altLang="zh-TW" dirty="0" smtClean="0"/>
              <a:t>https://www.youtube.com/watch?v=sTkadOGdTMg&amp;list=PLTIqZR9MAbCBLdJJkxxEtG5qkrxP3fMza&amp;index=5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4072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請一位學生來挑戰，播放音檔請學生辨識出聽到那些聲音</a:t>
            </a:r>
            <a:endParaRPr lang="en-US" altLang="zh-TW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https://www.youtube.com/playlist?app=desktop&amp;list=PLTIqZR9MAbCBLdJJkxxEtG5qkrxP3fMza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4474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7308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本頁面提供教師自由運用，請參照「停」重點提醒區域：</a:t>
            </a:r>
            <a:endParaRPr lang="en-US" altLang="zh-TW" dirty="0" smtClean="0"/>
          </a:p>
          <a:p>
            <a:r>
              <a:rPr lang="en-US" altLang="zh-TW" dirty="0" smtClean="0"/>
              <a:t>1.</a:t>
            </a:r>
            <a:r>
              <a:rPr lang="zh-TW" altLang="en-US" dirty="0" smtClean="0"/>
              <a:t>人行道、騎樓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無人行道和騎樓的路口</a:t>
            </a:r>
            <a:endParaRPr lang="en-US" altLang="zh-TW" dirty="0" smtClean="0"/>
          </a:p>
          <a:p>
            <a:r>
              <a:rPr lang="en-US" altLang="zh-TW" dirty="0" smtClean="0"/>
              <a:t>3.</a:t>
            </a:r>
            <a:r>
              <a:rPr lang="zh-TW" altLang="en-US" dirty="0" smtClean="0"/>
              <a:t>天色昏暗的道路</a:t>
            </a:r>
            <a:endParaRPr lang="en-US" altLang="zh-TW" dirty="0" smtClean="0"/>
          </a:p>
          <a:p>
            <a:r>
              <a:rPr lang="en-US" altLang="zh-TW" dirty="0" smtClean="0"/>
              <a:t>4.</a:t>
            </a:r>
            <a:r>
              <a:rPr lang="zh-TW" altLang="en-US" dirty="0" smtClean="0"/>
              <a:t>有障礙物遮蔽的路口</a:t>
            </a:r>
            <a:endParaRPr lang="en-US" altLang="zh-TW" dirty="0" smtClean="0"/>
          </a:p>
          <a:p>
            <a:r>
              <a:rPr lang="zh-TW" altLang="en-US" dirty="0" smtClean="0"/>
              <a:t>更新成學校附近的情境，讓學生思考選擇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4880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8868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8594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247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5371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94387-AAA8-49F7-8BDD-12EB77F19E50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0302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138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0443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624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34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104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596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7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5047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6302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4623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46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367A4-8653-4D08-81D8-27BF93C64020}" type="datetimeFigureOut">
              <a:rPr lang="zh-TW" altLang="en-US" smtClean="0"/>
              <a:t>2022/12/1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59E35-04E7-4731-AE11-BE30E38D81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069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3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7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3.png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VFkAbCwpKvs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9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8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01007" y="1601573"/>
            <a:ext cx="112853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 startAt="2"/>
            </a:pP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無人行道及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騎樓的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路口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：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盡量停在遠離車道且能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看見車輛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的地方等待</a:t>
            </a:r>
            <a:r>
              <a:rPr lang="zh-TW" altLang="en-US" sz="35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sp>
        <p:nvSpPr>
          <p:cNvPr id="20" name="文字方塊 19"/>
          <p:cNvSpPr txBox="1"/>
          <p:nvPr/>
        </p:nvSpPr>
        <p:spPr>
          <a:xfrm>
            <a:off x="1633823" y="412650"/>
            <a:ext cx="52704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在安全的地方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492999" y="252549"/>
            <a:ext cx="1119052" cy="1097280"/>
            <a:chOff x="1837509" y="1114697"/>
            <a:chExt cx="1119052" cy="1097280"/>
          </a:xfrm>
        </p:grpSpPr>
        <p:sp>
          <p:nvSpPr>
            <p:cNvPr id="23" name="橢圓 22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1902825" y="1283874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r="6220"/>
          <a:stretch/>
        </p:blipFill>
        <p:spPr>
          <a:xfrm>
            <a:off x="2858703" y="2848068"/>
            <a:ext cx="6198670" cy="3867133"/>
          </a:xfrm>
          <a:prstGeom prst="rect">
            <a:avLst/>
          </a:prstGeom>
        </p:spPr>
      </p:pic>
      <p:grpSp>
        <p:nvGrpSpPr>
          <p:cNvPr id="27" name="群組 26"/>
          <p:cNvGrpSpPr/>
          <p:nvPr/>
        </p:nvGrpSpPr>
        <p:grpSpPr>
          <a:xfrm>
            <a:off x="7143123" y="314862"/>
            <a:ext cx="4635219" cy="929109"/>
            <a:chOff x="7143123" y="314862"/>
            <a:chExt cx="4635219" cy="929109"/>
          </a:xfrm>
        </p:grpSpPr>
        <p:grpSp>
          <p:nvGrpSpPr>
            <p:cNvPr id="29" name="群組 28"/>
            <p:cNvGrpSpPr/>
            <p:nvPr/>
          </p:nvGrpSpPr>
          <p:grpSpPr>
            <a:xfrm>
              <a:off x="7143123" y="314862"/>
              <a:ext cx="4635219" cy="929109"/>
              <a:chOff x="7800533" y="2481943"/>
              <a:chExt cx="2911010" cy="757646"/>
            </a:xfrm>
          </p:grpSpPr>
          <p:sp>
            <p:nvSpPr>
              <p:cNvPr id="31" name="圓角矩形 30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32" name="內容版面配置區 2"/>
              <p:cNvSpPr txBox="1">
                <a:spLocks/>
              </p:cNvSpPr>
              <p:nvPr/>
            </p:nvSpPr>
            <p:spPr>
              <a:xfrm>
                <a:off x="8501267" y="2622540"/>
                <a:ext cx="1855501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30" name="圖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169" y="343951"/>
              <a:ext cx="889275" cy="845436"/>
            </a:xfrm>
            <a:prstGeom prst="rect">
              <a:avLst/>
            </a:prstGeom>
          </p:spPr>
        </p:pic>
      </p:grpSp>
      <p:sp>
        <p:nvSpPr>
          <p:cNvPr id="13" name="橢圓 12"/>
          <p:cNvSpPr/>
          <p:nvPr/>
        </p:nvSpPr>
        <p:spPr>
          <a:xfrm>
            <a:off x="2894545" y="3465094"/>
            <a:ext cx="859308" cy="1848051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45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92475" y="1484987"/>
            <a:ext cx="112853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 startAt="3"/>
            </a:pP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天色昏暗的郊區道路：建議停在路燈的下方等待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讓駕駛容易看見你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3500" dirty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633823" y="412650"/>
            <a:ext cx="52704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在安全的地方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492999" y="252549"/>
            <a:ext cx="1119052" cy="1097280"/>
            <a:chOff x="1837509" y="1114697"/>
            <a:chExt cx="1119052" cy="1097280"/>
          </a:xfrm>
        </p:grpSpPr>
        <p:sp>
          <p:nvSpPr>
            <p:cNvPr id="14" name="橢圓 13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1902825" y="1283874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62" y="2731481"/>
            <a:ext cx="6502773" cy="4057629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7143123" y="314862"/>
            <a:ext cx="4635219" cy="929109"/>
            <a:chOff x="7143123" y="314862"/>
            <a:chExt cx="4635219" cy="929109"/>
          </a:xfrm>
        </p:grpSpPr>
        <p:grpSp>
          <p:nvGrpSpPr>
            <p:cNvPr id="23" name="群組 22"/>
            <p:cNvGrpSpPr/>
            <p:nvPr/>
          </p:nvGrpSpPr>
          <p:grpSpPr>
            <a:xfrm>
              <a:off x="7143123" y="314862"/>
              <a:ext cx="4635219" cy="929109"/>
              <a:chOff x="7800533" y="2481943"/>
              <a:chExt cx="2911010" cy="757646"/>
            </a:xfrm>
          </p:grpSpPr>
          <p:sp>
            <p:nvSpPr>
              <p:cNvPr id="25" name="圓角矩形 24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6" name="內容版面配置區 2"/>
              <p:cNvSpPr txBox="1">
                <a:spLocks/>
              </p:cNvSpPr>
              <p:nvPr/>
            </p:nvSpPr>
            <p:spPr>
              <a:xfrm>
                <a:off x="8501267" y="2622540"/>
                <a:ext cx="1855501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169" y="343951"/>
              <a:ext cx="889275" cy="845436"/>
            </a:xfrm>
            <a:prstGeom prst="rect">
              <a:avLst/>
            </a:prstGeom>
          </p:spPr>
        </p:pic>
      </p:grpSp>
      <p:sp>
        <p:nvSpPr>
          <p:cNvPr id="16" name="橢圓 15"/>
          <p:cNvSpPr/>
          <p:nvPr/>
        </p:nvSpPr>
        <p:spPr>
          <a:xfrm>
            <a:off x="4269029" y="3873904"/>
            <a:ext cx="1193533" cy="23440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57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92999" y="1819245"/>
            <a:ext cx="5816084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 startAt="4"/>
            </a:pP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有遮蔽物的路口：</a:t>
            </a:r>
            <a:endParaRPr lang="en-US" altLang="zh-TW" sz="3500" dirty="0" smtClean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  <a:p>
            <a:pPr>
              <a:lnSpc>
                <a:spcPts val="4500"/>
              </a:lnSpc>
            </a:pPr>
            <a:r>
              <a:rPr lang="en-US" altLang="zh-TW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(1)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盡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量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停在沒有遮蔽物的地方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 smtClean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  <a:p>
            <a:pPr>
              <a:lnSpc>
                <a:spcPts val="4500"/>
              </a:lnSpc>
            </a:pPr>
            <a:r>
              <a:rPr lang="en-US" altLang="zh-TW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(2)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如果必須在遮蔽物前後穿越時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先停下來探頭觀察來往車輛再穿越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3500" dirty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633823" y="412650"/>
            <a:ext cx="52704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在安全的地方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492999" y="252549"/>
            <a:ext cx="1119052" cy="1097280"/>
            <a:chOff x="1837509" y="1114697"/>
            <a:chExt cx="1119052" cy="1097280"/>
          </a:xfrm>
        </p:grpSpPr>
        <p:sp>
          <p:nvSpPr>
            <p:cNvPr id="14" name="橢圓 13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1902825" y="1283874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5" y="2257666"/>
            <a:ext cx="5621718" cy="3507865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7143123" y="314862"/>
            <a:ext cx="4635219" cy="929109"/>
            <a:chOff x="7143123" y="314862"/>
            <a:chExt cx="4635219" cy="929109"/>
          </a:xfrm>
        </p:grpSpPr>
        <p:grpSp>
          <p:nvGrpSpPr>
            <p:cNvPr id="23" name="群組 22"/>
            <p:cNvGrpSpPr/>
            <p:nvPr/>
          </p:nvGrpSpPr>
          <p:grpSpPr>
            <a:xfrm>
              <a:off x="7143123" y="314862"/>
              <a:ext cx="4635219" cy="929109"/>
              <a:chOff x="7800533" y="2481943"/>
              <a:chExt cx="2911010" cy="757646"/>
            </a:xfrm>
          </p:grpSpPr>
          <p:sp>
            <p:nvSpPr>
              <p:cNvPr id="25" name="圓角矩形 24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6" name="內容版面配置區 2"/>
              <p:cNvSpPr txBox="1">
                <a:spLocks/>
              </p:cNvSpPr>
              <p:nvPr/>
            </p:nvSpPr>
            <p:spPr>
              <a:xfrm>
                <a:off x="8501267" y="2622540"/>
                <a:ext cx="1855501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169" y="343951"/>
              <a:ext cx="889275" cy="845436"/>
            </a:xfrm>
            <a:prstGeom prst="rect">
              <a:avLst/>
            </a:prstGeom>
          </p:spPr>
        </p:pic>
      </p:grpSp>
      <p:sp>
        <p:nvSpPr>
          <p:cNvPr id="3" name="向右箭號 2"/>
          <p:cNvSpPr/>
          <p:nvPr/>
        </p:nvSpPr>
        <p:spPr>
          <a:xfrm rot="846176">
            <a:off x="5796922" y="2810349"/>
            <a:ext cx="842070" cy="28279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/>
          <p:cNvCxnSpPr/>
          <p:nvPr/>
        </p:nvCxnSpPr>
        <p:spPr>
          <a:xfrm>
            <a:off x="5069306" y="2951747"/>
            <a:ext cx="705852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 flipV="1">
            <a:off x="644026" y="3513221"/>
            <a:ext cx="1200816" cy="2406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橢圓 16"/>
          <p:cNvSpPr/>
          <p:nvPr/>
        </p:nvSpPr>
        <p:spPr>
          <a:xfrm>
            <a:off x="10616665" y="2877954"/>
            <a:ext cx="1193533" cy="195392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723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橢圓 11"/>
          <p:cNvSpPr/>
          <p:nvPr/>
        </p:nvSpPr>
        <p:spPr>
          <a:xfrm>
            <a:off x="4296000" y="1619614"/>
            <a:ext cx="3600000" cy="360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</a:t>
            </a:r>
            <a:endParaRPr lang="en-US" altLang="zh-TW" sz="12000" dirty="0" smtClean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53834" y="443040"/>
            <a:ext cx="491493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接下來是</a:t>
            </a:r>
            <a:r>
              <a:rPr lang="en-US" altLang="zh-TW" sz="44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07829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2" name="橢圓 1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5" name="內容版面配置區 11"/>
          <p:cNvSpPr txBox="1">
            <a:spLocks/>
          </p:cNvSpPr>
          <p:nvPr/>
        </p:nvSpPr>
        <p:spPr>
          <a:xfrm>
            <a:off x="2512751" y="2301821"/>
            <a:ext cx="9157760" cy="1777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你知道過馬路前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endParaRPr lang="en-US" altLang="zh-TW" sz="3500" b="1" dirty="0" smtClean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  <a:p>
            <a:pPr marL="0" indent="0">
              <a:lnSpc>
                <a:spcPts val="4200"/>
              </a:lnSpc>
              <a:buNone/>
            </a:pP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過馬路時要看</a:t>
            </a:r>
            <a:r>
              <a:rPr lang="zh-TW" altLang="en-US" sz="3500" b="1" dirty="0" smtClean="0">
                <a:latin typeface="王漢宗中楷體破音三" panose="040B0700000000000000" pitchFamily="82" charset="-120"/>
                <a:ea typeface="王漢宗中楷體破音三" panose="040B0700000000000000" pitchFamily="82" charset="-120"/>
              </a:rPr>
              <a:t>什</a:t>
            </a:r>
            <a:r>
              <a:rPr lang="zh-TW" altLang="en-US" sz="3500" b="1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才安全</a:t>
            </a:r>
            <a:r>
              <a:rPr lang="zh-TW" altLang="en-US" sz="35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嗎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en-US" altLang="zh-TW" sz="35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7" t="30905" r="56585" b="41518"/>
          <a:stretch/>
        </p:blipFill>
        <p:spPr>
          <a:xfrm>
            <a:off x="1251284" y="2301821"/>
            <a:ext cx="1057452" cy="103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9" y="1553474"/>
            <a:ext cx="5459771" cy="4809531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5" name="內容版面配置區 11"/>
          <p:cNvSpPr txBox="1">
            <a:spLocks/>
          </p:cNvSpPr>
          <p:nvPr/>
        </p:nvSpPr>
        <p:spPr>
          <a:xfrm>
            <a:off x="5953194" y="1349829"/>
            <a:ext cx="5922954" cy="1777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在有小綠人燈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紅綠燈的路口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行人要看哪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一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個號誌燈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en-US" altLang="zh-TW" sz="32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6111969" y="3226023"/>
            <a:ext cx="4541971" cy="2800015"/>
            <a:chOff x="6556435" y="3058578"/>
            <a:chExt cx="4539077" cy="2455383"/>
          </a:xfrm>
        </p:grpSpPr>
        <p:sp>
          <p:nvSpPr>
            <p:cNvPr id="20" name="圓角矩形圖說文字 19"/>
            <p:cNvSpPr/>
            <p:nvPr/>
          </p:nvSpPr>
          <p:spPr>
            <a:xfrm>
              <a:off x="6556435" y="3058578"/>
              <a:ext cx="4539077" cy="2455383"/>
            </a:xfrm>
            <a:prstGeom prst="wedgeRoundRectCallout">
              <a:avLst>
                <a:gd name="adj1" fmla="val 57729"/>
                <a:gd name="adj2" fmla="val 39181"/>
                <a:gd name="adj3" fmla="val 16667"/>
              </a:avLst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zh-TW" altLang="en-US" sz="28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在有小綠人</a:t>
              </a:r>
              <a:r>
                <a:rPr lang="zh-TW" altLang="en-US" sz="2800" dirty="0" smtClean="0">
                  <a:solidFill>
                    <a:schemeClr val="tx1"/>
                  </a:solidFill>
                  <a:latin typeface="王漢宗中楷體破音一" panose="040B0700000000000000" pitchFamily="82" charset="-120"/>
                  <a:ea typeface="王漢宗中楷體破音一" panose="040B0700000000000000" pitchFamily="82" charset="-120"/>
                </a:rPr>
                <a:t>和</a:t>
              </a:r>
              <a:r>
                <a:rPr lang="zh-TW" altLang="en-US" sz="28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紅綠燈的路口</a:t>
              </a:r>
              <a:r>
                <a:rPr lang="zh-TW" altLang="en-US" sz="2800" dirty="0" smtClean="0">
                  <a:solidFill>
                    <a:schemeClr val="tx1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28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行人過馬路前要看小綠人喔！</a:t>
              </a:r>
              <a:endParaRPr lang="zh-TW" altLang="en-US" sz="28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596" y="4344477"/>
              <a:ext cx="642983" cy="1169484"/>
            </a:xfrm>
            <a:prstGeom prst="rect">
              <a:avLst/>
            </a:prstGeom>
          </p:spPr>
        </p:pic>
      </p:grpSp>
      <p:grpSp>
        <p:nvGrpSpPr>
          <p:cNvPr id="17" name="群組 16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8" name="橢圓 17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cxnSp>
        <p:nvCxnSpPr>
          <p:cNvPr id="4" name="直線單箭頭接點 3"/>
          <p:cNvCxnSpPr/>
          <p:nvPr/>
        </p:nvCxnSpPr>
        <p:spPr>
          <a:xfrm flipV="1">
            <a:off x="1832744" y="2377440"/>
            <a:ext cx="1054835" cy="1243485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/>
          <p:cNvCxnSpPr/>
          <p:nvPr/>
        </p:nvCxnSpPr>
        <p:spPr>
          <a:xfrm flipV="1">
            <a:off x="1852861" y="1944303"/>
            <a:ext cx="3646653" cy="1718326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雲朵形圖說文字 6"/>
          <p:cNvSpPr/>
          <p:nvPr/>
        </p:nvSpPr>
        <p:spPr>
          <a:xfrm>
            <a:off x="2163221" y="3918191"/>
            <a:ext cx="3336293" cy="1184027"/>
          </a:xfrm>
          <a:prstGeom prst="cloudCallout">
            <a:avLst>
              <a:gd name="adj1" fmla="val -59184"/>
              <a:gd name="adj2" fmla="val -4073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要看哪一個號誌燈呢？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43448" y="5102218"/>
            <a:ext cx="1248552" cy="115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4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2" t="14276" r="13112" b="16249"/>
          <a:stretch/>
        </p:blipFill>
        <p:spPr>
          <a:xfrm>
            <a:off x="663943" y="1640981"/>
            <a:ext cx="5197842" cy="4528813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5" name="內容版面配置區 11"/>
          <p:cNvSpPr txBox="1">
            <a:spLocks/>
          </p:cNvSpPr>
          <p:nvPr/>
        </p:nvSpPr>
        <p:spPr>
          <a:xfrm>
            <a:off x="5976889" y="1840827"/>
            <a:ext cx="5922954" cy="1777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lang="zh-TW" altLang="en-US" sz="32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只有紅綠燈的路口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行人要看紅綠燈</a:t>
            </a:r>
            <a:r>
              <a:rPr lang="zh-TW" altLang="en-US" sz="32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32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等綠燈亮才能通行喔！</a:t>
            </a:r>
            <a:endParaRPr lang="en-US" altLang="zh-TW" sz="32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618" y="4158472"/>
            <a:ext cx="2963751" cy="1085909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4" name="橢圓 13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cxnSp>
        <p:nvCxnSpPr>
          <p:cNvPr id="18" name="直線單箭頭接點 17"/>
          <p:cNvCxnSpPr/>
          <p:nvPr/>
        </p:nvCxnSpPr>
        <p:spPr>
          <a:xfrm flipV="1">
            <a:off x="1973179" y="2002056"/>
            <a:ext cx="3416968" cy="1615997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01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2998547" y="1696113"/>
            <a:ext cx="8250157" cy="3506508"/>
            <a:chOff x="3794032" y="1472900"/>
            <a:chExt cx="6635932" cy="2820425"/>
          </a:xfrm>
        </p:grpSpPr>
        <p:sp>
          <p:nvSpPr>
            <p:cNvPr id="7" name="圓角矩形圖說文字 6"/>
            <p:cNvSpPr/>
            <p:nvPr/>
          </p:nvSpPr>
          <p:spPr>
            <a:xfrm>
              <a:off x="3794032" y="1472900"/>
              <a:ext cx="6635932" cy="2820425"/>
            </a:xfrm>
            <a:prstGeom prst="wedgeRoundRectCallout">
              <a:avLst>
                <a:gd name="adj1" fmla="val -61227"/>
                <a:gd name="adj2" fmla="val 26340"/>
                <a:gd name="adj3" fmla="val 16667"/>
              </a:avLst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zh-TW" altLang="en-US" sz="3200" b="1" dirty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在沒有小綠人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破音一" panose="040B0700000000000000" pitchFamily="82" charset="-120"/>
                  <a:ea typeface="王漢宗中楷體破音一" panose="040B0700000000000000" pitchFamily="82" charset="-120"/>
                </a:rPr>
                <a:t>和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紅綠燈的</a:t>
              </a:r>
              <a:r>
                <a:rPr lang="zh-TW" altLang="en-US" sz="32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路口</a:t>
              </a:r>
              <a:r>
                <a:rPr lang="zh-TW" altLang="en-US" sz="3200" b="1" dirty="0" smtClean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32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要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怎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破音一" panose="040B0700000000000000" pitchFamily="82" charset="-120"/>
                  <a:ea typeface="王漢宗中楷體破音一" panose="040B0700000000000000" pitchFamily="82" charset="-120"/>
                </a:rPr>
                <a:t>麼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做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破音一" panose="040B0700000000000000" pitchFamily="82" charset="-120"/>
                  <a:ea typeface="王漢宗中楷體破音一" panose="040B0700000000000000" pitchFamily="82" charset="-120"/>
                </a:rPr>
                <a:t>呢</a:t>
              </a:r>
              <a:r>
                <a:rPr lang="zh-TW" altLang="en-US" sz="3200" b="1" dirty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？</a:t>
              </a:r>
              <a:endParaRPr lang="en-US" altLang="zh-TW" sz="32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  <a:p>
              <a:pPr algn="ctr"/>
              <a:endParaRPr lang="zh-TW" altLang="en-US" dirty="0"/>
            </a:p>
          </p:txBody>
        </p:sp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5909" y="2761481"/>
              <a:ext cx="794330" cy="1444759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9213" y="3034045"/>
              <a:ext cx="2158187" cy="790753"/>
            </a:xfrm>
            <a:prstGeom prst="rect">
              <a:avLst/>
            </a:prstGeom>
          </p:spPr>
        </p:pic>
        <p:sp>
          <p:nvSpPr>
            <p:cNvPr id="8" name="乘號 7"/>
            <p:cNvSpPr/>
            <p:nvPr/>
          </p:nvSpPr>
          <p:spPr>
            <a:xfrm>
              <a:off x="5086253" y="3552234"/>
              <a:ext cx="574766" cy="574766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乘號 16"/>
            <p:cNvSpPr/>
            <p:nvPr/>
          </p:nvSpPr>
          <p:spPr>
            <a:xfrm>
              <a:off x="7312496" y="3142038"/>
              <a:ext cx="574766" cy="574766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2" name="文字方塊 21"/>
          <p:cNvSpPr txBox="1"/>
          <p:nvPr/>
        </p:nvSpPr>
        <p:spPr>
          <a:xfrm>
            <a:off x="2962672" y="5646279"/>
            <a:ext cx="8531914" cy="477054"/>
          </a:xfrm>
          <a:prstGeom prst="rect">
            <a:avLst/>
          </a:prstGeom>
          <a:solidFill>
            <a:srgbClr val="E4A65C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TW" altLang="en-US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轉</a:t>
            </a:r>
            <a:r>
              <a:rPr lang="zh-TW" altLang="en-US" sz="44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頭左右看有無來車</a:t>
            </a:r>
            <a:endParaRPr lang="en-US" altLang="zh-TW" sz="4400" b="1" dirty="0" smtClean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8" name="橢圓 17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6" t="21994" r="55981" b="12426"/>
          <a:stretch/>
        </p:blipFill>
        <p:spPr>
          <a:xfrm>
            <a:off x="580087" y="3231257"/>
            <a:ext cx="1638341" cy="3559852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6" t="21994" r="58394" b="51682"/>
          <a:stretch/>
        </p:blipFill>
        <p:spPr>
          <a:xfrm flipH="1">
            <a:off x="8360451" y="2599888"/>
            <a:ext cx="2334381" cy="2411295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6" t="21994" r="58394" b="51682"/>
          <a:stretch/>
        </p:blipFill>
        <p:spPr>
          <a:xfrm>
            <a:off x="8417381" y="2565629"/>
            <a:ext cx="2334381" cy="241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633823" y="1288819"/>
            <a:ext cx="9620541" cy="69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0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「左看</a:t>
            </a:r>
            <a:r>
              <a:rPr lang="zh-TW" altLang="en-US" sz="4000" b="1" dirty="0" smtClean="0">
                <a:solidFill>
                  <a:srgbClr val="4C220A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40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右看再左看」活動</a:t>
            </a:r>
            <a:endParaRPr lang="en-US" altLang="zh-TW" sz="4000" b="1" dirty="0" smtClean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8" name="內容版面配置區 2"/>
          <p:cNvSpPr>
            <a:spLocks noGrp="1"/>
          </p:cNvSpPr>
          <p:nvPr>
            <p:ph idx="1"/>
          </p:nvPr>
        </p:nvSpPr>
        <p:spPr>
          <a:xfrm>
            <a:off x="412939" y="2319278"/>
            <a:ext cx="5869300" cy="3654574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zh-TW" altLang="en-US" sz="36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穿越道路時</a:t>
            </a:r>
            <a:r>
              <a:rPr lang="zh-TW" altLang="en-US" sz="36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6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會</a:t>
            </a:r>
            <a:r>
              <a:rPr lang="zh-TW" altLang="en-US" sz="36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先遇到</a:t>
            </a:r>
            <a:r>
              <a:rPr lang="zh-TW" altLang="en-US" sz="3600" b="1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左邊的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來車</a:t>
            </a:r>
            <a:r>
              <a:rPr lang="zh-TW" altLang="en-US" sz="36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6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再遇到</a:t>
            </a:r>
            <a:r>
              <a:rPr lang="zh-TW" altLang="en-US" sz="3600" b="1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右邊的來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</a:t>
            </a:r>
            <a:r>
              <a:rPr lang="zh-TW" altLang="en-US" sz="36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6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所以</a:t>
            </a:r>
            <a:r>
              <a:rPr lang="zh-TW" altLang="en-US" sz="36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要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先左</a:t>
            </a:r>
            <a:r>
              <a:rPr lang="zh-TW" altLang="en-US" sz="3600" b="1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</a:t>
            </a:r>
            <a:r>
              <a:rPr lang="zh-TW" altLang="en-US" sz="3600" b="1" dirty="0" smtClean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3600" b="1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再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右看</a:t>
            </a:r>
            <a:r>
              <a:rPr lang="zh-TW" altLang="en-US" sz="3600" b="1" dirty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最後再</a:t>
            </a:r>
            <a:r>
              <a:rPr lang="zh-TW" altLang="en-US" sz="3600" b="1" dirty="0">
                <a:solidFill>
                  <a:srgbClr val="FF0000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一</a:t>
            </a:r>
            <a:r>
              <a:rPr lang="zh-TW" altLang="en-US" sz="3600" b="1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次左看</a:t>
            </a:r>
            <a:r>
              <a:rPr lang="zh-TW" altLang="en-US" sz="36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確認</a:t>
            </a:r>
            <a:r>
              <a:rPr lang="zh-TW" altLang="en-US" sz="36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4000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5" name="橢圓 14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239" y="2170863"/>
            <a:ext cx="5811589" cy="3385713"/>
          </a:xfrm>
          <a:prstGeom prst="rect">
            <a:avLst/>
          </a:prstGeom>
        </p:spPr>
      </p:pic>
      <p:sp>
        <p:nvSpPr>
          <p:cNvPr id="21" name="文字方塊 20"/>
          <p:cNvSpPr txBox="1"/>
          <p:nvPr/>
        </p:nvSpPr>
        <p:spPr>
          <a:xfrm>
            <a:off x="6282239" y="5196552"/>
            <a:ext cx="5811589" cy="861774"/>
          </a:xfrm>
          <a:prstGeom prst="rect">
            <a:avLst/>
          </a:prstGeom>
          <a:solidFill>
            <a:srgbClr val="FFFBEF"/>
          </a:solidFill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TW" altLang="en-US" sz="2000" b="1" dirty="0" smtClean="0"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   一</a:t>
            </a:r>
            <a:r>
              <a:rPr lang="zh-TW" altLang="en-US" sz="2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起擺頭</a:t>
            </a:r>
            <a:r>
              <a:rPr lang="zh-TW" altLang="en-US" sz="2000" b="1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2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練習「左看</a:t>
            </a:r>
            <a:r>
              <a:rPr lang="zh-TW" altLang="en-US" sz="2000" b="1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2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右看再左看」！</a:t>
            </a:r>
            <a:endParaRPr lang="en-US" altLang="zh-TW" sz="2000" b="1" dirty="0" smtClean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6444093" y="5338862"/>
            <a:ext cx="252548" cy="21771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6570368" y="2213267"/>
            <a:ext cx="1420125" cy="1395276"/>
            <a:chOff x="1837509" y="1114697"/>
            <a:chExt cx="1151506" cy="1097280"/>
          </a:xfrm>
        </p:grpSpPr>
        <p:sp>
          <p:nvSpPr>
            <p:cNvPr id="22" name="橢圓 21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1935279" y="1370047"/>
              <a:ext cx="1053736" cy="639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8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8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13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字方塊 14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36122" y="2632722"/>
            <a:ext cx="376445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</a:t>
            </a:r>
            <a:r>
              <a:rPr lang="zh-TW" altLang="en-US" sz="3200" dirty="0" smtClean="0"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想穿越</a:t>
            </a:r>
            <a:r>
              <a:rPr lang="zh-TW" altLang="en-US" sz="32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道路前</a:t>
            </a:r>
            <a:r>
              <a:rPr lang="zh-TW" altLang="en-US" sz="32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需要</a:t>
            </a:r>
            <a:r>
              <a:rPr lang="zh-TW" altLang="en-US" sz="32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觀察哪些車輛</a:t>
            </a:r>
            <a:r>
              <a:rPr lang="zh-TW" altLang="en-US" sz="3200" dirty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2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3200" dirty="0"/>
          </a:p>
        </p:txBody>
      </p:sp>
      <p:grpSp>
        <p:nvGrpSpPr>
          <p:cNvPr id="10" name="群組 9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1" name="橢圓 1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9" y="1146184"/>
            <a:ext cx="7004620" cy="549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雲朵形圖說文字 1"/>
          <p:cNvSpPr/>
          <p:nvPr/>
        </p:nvSpPr>
        <p:spPr>
          <a:xfrm>
            <a:off x="1892263" y="625642"/>
            <a:ext cx="9129238" cy="4154609"/>
          </a:xfrm>
          <a:prstGeom prst="cloudCallout">
            <a:avLst>
              <a:gd name="adj1" fmla="val -46170"/>
              <a:gd name="adj2" fmla="val 52003"/>
            </a:avLst>
          </a:prstGeom>
          <a:solidFill>
            <a:srgbClr val="FDD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6000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</a:t>
            </a:r>
            <a:r>
              <a:rPr lang="zh-TW" altLang="en-US" sz="6000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會自己過馬路的舉手</a:t>
            </a:r>
            <a:r>
              <a:rPr lang="en-US" altLang="zh-TW" sz="6000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?</a:t>
            </a:r>
            <a:endParaRPr lang="zh-TW" altLang="en-US" sz="6000" dirty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4" t="18083" r="28230" b="11679"/>
          <a:stretch/>
        </p:blipFill>
        <p:spPr>
          <a:xfrm flipH="1">
            <a:off x="909011" y="3813283"/>
            <a:ext cx="1324050" cy="264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541" y="1024449"/>
            <a:ext cx="7276810" cy="5711816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4" name="向上箭號 3"/>
          <p:cNvSpPr/>
          <p:nvPr/>
        </p:nvSpPr>
        <p:spPr>
          <a:xfrm>
            <a:off x="8563679" y="3679795"/>
            <a:ext cx="304799" cy="801189"/>
          </a:xfrm>
          <a:prstGeom prst="upArrow">
            <a:avLst>
              <a:gd name="adj1" fmla="val 50000"/>
              <a:gd name="adj2" fmla="val 108824"/>
            </a:avLst>
          </a:prstGeom>
          <a:solidFill>
            <a:srgbClr val="298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" name="群組 9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1" name="橢圓 1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5" name="橢圓 4"/>
          <p:cNvSpPr/>
          <p:nvPr/>
        </p:nvSpPr>
        <p:spPr>
          <a:xfrm>
            <a:off x="5412424" y="2166131"/>
            <a:ext cx="855601" cy="864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6679293" y="5003145"/>
            <a:ext cx="910242" cy="9194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9227339" y="3178380"/>
            <a:ext cx="835012" cy="8434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圓角矩形圖說文字 15"/>
          <p:cNvSpPr/>
          <p:nvPr/>
        </p:nvSpPr>
        <p:spPr>
          <a:xfrm>
            <a:off x="9396248" y="1790115"/>
            <a:ext cx="2551248" cy="1044322"/>
          </a:xfrm>
          <a:prstGeom prst="wedgeRoundRectCallout">
            <a:avLst>
              <a:gd name="adj1" fmla="val -32952"/>
              <a:gd name="adj2" fmla="val 84714"/>
              <a:gd name="adj3" fmla="val 16667"/>
            </a:avLst>
          </a:prstGeom>
          <a:solidFill>
            <a:srgbClr val="C2482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車輛確實停下來</a:t>
            </a:r>
            <a:endParaRPr lang="zh-TW" altLang="en-US" sz="28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7" name="圓角矩形圖說文字 16"/>
          <p:cNvSpPr/>
          <p:nvPr/>
        </p:nvSpPr>
        <p:spPr>
          <a:xfrm>
            <a:off x="1763020" y="1607347"/>
            <a:ext cx="2551248" cy="1044322"/>
          </a:xfrm>
          <a:prstGeom prst="wedgeRoundRectCallout">
            <a:avLst>
              <a:gd name="adj1" fmla="val 84871"/>
              <a:gd name="adj2" fmla="val 24328"/>
              <a:gd name="adj3" fmla="val 16667"/>
            </a:avLst>
          </a:prstGeom>
          <a:solidFill>
            <a:srgbClr val="C2482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前方轉彎車輛</a:t>
            </a:r>
            <a:endParaRPr lang="zh-TW" altLang="en-US" sz="28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8" name="圓角矩形圖說文字 17"/>
          <p:cNvSpPr/>
          <p:nvPr/>
        </p:nvSpPr>
        <p:spPr>
          <a:xfrm>
            <a:off x="3390900" y="3958823"/>
            <a:ext cx="2720993" cy="1044322"/>
          </a:xfrm>
          <a:prstGeom prst="wedgeRoundRectCallout">
            <a:avLst>
              <a:gd name="adj1" fmla="val 65920"/>
              <a:gd name="adj2" fmla="val 93772"/>
              <a:gd name="adj3" fmla="val 16667"/>
            </a:avLst>
          </a:prstGeom>
          <a:solidFill>
            <a:srgbClr val="C2482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左後</a:t>
            </a:r>
            <a:r>
              <a:rPr lang="zh-TW" altLang="en-US" sz="28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方轉彎車輛</a:t>
            </a:r>
            <a:endParaRPr lang="zh-TW" altLang="en-US" sz="28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cxnSp>
        <p:nvCxnSpPr>
          <p:cNvPr id="9" name="弧形接點 8"/>
          <p:cNvCxnSpPr/>
          <p:nvPr/>
        </p:nvCxnSpPr>
        <p:spPr>
          <a:xfrm>
            <a:off x="5862401" y="3046317"/>
            <a:ext cx="2544025" cy="1191709"/>
          </a:xfrm>
          <a:prstGeom prst="curvedConnector3">
            <a:avLst>
              <a:gd name="adj1" fmla="val 58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弧形接點 27"/>
          <p:cNvCxnSpPr/>
          <p:nvPr/>
        </p:nvCxnSpPr>
        <p:spPr>
          <a:xfrm flipV="1">
            <a:off x="7091115" y="4480984"/>
            <a:ext cx="1125038" cy="522162"/>
          </a:xfrm>
          <a:prstGeom prst="curvedConnector3">
            <a:avLst>
              <a:gd name="adj1" fmla="val -477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60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看號誌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2046" y="3970202"/>
            <a:ext cx="112853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 startAt="2"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穿越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道路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時</a:t>
            </a:r>
            <a:r>
              <a:rPr lang="zh-TW" altLang="en-US" sz="35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持續</a:t>
            </a:r>
            <a:r>
              <a:rPr lang="zh-TW" altLang="en-US" sz="35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察看左右</a:t>
            </a:r>
            <a:r>
              <a:rPr lang="zh-TW" altLang="en-US" sz="3500" dirty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注意轉彎車輛</a:t>
            </a:r>
            <a:r>
              <a:rPr lang="zh-TW" altLang="en-US" sz="35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 smtClean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2046" y="2723707"/>
            <a:ext cx="112853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穿越道路前</a:t>
            </a:r>
            <a:r>
              <a:rPr lang="zh-TW" altLang="en-US" sz="35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小綠人燈或綠燈亮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後</a:t>
            </a: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還要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先左看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右看再左看</a:t>
            </a:r>
            <a:r>
              <a:rPr lang="zh-TW" altLang="en-US" sz="35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 smtClean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492999" y="252549"/>
            <a:ext cx="1140824" cy="1097280"/>
            <a:chOff x="1837509" y="1114697"/>
            <a:chExt cx="1140824" cy="1097280"/>
          </a:xfrm>
        </p:grpSpPr>
        <p:sp>
          <p:nvSpPr>
            <p:cNvPr id="14" name="橢圓 13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1924597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3608590" y="1470391"/>
            <a:ext cx="4635219" cy="929109"/>
            <a:chOff x="3608590" y="1470391"/>
            <a:chExt cx="4635219" cy="929109"/>
          </a:xfrm>
        </p:grpSpPr>
        <p:grpSp>
          <p:nvGrpSpPr>
            <p:cNvPr id="25" name="群組 24"/>
            <p:cNvGrpSpPr/>
            <p:nvPr/>
          </p:nvGrpSpPr>
          <p:grpSpPr>
            <a:xfrm>
              <a:off x="3608590" y="1470391"/>
              <a:ext cx="4635219" cy="929109"/>
              <a:chOff x="7800533" y="2481943"/>
              <a:chExt cx="2911010" cy="757646"/>
            </a:xfrm>
          </p:grpSpPr>
          <p:sp>
            <p:nvSpPr>
              <p:cNvPr id="26" name="圓角矩形 25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7" name="內容版面配置區 2"/>
              <p:cNvSpPr txBox="1">
                <a:spLocks/>
              </p:cNvSpPr>
              <p:nvPr/>
            </p:nvSpPr>
            <p:spPr>
              <a:xfrm>
                <a:off x="8483075" y="2636345"/>
                <a:ext cx="1976428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8998" y="1525333"/>
              <a:ext cx="886408" cy="819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631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261992" y="316012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再來</a:t>
            </a:r>
            <a:r>
              <a:rPr lang="zh-TW" altLang="en-US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是</a:t>
            </a:r>
            <a:r>
              <a:rPr lang="en-US" altLang="zh-TW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…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4440453" y="1365558"/>
            <a:ext cx="3600000" cy="3600000"/>
          </a:xfrm>
          <a:prstGeom prst="ellipse">
            <a:avLst/>
          </a:prstGeom>
          <a:solidFill>
            <a:srgbClr val="097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</a:t>
            </a:r>
          </a:p>
        </p:txBody>
      </p:sp>
    </p:spTree>
    <p:extLst>
      <p:ext uri="{BB962C8B-B14F-4D97-AF65-F5344CB8AC3E}">
        <p14:creationId xmlns:p14="http://schemas.microsoft.com/office/powerpoint/2010/main" val="242281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聽交通的聲音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536543" y="238159"/>
            <a:ext cx="1145278" cy="1097280"/>
            <a:chOff x="1881053" y="1100307"/>
            <a:chExt cx="1145278" cy="1097280"/>
          </a:xfrm>
        </p:grpSpPr>
        <p:sp>
          <p:nvSpPr>
            <p:cNvPr id="2" name="橢圓 1"/>
            <p:cNvSpPr/>
            <p:nvPr/>
          </p:nvSpPr>
          <p:spPr>
            <a:xfrm>
              <a:off x="1881053" y="1100307"/>
              <a:ext cx="1097280" cy="1097280"/>
            </a:xfrm>
            <a:prstGeom prst="ellipse">
              <a:avLst/>
            </a:prstGeom>
            <a:solidFill>
              <a:srgbClr val="097B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972595" y="1253495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5" name="內容版面配置區 11"/>
          <p:cNvSpPr txBox="1">
            <a:spLocks/>
          </p:cNvSpPr>
          <p:nvPr/>
        </p:nvSpPr>
        <p:spPr>
          <a:xfrm>
            <a:off x="1869412" y="2119507"/>
            <a:ext cx="9863784" cy="1777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None/>
            </a:pP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你走路的時候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有聽過哪些聲音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？聽到這些聲音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你會注意</a:t>
            </a:r>
            <a:r>
              <a:rPr lang="zh-TW" altLang="en-US" sz="3500" b="1" dirty="0" smtClean="0">
                <a:latin typeface="王漢宗中楷體破音三" panose="040B0700000000000000" pitchFamily="82" charset="-120"/>
                <a:ea typeface="王漢宗中楷體破音三" panose="040B0700000000000000" pitchFamily="82" charset="-120"/>
              </a:rPr>
              <a:t>什</a:t>
            </a:r>
            <a:r>
              <a:rPr lang="zh-TW" altLang="en-US" sz="3500" b="1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事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en-US" altLang="zh-TW" sz="35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9" t="31381" r="30748" b="41359"/>
          <a:stretch/>
        </p:blipFill>
        <p:spPr>
          <a:xfrm>
            <a:off x="786800" y="2119507"/>
            <a:ext cx="996308" cy="96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方塊 24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聽交通的聲音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9" name="內容版面配置區 11"/>
          <p:cNvSpPr>
            <a:spLocks noGrp="1"/>
          </p:cNvSpPr>
          <p:nvPr>
            <p:ph idx="1"/>
          </p:nvPr>
        </p:nvSpPr>
        <p:spPr>
          <a:xfrm>
            <a:off x="1328209" y="4473391"/>
            <a:ext cx="10020148" cy="921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我們可能會在看見車輛前</a:t>
            </a:r>
            <a:r>
              <a:rPr lang="zh-TW" altLang="en-US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先聽到車輛的聲音</a:t>
            </a:r>
            <a:r>
              <a:rPr lang="zh-TW" altLang="en-US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2504653" y="5258474"/>
            <a:ext cx="9262940" cy="1474325"/>
          </a:xfrm>
          <a:prstGeom prst="roundRect">
            <a:avLst/>
          </a:prstGeom>
          <a:solidFill>
            <a:schemeClr val="bg1"/>
          </a:solidFill>
          <a:ln>
            <a:solidFill>
              <a:srgbClr val="B54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500" b="1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「聽」</a:t>
            </a:r>
            <a:r>
              <a: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能夠幫助我們提早</a:t>
            </a:r>
            <a:r>
              <a:rPr lang="zh-TW" altLang="en-US" sz="35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發現</a:t>
            </a:r>
            <a:endParaRPr lang="en-US" altLang="zh-TW" sz="3500" dirty="0" smtClean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  <a:p>
            <a:r>
              <a:rPr lang="zh-TW" altLang="en-US" sz="35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r>
              <a: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的動向</a:t>
            </a:r>
            <a:r>
              <a:rPr lang="zh-TW" altLang="en-US" sz="3500" dirty="0" smtClean="0">
                <a:solidFill>
                  <a:schemeClr val="tx1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>
              <a:solidFill>
                <a:schemeClr val="tx1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536543" y="238159"/>
            <a:ext cx="1145278" cy="1097280"/>
            <a:chOff x="1881053" y="1100307"/>
            <a:chExt cx="1145278" cy="1097280"/>
          </a:xfrm>
        </p:grpSpPr>
        <p:sp>
          <p:nvSpPr>
            <p:cNvPr id="18" name="橢圓 17"/>
            <p:cNvSpPr/>
            <p:nvPr/>
          </p:nvSpPr>
          <p:spPr>
            <a:xfrm>
              <a:off x="1881053" y="1100307"/>
              <a:ext cx="1097280" cy="1097280"/>
            </a:xfrm>
            <a:prstGeom prst="ellipse">
              <a:avLst/>
            </a:prstGeom>
            <a:solidFill>
              <a:srgbClr val="097B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1972595" y="1253495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28" y="5341997"/>
            <a:ext cx="1519925" cy="1307278"/>
          </a:xfrm>
          <a:prstGeom prst="rect">
            <a:avLst/>
          </a:prstGeom>
        </p:spPr>
      </p:pic>
      <p:grpSp>
        <p:nvGrpSpPr>
          <p:cNvPr id="13" name="群組 12"/>
          <p:cNvGrpSpPr/>
          <p:nvPr/>
        </p:nvGrpSpPr>
        <p:grpSpPr>
          <a:xfrm>
            <a:off x="1128744" y="1468381"/>
            <a:ext cx="3213252" cy="2844295"/>
            <a:chOff x="1169928" y="1468381"/>
            <a:chExt cx="3213252" cy="2844295"/>
          </a:xfrm>
        </p:grpSpPr>
        <p:sp>
          <p:nvSpPr>
            <p:cNvPr id="20" name="內容版面配置區 2"/>
            <p:cNvSpPr txBox="1">
              <a:spLocks/>
            </p:cNvSpPr>
            <p:nvPr/>
          </p:nvSpPr>
          <p:spPr>
            <a:xfrm>
              <a:off x="1169929" y="3777324"/>
              <a:ext cx="3213251" cy="535352"/>
            </a:xfrm>
            <a:prstGeom prst="rect">
              <a:avLst/>
            </a:prstGeom>
            <a:solidFill>
              <a:srgbClr val="E6EEED"/>
            </a:solidFill>
            <a:ln w="28575">
              <a:noFill/>
              <a:prstDash val="dashDot"/>
            </a:ln>
          </p:spPr>
          <p:txBody>
            <a:bodyPr vert="horz" lIns="91440" tIns="45720" rIns="91440" bIns="45720" rtlCol="0" anchor="ctr" anchorCtr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TW" altLang="en-US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消防</a:t>
              </a:r>
              <a:r>
                <a:rPr lang="zh-TW" altLang="en-US" dirty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車</a:t>
              </a:r>
            </a:p>
          </p:txBody>
        </p: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9928" y="1468381"/>
              <a:ext cx="3213252" cy="2304201"/>
            </a:xfrm>
            <a:prstGeom prst="rect">
              <a:avLst/>
            </a:prstGeom>
          </p:spPr>
        </p:pic>
      </p:grpSp>
      <p:grpSp>
        <p:nvGrpSpPr>
          <p:cNvPr id="11" name="群組 10"/>
          <p:cNvGrpSpPr/>
          <p:nvPr/>
        </p:nvGrpSpPr>
        <p:grpSpPr>
          <a:xfrm>
            <a:off x="4728439" y="1468381"/>
            <a:ext cx="3219688" cy="2834673"/>
            <a:chOff x="4643855" y="1468381"/>
            <a:chExt cx="3160756" cy="2782788"/>
          </a:xfrm>
        </p:grpSpPr>
        <p:sp>
          <p:nvSpPr>
            <p:cNvPr id="23" name="內容版面配置區 2"/>
            <p:cNvSpPr txBox="1">
              <a:spLocks/>
            </p:cNvSpPr>
            <p:nvPr/>
          </p:nvSpPr>
          <p:spPr>
            <a:xfrm>
              <a:off x="4643855" y="3735062"/>
              <a:ext cx="3160756" cy="516107"/>
            </a:xfrm>
            <a:prstGeom prst="rect">
              <a:avLst/>
            </a:prstGeom>
            <a:solidFill>
              <a:srgbClr val="E6EEED"/>
            </a:solidFill>
            <a:ln w="28575">
              <a:noFill/>
              <a:prstDash val="dashDot"/>
            </a:ln>
          </p:spPr>
          <p:txBody>
            <a:bodyPr vert="horz" lIns="91440" tIns="45720" rIns="91440" bIns="45720" rtlCol="0" anchor="ctr" anchorCtr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TW" altLang="en-US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救護車</a:t>
              </a:r>
              <a:endParaRPr lang="zh-TW" altLang="en-US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3855" y="1468381"/>
              <a:ext cx="3160756" cy="2266681"/>
            </a:xfrm>
            <a:prstGeom prst="rect">
              <a:avLst/>
            </a:prstGeom>
          </p:spPr>
        </p:pic>
      </p:grpSp>
      <p:grpSp>
        <p:nvGrpSpPr>
          <p:cNvPr id="10" name="群組 9"/>
          <p:cNvGrpSpPr/>
          <p:nvPr/>
        </p:nvGrpSpPr>
        <p:grpSpPr>
          <a:xfrm>
            <a:off x="8267193" y="1482043"/>
            <a:ext cx="3221267" cy="2830633"/>
            <a:chOff x="7968810" y="1468381"/>
            <a:chExt cx="3221267" cy="2830633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8810" y="1468381"/>
              <a:ext cx="3221267" cy="2310075"/>
            </a:xfrm>
            <a:prstGeom prst="rect">
              <a:avLst/>
            </a:prstGeom>
          </p:spPr>
        </p:pic>
        <p:sp>
          <p:nvSpPr>
            <p:cNvPr id="22" name="內容版面配置區 2"/>
            <p:cNvSpPr txBox="1">
              <a:spLocks/>
            </p:cNvSpPr>
            <p:nvPr/>
          </p:nvSpPr>
          <p:spPr>
            <a:xfrm>
              <a:off x="7968810" y="3773285"/>
              <a:ext cx="3221267" cy="525729"/>
            </a:xfrm>
            <a:prstGeom prst="rect">
              <a:avLst/>
            </a:prstGeom>
            <a:solidFill>
              <a:srgbClr val="E6EEED"/>
            </a:solidFill>
            <a:ln w="28575">
              <a:noFill/>
              <a:prstDash val="dashDot"/>
            </a:ln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TW" altLang="en-US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車輛喇叭聲</a:t>
              </a:r>
              <a:endParaRPr lang="zh-TW" altLang="en-US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方塊 16"/>
          <p:cNvSpPr txBox="1"/>
          <p:nvPr/>
        </p:nvSpPr>
        <p:spPr>
          <a:xfrm>
            <a:off x="1651968" y="1059347"/>
            <a:ext cx="9620541" cy="69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0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「聲音在哪裡？」大挑戰</a:t>
            </a:r>
            <a:endParaRPr lang="en-US" altLang="zh-TW" sz="4000" b="1" dirty="0" smtClean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聽交通的聲音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244" y="4446538"/>
            <a:ext cx="1539941" cy="1539941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0009510" y="6232245"/>
            <a:ext cx="223940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教師掃描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QR Code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播放音效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536543" y="238159"/>
            <a:ext cx="1145278" cy="1097280"/>
            <a:chOff x="1881053" y="1100307"/>
            <a:chExt cx="1145278" cy="1097280"/>
          </a:xfrm>
        </p:grpSpPr>
        <p:sp>
          <p:nvSpPr>
            <p:cNvPr id="28" name="橢圓 27"/>
            <p:cNvSpPr/>
            <p:nvPr/>
          </p:nvSpPr>
          <p:spPr>
            <a:xfrm>
              <a:off x="1881053" y="1100307"/>
              <a:ext cx="1097280" cy="1097280"/>
            </a:xfrm>
            <a:prstGeom prst="ellipse">
              <a:avLst/>
            </a:prstGeom>
            <a:solidFill>
              <a:srgbClr val="097B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972595" y="1253495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8" y="1839261"/>
            <a:ext cx="2603430" cy="1866901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943" y="1855082"/>
            <a:ext cx="2559161" cy="183525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58" y="1870500"/>
            <a:ext cx="2575899" cy="184726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130" y="1875788"/>
            <a:ext cx="2597085" cy="1836683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8" y="3938969"/>
            <a:ext cx="3016629" cy="228857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88" y="3956357"/>
            <a:ext cx="3009492" cy="2271188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354" y="3956357"/>
            <a:ext cx="3167006" cy="227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8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內容版面配置區 2"/>
          <p:cNvSpPr txBox="1">
            <a:spLocks/>
          </p:cNvSpPr>
          <p:nvPr/>
        </p:nvSpPr>
        <p:spPr>
          <a:xfrm>
            <a:off x="768060" y="2270445"/>
            <a:ext cx="4319174" cy="561150"/>
          </a:xfrm>
          <a:prstGeom prst="rect">
            <a:avLst/>
          </a:prstGeom>
          <a:solidFill>
            <a:srgbClr val="E6EEED"/>
          </a:solidFill>
          <a:ln w="28575">
            <a:noFill/>
            <a:prstDash val="dashDot"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3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車輛喇叭聲</a:t>
            </a:r>
            <a:endParaRPr lang="zh-TW" altLang="en-US" sz="3000" b="1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0" name="內容版面配置區 11"/>
          <p:cNvSpPr>
            <a:spLocks noGrp="1"/>
          </p:cNvSpPr>
          <p:nvPr>
            <p:ph idx="1"/>
          </p:nvPr>
        </p:nvSpPr>
        <p:spPr>
          <a:xfrm>
            <a:off x="5902124" y="3064028"/>
            <a:ext cx="5539908" cy="1844856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r>
              <a:rPr lang="zh-TW" altLang="en-US" sz="40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發出警示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需確認駕駛人是否在警示自己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488545" y="230777"/>
            <a:ext cx="7268444" cy="1097280"/>
            <a:chOff x="488545" y="230777"/>
            <a:chExt cx="7268444" cy="1097280"/>
          </a:xfrm>
        </p:grpSpPr>
        <p:sp>
          <p:nvSpPr>
            <p:cNvPr id="14" name="文字方塊 13"/>
            <p:cNvSpPr txBox="1"/>
            <p:nvPr/>
          </p:nvSpPr>
          <p:spPr>
            <a:xfrm>
              <a:off x="1633823" y="412650"/>
              <a:ext cx="612316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聽交通的聲音</a:t>
              </a:r>
              <a:endParaRPr lang="en-US" altLang="zh-TW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11" name="群組 10"/>
            <p:cNvGrpSpPr/>
            <p:nvPr/>
          </p:nvGrpSpPr>
          <p:grpSpPr>
            <a:xfrm>
              <a:off x="488545" y="230777"/>
              <a:ext cx="1145278" cy="1097280"/>
              <a:chOff x="1881053" y="1100307"/>
              <a:chExt cx="1145278" cy="1097280"/>
            </a:xfrm>
          </p:grpSpPr>
          <p:sp>
            <p:nvSpPr>
              <p:cNvPr id="13" name="橢圓 12"/>
              <p:cNvSpPr/>
              <p:nvPr/>
            </p:nvSpPr>
            <p:spPr>
              <a:xfrm>
                <a:off x="1881053" y="1100307"/>
                <a:ext cx="1097280" cy="1097280"/>
              </a:xfrm>
              <a:prstGeom prst="ellipse">
                <a:avLst/>
              </a:prstGeom>
              <a:solidFill>
                <a:srgbClr val="097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1972595" y="1253495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</a:t>
                </a:r>
                <a:endParaRPr lang="en-US" altLang="zh-TW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693" y="1932597"/>
            <a:ext cx="1438037" cy="123684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0" y="2831595"/>
            <a:ext cx="4319174" cy="3097420"/>
          </a:xfrm>
          <a:prstGeom prst="rect">
            <a:avLst/>
          </a:prstGeom>
        </p:spPr>
      </p:pic>
      <p:pic>
        <p:nvPicPr>
          <p:cNvPr id="6" name="車輛喇叭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48916" y="2304530"/>
            <a:ext cx="492980" cy="4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1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內容版面配置區 2"/>
          <p:cNvSpPr txBox="1">
            <a:spLocks/>
          </p:cNvSpPr>
          <p:nvPr/>
        </p:nvSpPr>
        <p:spPr>
          <a:xfrm>
            <a:off x="795131" y="2037438"/>
            <a:ext cx="4845072" cy="629475"/>
          </a:xfrm>
          <a:prstGeom prst="rect">
            <a:avLst/>
          </a:prstGeom>
          <a:solidFill>
            <a:srgbClr val="E6EEED"/>
          </a:solidFill>
          <a:ln w="28575">
            <a:noFill/>
            <a:prstDash val="dashDot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3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車輛呼嘯聲</a:t>
            </a:r>
            <a:endParaRPr lang="zh-TW" altLang="en-US" sz="3000" b="1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0" name="內容版面配置區 11"/>
          <p:cNvSpPr>
            <a:spLocks noGrp="1"/>
          </p:cNvSpPr>
          <p:nvPr>
            <p:ph idx="1"/>
          </p:nvPr>
        </p:nvSpPr>
        <p:spPr>
          <a:xfrm>
            <a:off x="6220759" y="2625588"/>
            <a:ext cx="5695317" cy="3557246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車輛可能接近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必須</a:t>
            </a:r>
            <a:r>
              <a:rPr lang="zh-TW" altLang="en-US" sz="40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察看車輛位置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並確認步行路線是否將與車輛發生衝突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	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488545" y="230777"/>
            <a:ext cx="7268444" cy="1097280"/>
            <a:chOff x="488545" y="230777"/>
            <a:chExt cx="7268444" cy="1097280"/>
          </a:xfrm>
        </p:grpSpPr>
        <p:sp>
          <p:nvSpPr>
            <p:cNvPr id="19" name="文字方塊 18"/>
            <p:cNvSpPr txBox="1"/>
            <p:nvPr/>
          </p:nvSpPr>
          <p:spPr>
            <a:xfrm>
              <a:off x="1633823" y="412650"/>
              <a:ext cx="612316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聽交通的聲音</a:t>
              </a:r>
              <a:endParaRPr lang="en-US" altLang="zh-TW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22" name="群組 21"/>
            <p:cNvGrpSpPr/>
            <p:nvPr/>
          </p:nvGrpSpPr>
          <p:grpSpPr>
            <a:xfrm>
              <a:off x="488545" y="230777"/>
              <a:ext cx="1145278" cy="1097280"/>
              <a:chOff x="1881053" y="1100307"/>
              <a:chExt cx="1145278" cy="1097280"/>
            </a:xfrm>
          </p:grpSpPr>
          <p:sp>
            <p:nvSpPr>
              <p:cNvPr id="23" name="橢圓 22"/>
              <p:cNvSpPr/>
              <p:nvPr/>
            </p:nvSpPr>
            <p:spPr>
              <a:xfrm>
                <a:off x="1881053" y="1100307"/>
                <a:ext cx="1097280" cy="1097280"/>
              </a:xfrm>
              <a:prstGeom prst="ellipse">
                <a:avLst/>
              </a:prstGeom>
              <a:solidFill>
                <a:srgbClr val="097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1972595" y="1253495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</a:t>
                </a:r>
                <a:endParaRPr lang="en-US" altLang="zh-TW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1" y="2666913"/>
            <a:ext cx="4845072" cy="3474597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209" y="1499881"/>
            <a:ext cx="1438037" cy="1236846"/>
          </a:xfrm>
          <a:prstGeom prst="rect">
            <a:avLst/>
          </a:prstGeom>
        </p:spPr>
      </p:pic>
      <p:pic>
        <p:nvPicPr>
          <p:cNvPr id="3" name="車輛呼嘯聲(機車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19048" y="2111944"/>
            <a:ext cx="480461" cy="48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內容版面配置區 2"/>
          <p:cNvSpPr txBox="1">
            <a:spLocks/>
          </p:cNvSpPr>
          <p:nvPr/>
        </p:nvSpPr>
        <p:spPr>
          <a:xfrm>
            <a:off x="932289" y="2090537"/>
            <a:ext cx="4626331" cy="601056"/>
          </a:xfrm>
          <a:prstGeom prst="rect">
            <a:avLst/>
          </a:prstGeom>
          <a:solidFill>
            <a:srgbClr val="E6EEED"/>
          </a:solidFill>
          <a:ln w="28575">
            <a:noFill/>
            <a:prstDash val="dashDot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30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引擎發動聲</a:t>
            </a:r>
            <a:endParaRPr lang="zh-TW" altLang="en-US" sz="3000" b="1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0" name="內容版面配置區 11"/>
          <p:cNvSpPr>
            <a:spLocks noGrp="1"/>
          </p:cNvSpPr>
          <p:nvPr>
            <p:ph idx="1"/>
          </p:nvPr>
        </p:nvSpPr>
        <p:spPr>
          <a:xfrm>
            <a:off x="6286326" y="2841241"/>
            <a:ext cx="5517910" cy="2405860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車輛正發動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即將起步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應</a:t>
            </a:r>
            <a:r>
              <a:rPr lang="zh-TW" altLang="en-US" sz="40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盡速離開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車輛四周</a:t>
            </a:r>
            <a:r>
              <a:rPr lang="zh-TW" altLang="en-US" sz="40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4000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488545" y="230777"/>
            <a:ext cx="7268444" cy="1097280"/>
            <a:chOff x="488545" y="230777"/>
            <a:chExt cx="7268444" cy="1097280"/>
          </a:xfrm>
        </p:grpSpPr>
        <p:sp>
          <p:nvSpPr>
            <p:cNvPr id="19" name="文字方塊 18"/>
            <p:cNvSpPr txBox="1"/>
            <p:nvPr/>
          </p:nvSpPr>
          <p:spPr>
            <a:xfrm>
              <a:off x="1633823" y="412650"/>
              <a:ext cx="612316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聽交通的聲音</a:t>
              </a:r>
              <a:endParaRPr lang="en-US" altLang="zh-TW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21" name="群組 20"/>
            <p:cNvGrpSpPr/>
            <p:nvPr/>
          </p:nvGrpSpPr>
          <p:grpSpPr>
            <a:xfrm>
              <a:off x="488545" y="230777"/>
              <a:ext cx="1145278" cy="1097280"/>
              <a:chOff x="1881053" y="1100307"/>
              <a:chExt cx="1145278" cy="1097280"/>
            </a:xfrm>
          </p:grpSpPr>
          <p:sp>
            <p:nvSpPr>
              <p:cNvPr id="23" name="橢圓 22"/>
              <p:cNvSpPr/>
              <p:nvPr/>
            </p:nvSpPr>
            <p:spPr>
              <a:xfrm>
                <a:off x="1881053" y="1100307"/>
                <a:ext cx="1097280" cy="1097280"/>
              </a:xfrm>
              <a:prstGeom prst="ellipse">
                <a:avLst/>
              </a:prstGeom>
              <a:solidFill>
                <a:srgbClr val="097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1972595" y="1253495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</a:t>
                </a:r>
                <a:endParaRPr lang="en-US" altLang="zh-TW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pic>
        <p:nvPicPr>
          <p:cNvPr id="13" name="圖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85" y="1740091"/>
            <a:ext cx="1438037" cy="1236846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88" y="2608446"/>
            <a:ext cx="4626331" cy="3509782"/>
          </a:xfrm>
          <a:prstGeom prst="rect">
            <a:avLst/>
          </a:prstGeom>
        </p:spPr>
      </p:pic>
      <p:pic>
        <p:nvPicPr>
          <p:cNvPr id="3" name="引擎發動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20534" y="2110678"/>
            <a:ext cx="580915" cy="58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3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內容版面配置區 2"/>
          <p:cNvSpPr txBox="1">
            <a:spLocks/>
          </p:cNvSpPr>
          <p:nvPr/>
        </p:nvSpPr>
        <p:spPr>
          <a:xfrm>
            <a:off x="837397" y="2047557"/>
            <a:ext cx="4831543" cy="637898"/>
          </a:xfrm>
          <a:prstGeom prst="rect">
            <a:avLst/>
          </a:prstGeom>
          <a:solidFill>
            <a:srgbClr val="E6EEED"/>
          </a:solidFill>
          <a:ln w="28575">
            <a:noFill/>
            <a:prstDash val="dashDot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30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停車場警示聲</a:t>
            </a:r>
            <a:endParaRPr lang="zh-TW" altLang="en-US" sz="30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0" name="內容版面配置區 11"/>
          <p:cNvSpPr>
            <a:spLocks noGrp="1"/>
          </p:cNvSpPr>
          <p:nvPr>
            <p:ph idx="1"/>
          </p:nvPr>
        </p:nvSpPr>
        <p:spPr>
          <a:xfrm>
            <a:off x="6020038" y="2989108"/>
            <a:ext cx="5907267" cy="2858239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有車輛即將從停車場駛出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應</a:t>
            </a:r>
            <a:r>
              <a:rPr lang="zh-TW" altLang="en-US" sz="40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盡快離開</a:t>
            </a:r>
            <a:r>
              <a:rPr lang="zh-TW" altLang="en-US" sz="40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或待車輛駛出後再向前走</a:t>
            </a:r>
            <a:r>
              <a:rPr lang="zh-TW" altLang="en-US" sz="40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4000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488545" y="230777"/>
            <a:ext cx="7268444" cy="1097280"/>
            <a:chOff x="488545" y="230777"/>
            <a:chExt cx="7268444" cy="1097280"/>
          </a:xfrm>
        </p:grpSpPr>
        <p:sp>
          <p:nvSpPr>
            <p:cNvPr id="13" name="文字方塊 12"/>
            <p:cNvSpPr txBox="1"/>
            <p:nvPr/>
          </p:nvSpPr>
          <p:spPr>
            <a:xfrm>
              <a:off x="1633823" y="412650"/>
              <a:ext cx="612316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聽交通的聲音</a:t>
              </a:r>
              <a:endParaRPr lang="en-US" altLang="zh-TW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21" name="群組 20"/>
            <p:cNvGrpSpPr/>
            <p:nvPr/>
          </p:nvGrpSpPr>
          <p:grpSpPr>
            <a:xfrm>
              <a:off x="488545" y="230777"/>
              <a:ext cx="1145278" cy="1097280"/>
              <a:chOff x="1881053" y="1100307"/>
              <a:chExt cx="1145278" cy="1097280"/>
            </a:xfrm>
          </p:grpSpPr>
          <p:sp>
            <p:nvSpPr>
              <p:cNvPr id="23" name="橢圓 22"/>
              <p:cNvSpPr/>
              <p:nvPr/>
            </p:nvSpPr>
            <p:spPr>
              <a:xfrm>
                <a:off x="1881053" y="1100307"/>
                <a:ext cx="1097280" cy="1097280"/>
              </a:xfrm>
              <a:prstGeom prst="ellipse">
                <a:avLst/>
              </a:prstGeom>
              <a:solidFill>
                <a:srgbClr val="097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1972595" y="1253495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</a:t>
                </a:r>
                <a:endParaRPr lang="en-US" altLang="zh-TW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37" y="2666205"/>
            <a:ext cx="4909902" cy="3705378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038" y="1855594"/>
            <a:ext cx="1438037" cy="1236846"/>
          </a:xfrm>
          <a:prstGeom prst="rect">
            <a:avLst/>
          </a:prstGeom>
        </p:spPr>
      </p:pic>
      <p:pic>
        <p:nvPicPr>
          <p:cNvPr id="2" name="停車場警示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54653" y="2105020"/>
            <a:ext cx="503722" cy="50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99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963315" y="680317"/>
            <a:ext cx="10294069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影片中的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學生發生什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事情？</a:t>
            </a:r>
            <a:endParaRPr lang="en-US" altLang="zh-TW" sz="4400" b="1" dirty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3" name="摺角紙張 2">
            <a:hlinkClick r:id="rId4"/>
          </p:cNvPr>
          <p:cNvSpPr/>
          <p:nvPr/>
        </p:nvSpPr>
        <p:spPr>
          <a:xfrm>
            <a:off x="2441371" y="2185839"/>
            <a:ext cx="8174077" cy="2049517"/>
          </a:xfrm>
          <a:prstGeom prst="foldedCorner">
            <a:avLst/>
          </a:prstGeom>
          <a:solidFill>
            <a:srgbClr val="FDD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10</a:t>
            </a:r>
            <a:r>
              <a:rPr lang="zh-TW" altLang="en-US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歲童突</a:t>
            </a:r>
            <a:r>
              <a:rPr lang="en-US" altLang="zh-TW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"</a:t>
            </a:r>
            <a:r>
              <a:rPr lang="zh-TW" altLang="en-US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起跑</a:t>
            </a:r>
            <a:r>
              <a:rPr lang="en-US" altLang="zh-TW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"</a:t>
            </a:r>
            <a:r>
              <a:rPr lang="zh-TW" altLang="en-US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穿越馬路</a:t>
            </a:r>
            <a:r>
              <a:rPr lang="en-US" altLang="zh-TW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! </a:t>
            </a:r>
            <a:r>
              <a:rPr lang="zh-TW" altLang="en-US" sz="40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騎士撞上</a:t>
            </a:r>
            <a:r>
              <a:rPr lang="zh-TW" altLang="en-US" sz="40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慘摔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39" y="3862070"/>
            <a:ext cx="1099935" cy="2685307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9218" y="3210597"/>
            <a:ext cx="603881" cy="70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8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內容版面配置區 2"/>
          <p:cNvSpPr txBox="1">
            <a:spLocks/>
          </p:cNvSpPr>
          <p:nvPr/>
        </p:nvSpPr>
        <p:spPr>
          <a:xfrm>
            <a:off x="710208" y="2032320"/>
            <a:ext cx="4830232" cy="615582"/>
          </a:xfrm>
          <a:prstGeom prst="rect">
            <a:avLst/>
          </a:prstGeom>
          <a:solidFill>
            <a:srgbClr val="E6EEED"/>
          </a:solidFill>
          <a:ln w="28575">
            <a:noFill/>
            <a:prstDash val="dashDot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交通人員指揮聲</a:t>
            </a:r>
            <a:endParaRPr lang="zh-TW" altLang="en-US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0" name="內容版面配置區 11"/>
          <p:cNvSpPr>
            <a:spLocks noGrp="1"/>
          </p:cNvSpPr>
          <p:nvPr>
            <p:ph idx="1"/>
          </p:nvPr>
        </p:nvSpPr>
        <p:spPr>
          <a:xfrm>
            <a:off x="6093288" y="2821360"/>
            <a:ext cx="5899789" cy="3069069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交通繁忙的道路指揮交通</a:t>
            </a:r>
            <a:r>
              <a:rPr lang="zh-TW" altLang="en-US" sz="4000" dirty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例如：上下學的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校門</a:t>
            </a:r>
            <a:r>
              <a:rPr lang="zh-TW" altLang="en-US" sz="4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口</a:t>
            </a:r>
            <a:r>
              <a:rPr lang="zh-TW" altLang="en-US" sz="40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應</a:t>
            </a:r>
            <a:r>
              <a:rPr lang="zh-TW" altLang="en-US" sz="40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遵循指揮通行</a:t>
            </a:r>
            <a:r>
              <a:rPr lang="zh-TW" altLang="en-US" sz="40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zh-TW" altLang="en-US" sz="4000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488545" y="230777"/>
            <a:ext cx="7268444" cy="1097280"/>
            <a:chOff x="488545" y="230777"/>
            <a:chExt cx="7268444" cy="1097280"/>
          </a:xfrm>
        </p:grpSpPr>
        <p:sp>
          <p:nvSpPr>
            <p:cNvPr id="19" name="文字方塊 18"/>
            <p:cNvSpPr txBox="1"/>
            <p:nvPr/>
          </p:nvSpPr>
          <p:spPr>
            <a:xfrm>
              <a:off x="1633823" y="412650"/>
              <a:ext cx="612316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black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聽交通的聲音</a:t>
              </a:r>
              <a:endParaRPr lang="en-US" altLang="zh-TW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21" name="群組 20"/>
            <p:cNvGrpSpPr/>
            <p:nvPr/>
          </p:nvGrpSpPr>
          <p:grpSpPr>
            <a:xfrm>
              <a:off x="488545" y="230777"/>
              <a:ext cx="1145278" cy="1097280"/>
              <a:chOff x="1881053" y="1100307"/>
              <a:chExt cx="1145278" cy="1097280"/>
            </a:xfrm>
          </p:grpSpPr>
          <p:sp>
            <p:nvSpPr>
              <p:cNvPr id="23" name="橢圓 22"/>
              <p:cNvSpPr/>
              <p:nvPr/>
            </p:nvSpPr>
            <p:spPr>
              <a:xfrm>
                <a:off x="1881053" y="1100307"/>
                <a:ext cx="1097280" cy="1097280"/>
              </a:xfrm>
              <a:prstGeom prst="ellipse">
                <a:avLst/>
              </a:prstGeom>
              <a:solidFill>
                <a:srgbClr val="097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1972595" y="1253495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</a:t>
                </a:r>
                <a:endParaRPr lang="en-US" altLang="zh-TW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pic>
        <p:nvPicPr>
          <p:cNvPr id="13" name="圖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88" y="1721688"/>
            <a:ext cx="1438037" cy="1236846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08" y="2647902"/>
            <a:ext cx="4830232" cy="3415986"/>
          </a:xfrm>
          <a:prstGeom prst="rect">
            <a:avLst/>
          </a:prstGeom>
        </p:spPr>
      </p:pic>
      <p:pic>
        <p:nvPicPr>
          <p:cNvPr id="3" name="交通人員指揮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55968" y="2116476"/>
            <a:ext cx="484472" cy="48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7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3902160" y="1208730"/>
            <a:ext cx="4635219" cy="929109"/>
            <a:chOff x="7800533" y="2481943"/>
            <a:chExt cx="2911010" cy="757646"/>
          </a:xfrm>
        </p:grpSpPr>
        <p:sp>
          <p:nvSpPr>
            <p:cNvPr id="26" name="圓角矩形 25"/>
            <p:cNvSpPr/>
            <p:nvPr/>
          </p:nvSpPr>
          <p:spPr>
            <a:xfrm>
              <a:off x="7800533" y="2481943"/>
              <a:ext cx="2911010" cy="757646"/>
            </a:xfrm>
            <a:prstGeom prst="roundRect">
              <a:avLst/>
            </a:prstGeom>
            <a:solidFill>
              <a:srgbClr val="B544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7" name="內容版面配置區 2"/>
            <p:cNvSpPr txBox="1">
              <a:spLocks/>
            </p:cNvSpPr>
            <p:nvPr/>
          </p:nvSpPr>
          <p:spPr>
            <a:xfrm>
              <a:off x="8575321" y="2608325"/>
              <a:ext cx="1883998" cy="551817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TW" altLang="en-US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重點提醒</a:t>
              </a:r>
              <a:endParaRPr lang="en-US" altLang="zh-TW" sz="3600" b="1" dirty="0" smtClean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14990" y="2292823"/>
            <a:ext cx="1058091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/>
            </a:pP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</a:t>
            </a:r>
            <a:r>
              <a:rPr lang="zh-TW" altLang="en-US" sz="35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聽」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能夠幫助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辨別車輛的方向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遠近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 smtClean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  <a:p>
            <a:pPr marL="514350" indent="-514350">
              <a:lnSpc>
                <a:spcPts val="4500"/>
              </a:lnSpc>
              <a:buFont typeface="+mj-lt"/>
              <a:buAutoNum type="arabicPeriod"/>
            </a:pP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保持警覺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、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善用</a:t>
            </a:r>
            <a:r>
              <a:rPr lang="zh-TW" altLang="en-US" sz="3500" b="1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「聽」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能讓我們及早發現車輛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避免危險發生喔！</a:t>
            </a:r>
            <a:endParaRPr lang="en-US" altLang="zh-TW" sz="3500" dirty="0" smtClean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聽交通的聲音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536543" y="238159"/>
            <a:ext cx="1145278" cy="1097280"/>
            <a:chOff x="1881053" y="1100307"/>
            <a:chExt cx="1145278" cy="1097280"/>
          </a:xfrm>
        </p:grpSpPr>
        <p:sp>
          <p:nvSpPr>
            <p:cNvPr id="13" name="橢圓 12"/>
            <p:cNvSpPr/>
            <p:nvPr/>
          </p:nvSpPr>
          <p:spPr>
            <a:xfrm>
              <a:off x="1881053" y="1100307"/>
              <a:ext cx="1097280" cy="1097280"/>
            </a:xfrm>
            <a:prstGeom prst="ellipse">
              <a:avLst/>
            </a:prstGeom>
            <a:solidFill>
              <a:srgbClr val="097B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1972595" y="1253495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15" name="圖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751" y="1236902"/>
            <a:ext cx="1014732" cy="87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421040" y="474576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最後是</a:t>
            </a:r>
            <a:r>
              <a:rPr lang="en-US" altLang="zh-TW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…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9" name="橢圓 18"/>
          <p:cNvSpPr/>
          <p:nvPr/>
        </p:nvSpPr>
        <p:spPr>
          <a:xfrm>
            <a:off x="3929218" y="1682686"/>
            <a:ext cx="3600000" cy="3600000"/>
          </a:xfrm>
          <a:prstGeom prst="ellipse">
            <a:avLst/>
          </a:prstGeom>
          <a:solidFill>
            <a:srgbClr val="C56A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</a:t>
            </a:r>
          </a:p>
        </p:txBody>
      </p:sp>
    </p:spTree>
    <p:extLst>
      <p:ext uri="{BB962C8B-B14F-4D97-AF65-F5344CB8AC3E}">
        <p14:creationId xmlns:p14="http://schemas.microsoft.com/office/powerpoint/2010/main" val="97323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23" name="內容版面配置區 2"/>
          <p:cNvSpPr>
            <a:spLocks noGrp="1"/>
          </p:cNvSpPr>
          <p:nvPr>
            <p:ph idx="1"/>
          </p:nvPr>
        </p:nvSpPr>
        <p:spPr>
          <a:xfrm>
            <a:off x="2234787" y="1572708"/>
            <a:ext cx="9024782" cy="950596"/>
          </a:xfrm>
        </p:spPr>
        <p:txBody>
          <a:bodyPr>
            <a:no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前面有學到在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過馬路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時要：</a:t>
            </a:r>
            <a:endParaRPr lang="en-US" altLang="zh-TW" sz="35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1707805" y="2666113"/>
            <a:ext cx="6758836" cy="1453193"/>
            <a:chOff x="2277627" y="2377803"/>
            <a:chExt cx="6758836" cy="1453193"/>
          </a:xfrm>
        </p:grpSpPr>
        <p:sp>
          <p:nvSpPr>
            <p:cNvPr id="27" name="圓角矩形 26"/>
            <p:cNvSpPr/>
            <p:nvPr/>
          </p:nvSpPr>
          <p:spPr>
            <a:xfrm>
              <a:off x="2922135" y="2588041"/>
              <a:ext cx="6114328" cy="94052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D475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3600" dirty="0" smtClean="0">
                  <a:solidFill>
                    <a:srgbClr val="298672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   </a:t>
              </a:r>
              <a:r>
                <a:rPr lang="zh-TW" altLang="en-US" sz="35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停在安全的地方</a:t>
              </a:r>
              <a:endPara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627" y="2377803"/>
              <a:ext cx="1528547" cy="1453193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4943464" y="3978805"/>
            <a:ext cx="6652102" cy="1338633"/>
            <a:chOff x="4851134" y="3878943"/>
            <a:chExt cx="6652102" cy="1338633"/>
          </a:xfrm>
        </p:grpSpPr>
        <p:sp>
          <p:nvSpPr>
            <p:cNvPr id="30" name="圓角矩形 29"/>
            <p:cNvSpPr/>
            <p:nvPr/>
          </p:nvSpPr>
          <p:spPr>
            <a:xfrm>
              <a:off x="5388908" y="4058703"/>
              <a:ext cx="6114328" cy="94052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D475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3500" dirty="0" smtClean="0">
                  <a:solidFill>
                    <a:srgbClr val="298672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   </a:t>
              </a:r>
              <a:r>
                <a:rPr lang="zh-TW" altLang="en-US" sz="35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看看號誌</a:t>
              </a:r>
              <a:r>
                <a:rPr lang="zh-TW" altLang="en-US" sz="3500" dirty="0" smtClean="0">
                  <a:solidFill>
                    <a:schemeClr val="tx1"/>
                  </a:solidFill>
                  <a:latin typeface="王漢宗中楷體破音一" panose="040B0700000000000000" pitchFamily="82" charset="-120"/>
                  <a:ea typeface="王漢宗中楷體破音一" panose="040B0700000000000000" pitchFamily="82" charset="-120"/>
                </a:rPr>
                <a:t>和</a:t>
              </a:r>
              <a:r>
                <a:rPr lang="zh-TW" altLang="en-US" sz="35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車輛</a:t>
              </a:r>
              <a:endPara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1134" y="3878943"/>
              <a:ext cx="1448410" cy="1338633"/>
            </a:xfrm>
            <a:prstGeom prst="rect">
              <a:avLst/>
            </a:prstGeom>
          </p:spPr>
        </p:pic>
      </p:grpSp>
      <p:grpSp>
        <p:nvGrpSpPr>
          <p:cNvPr id="9" name="群組 8"/>
          <p:cNvGrpSpPr/>
          <p:nvPr/>
        </p:nvGrpSpPr>
        <p:grpSpPr>
          <a:xfrm>
            <a:off x="1395303" y="5420815"/>
            <a:ext cx="6874212" cy="1420840"/>
            <a:chOff x="1270175" y="5437160"/>
            <a:chExt cx="6874212" cy="1420840"/>
          </a:xfrm>
        </p:grpSpPr>
        <p:sp>
          <p:nvSpPr>
            <p:cNvPr id="33" name="圓角矩形 32"/>
            <p:cNvSpPr/>
            <p:nvPr/>
          </p:nvSpPr>
          <p:spPr>
            <a:xfrm>
              <a:off x="2030059" y="5495713"/>
              <a:ext cx="6114328" cy="94052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D475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3500" dirty="0" smtClean="0">
                  <a:solidFill>
                    <a:srgbClr val="298672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   </a:t>
              </a:r>
              <a:r>
                <a:rPr lang="zh-TW" altLang="en-US" sz="3500" dirty="0" smtClean="0">
                  <a:solidFill>
                    <a:schemeClr val="tx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聽聽交通的聲音</a:t>
              </a:r>
              <a:endPara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175" y="5437160"/>
              <a:ext cx="1651960" cy="1420840"/>
            </a:xfrm>
            <a:prstGeom prst="rect">
              <a:avLst/>
            </a:prstGeom>
          </p:spPr>
        </p:pic>
      </p:grpSp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44" y="1204737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6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23" name="內容版面配置區 2"/>
          <p:cNvSpPr>
            <a:spLocks noGrp="1"/>
          </p:cNvSpPr>
          <p:nvPr>
            <p:ph idx="1"/>
          </p:nvPr>
        </p:nvSpPr>
        <p:spPr>
          <a:xfrm>
            <a:off x="2397976" y="1659188"/>
            <a:ext cx="9589463" cy="950596"/>
          </a:xfrm>
        </p:spPr>
        <p:txBody>
          <a:bodyPr>
            <a:no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當小綠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人在跑動時你要怎</a:t>
            </a:r>
            <a:r>
              <a:rPr lang="zh-TW" altLang="en-US" sz="3500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做？</a:t>
            </a:r>
            <a:endParaRPr lang="en-US" altLang="zh-TW" sz="35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17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406" y="2503906"/>
            <a:ext cx="3261478" cy="326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92" y="1276694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14" y="2290354"/>
            <a:ext cx="6949736" cy="4394289"/>
          </a:xfrm>
          <a:prstGeom prst="rect">
            <a:avLst/>
          </a:prstGeom>
        </p:spPr>
      </p:pic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4" name="圓角矩形圖說文字 3"/>
          <p:cNvSpPr/>
          <p:nvPr/>
        </p:nvSpPr>
        <p:spPr>
          <a:xfrm>
            <a:off x="2608447" y="2760919"/>
            <a:ext cx="4111682" cy="1666702"/>
          </a:xfrm>
          <a:prstGeom prst="wedgeRoundRectCallout">
            <a:avLst>
              <a:gd name="adj1" fmla="val 62624"/>
              <a:gd name="adj2" fmla="val -2845"/>
              <a:gd name="adj3" fmla="val 16667"/>
            </a:avLst>
          </a:prstGeom>
          <a:solidFill>
            <a:srgbClr val="C2482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等下</a:t>
            </a:r>
            <a:r>
              <a:rPr lang="zh-TW" altLang="en-US" sz="3200" dirty="0" smtClean="0"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個綠燈再通過吧！</a:t>
            </a:r>
            <a:endParaRPr lang="zh-TW" altLang="en-US" sz="32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2984428" y="1349829"/>
            <a:ext cx="7352833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狀況一：還沒進到車道</a:t>
            </a: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29" y="1306285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1" name="內容版面配置區 11"/>
          <p:cNvSpPr>
            <a:spLocks noGrp="1"/>
          </p:cNvSpPr>
          <p:nvPr>
            <p:ph idx="1"/>
          </p:nvPr>
        </p:nvSpPr>
        <p:spPr>
          <a:xfrm>
            <a:off x="6664645" y="3037055"/>
            <a:ext cx="5030050" cy="3070172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作法：</a:t>
            </a:r>
            <a:endParaRPr lang="en-US" altLang="zh-TW" sz="3500" dirty="0" smtClean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  <a:p>
            <a:pPr marL="0" indent="0">
              <a:buNone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秒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數不足無法通過，應停下來等待下一個完整的綠燈再通過。</a:t>
            </a:r>
          </a:p>
        </p:txBody>
      </p:sp>
      <p:sp>
        <p:nvSpPr>
          <p:cNvPr id="12" name="圓角矩形 11"/>
          <p:cNvSpPr/>
          <p:nvPr/>
        </p:nvSpPr>
        <p:spPr>
          <a:xfrm>
            <a:off x="2637756" y="1429985"/>
            <a:ext cx="7352833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狀況一：還沒進到車道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69" y="2750148"/>
            <a:ext cx="5698157" cy="3602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108" y="2370510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0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119" y="1146184"/>
            <a:ext cx="7528498" cy="5606899"/>
          </a:xfrm>
          <a:prstGeom prst="rect">
            <a:avLst/>
          </a:prstGeom>
        </p:spPr>
      </p:pic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3" name="圓角矩形圖說文字 12"/>
          <p:cNvSpPr/>
          <p:nvPr/>
        </p:nvSpPr>
        <p:spPr>
          <a:xfrm>
            <a:off x="1886552" y="3878981"/>
            <a:ext cx="4819672" cy="1697721"/>
          </a:xfrm>
          <a:prstGeom prst="wedgeRoundRectCallout">
            <a:avLst>
              <a:gd name="adj1" fmla="val 80881"/>
              <a:gd name="adj2" fmla="val -8025"/>
              <a:gd name="adj3" fmla="val 16667"/>
            </a:avLst>
          </a:prstGeom>
          <a:solidFill>
            <a:srgbClr val="C2482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快步通過！還要注意左右來車。</a:t>
            </a:r>
            <a:endParaRPr lang="zh-TW" altLang="en-US" sz="32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934627" y="1509930"/>
            <a:ext cx="7983261" cy="10576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狀況二：已經進入道路中</a:t>
            </a: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380" y="546628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805" y="1558961"/>
            <a:ext cx="6524110" cy="4858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文字方塊 18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21" name="橢圓 20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2" name="內容版面配置區 11"/>
          <p:cNvSpPr>
            <a:spLocks noGrp="1"/>
          </p:cNvSpPr>
          <p:nvPr>
            <p:ph idx="1"/>
          </p:nvPr>
        </p:nvSpPr>
        <p:spPr>
          <a:xfrm>
            <a:off x="943276" y="3724977"/>
            <a:ext cx="4129239" cy="2170496"/>
          </a:xfrm>
          <a:solidFill>
            <a:srgbClr val="FFFBEF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做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法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：應注意左右來車並快步通過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。</a:t>
            </a:r>
            <a:endParaRPr lang="en-US" altLang="zh-TW" sz="3500" dirty="0" smtClean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1490174" y="1582345"/>
            <a:ext cx="7983261" cy="10576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狀況二：已經進入道路中</a:t>
            </a: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489" y="519022"/>
            <a:ext cx="1528306" cy="1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63411" y="2843610"/>
            <a:ext cx="10454821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TW" altLang="en-US" sz="35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「想」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就是當面臨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交通環境時，</a:t>
            </a:r>
            <a:r>
              <a:rPr lang="zh-TW" altLang="en-US" sz="35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用眼耳蒐集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資訊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，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</a:t>
            </a:r>
            <a:r>
              <a:rPr lang="zh-TW" altLang="en-US" sz="3500" dirty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清楚</a:t>
            </a:r>
            <a:r>
              <a:rPr lang="zh-TW" altLang="en-US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安全做法</a:t>
            </a:r>
            <a:r>
              <a:rPr lang="zh-TW" altLang="en-US" sz="3500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後，再進行行動。</a:t>
            </a:r>
            <a:endParaRPr lang="en-US" altLang="zh-TW" sz="3500" dirty="0" smtClean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633823" y="412650"/>
            <a:ext cx="612316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想安全的做法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  <a:solidFill>
            <a:srgbClr val="C56A34"/>
          </a:solidFill>
        </p:grpSpPr>
        <p:sp>
          <p:nvSpPr>
            <p:cNvPr id="16" name="橢圓 15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1881053" y="1274798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想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3602819" y="1632165"/>
            <a:ext cx="4635219" cy="929109"/>
            <a:chOff x="3602819" y="1632165"/>
            <a:chExt cx="4635219" cy="929109"/>
          </a:xfrm>
        </p:grpSpPr>
        <p:grpSp>
          <p:nvGrpSpPr>
            <p:cNvPr id="25" name="群組 24"/>
            <p:cNvGrpSpPr/>
            <p:nvPr/>
          </p:nvGrpSpPr>
          <p:grpSpPr>
            <a:xfrm>
              <a:off x="3602819" y="1632165"/>
              <a:ext cx="4635219" cy="929109"/>
              <a:chOff x="7800533" y="2481943"/>
              <a:chExt cx="2911010" cy="757646"/>
            </a:xfrm>
          </p:grpSpPr>
          <p:sp>
            <p:nvSpPr>
              <p:cNvPr id="26" name="圓角矩形 25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7" name="內容版面配置區 2"/>
              <p:cNvSpPr txBox="1">
                <a:spLocks/>
              </p:cNvSpPr>
              <p:nvPr/>
            </p:nvSpPr>
            <p:spPr>
              <a:xfrm>
                <a:off x="8628209" y="2607108"/>
                <a:ext cx="2029676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566" y="1632165"/>
              <a:ext cx="1065167" cy="929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242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3325679" y="693041"/>
            <a:ext cx="588699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</a:t>
            </a:r>
            <a:r>
              <a:rPr lang="zh-TW" altLang="en-US" sz="44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說</a:t>
            </a:r>
            <a:r>
              <a:rPr lang="zh-TW" altLang="en-US" sz="4400" b="1" dirty="0" smtClean="0">
                <a:solidFill>
                  <a:srgbClr val="4C220A"/>
                </a:solidFill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4400" b="1" dirty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說</a:t>
            </a:r>
            <a:endParaRPr lang="en-US" altLang="zh-TW" sz="4400" b="1" dirty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29829" y="2090816"/>
            <a:ext cx="10878695" cy="733534"/>
          </a:xfrm>
          <a:prstGeom prst="rect">
            <a:avLst/>
          </a:prstGeom>
          <a:solidFill>
            <a:srgbClr val="FFFBEF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en-US" altLang="zh-TW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1.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影片中發生</a:t>
            </a:r>
            <a:r>
              <a:rPr lang="zh-TW" altLang="en-US" sz="4000" dirty="0" smtClean="0">
                <a:latin typeface="王漢宗中楷體破音三" panose="040B0700000000000000" pitchFamily="82" charset="-120"/>
                <a:ea typeface="王漢宗中楷體破音三" panose="040B0700000000000000" pitchFamily="82" charset="-120"/>
              </a:rPr>
              <a:t>什</a:t>
            </a:r>
            <a:r>
              <a:rPr lang="zh-TW" altLang="en-US" sz="4000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事情</a:t>
            </a:r>
            <a:r>
              <a:rPr lang="en-US" altLang="zh-TW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?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829829" y="3488591"/>
            <a:ext cx="10878695" cy="733534"/>
          </a:xfrm>
          <a:prstGeom prst="rect">
            <a:avLst/>
          </a:prstGeom>
          <a:solidFill>
            <a:srgbClr val="FFFBEF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en-US" altLang="zh-TW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2.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應該怎</a:t>
            </a:r>
            <a:r>
              <a:rPr lang="zh-TW" altLang="en-US" sz="4000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做才能避免事故發生</a:t>
            </a:r>
            <a:r>
              <a:rPr lang="en-US" altLang="zh-TW" sz="40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?</a:t>
            </a:r>
            <a:endParaRPr lang="en-US" altLang="zh-TW" sz="4000" dirty="0"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272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雲朵形圖說文字 8"/>
          <p:cNvSpPr/>
          <p:nvPr/>
        </p:nvSpPr>
        <p:spPr>
          <a:xfrm>
            <a:off x="2560319" y="621922"/>
            <a:ext cx="8778264" cy="4321416"/>
          </a:xfrm>
          <a:prstGeom prst="cloudCallout">
            <a:avLst>
              <a:gd name="adj1" fmla="val -57244"/>
              <a:gd name="adj2" fmla="val 44341"/>
            </a:avLst>
          </a:prstGeom>
          <a:solidFill>
            <a:srgbClr val="FC8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7200" dirty="0" smtClean="0">
                <a:solidFill>
                  <a:schemeClr val="tx1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挑</a:t>
            </a:r>
            <a:r>
              <a:rPr lang="zh-TW" altLang="en-US" sz="72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戰遊戲</a:t>
            </a:r>
            <a:endParaRPr lang="zh-TW" altLang="en-US" sz="7200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99" t="23298" r="3828" b="13544"/>
          <a:stretch/>
        </p:blipFill>
        <p:spPr>
          <a:xfrm flipH="1">
            <a:off x="298383" y="3696100"/>
            <a:ext cx="1630425" cy="287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" t="27509" r="55760" b="37123"/>
          <a:stretch/>
        </p:blipFill>
        <p:spPr>
          <a:xfrm>
            <a:off x="2506143" y="1709090"/>
            <a:ext cx="7860265" cy="495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字方塊 4"/>
          <p:cNvSpPr txBox="1"/>
          <p:nvPr/>
        </p:nvSpPr>
        <p:spPr>
          <a:xfrm>
            <a:off x="421039" y="474576"/>
            <a:ext cx="10907895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挑戰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一：等待穿越道路時停在哪裡才安全？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3" name="橢圓 2"/>
          <p:cNvSpPr/>
          <p:nvPr/>
        </p:nvSpPr>
        <p:spPr>
          <a:xfrm>
            <a:off x="6824312" y="1944302"/>
            <a:ext cx="1674796" cy="30512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510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6" t="12772" r="9736" b="21462"/>
          <a:stretch/>
        </p:blipFill>
        <p:spPr>
          <a:xfrm>
            <a:off x="1827122" y="1682749"/>
            <a:ext cx="8694358" cy="4815603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61403" y="248963"/>
            <a:ext cx="1142579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挑戰二：</a:t>
            </a:r>
            <a:r>
              <a:rPr lang="zh-TW" altLang="en-US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穿越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道路時</a:t>
            </a:r>
            <a:r>
              <a:rPr lang="zh-TW" altLang="en-US" sz="44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應該注意什麼？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6689635" y="4159412"/>
            <a:ext cx="2634698" cy="18480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5104189" y="1701999"/>
            <a:ext cx="1070112" cy="12436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9324333" y="3239077"/>
            <a:ext cx="847364" cy="8612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187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37" y="1755383"/>
            <a:ext cx="2855211" cy="2047451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533" y="1755383"/>
            <a:ext cx="2806661" cy="2012747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979" y="1748800"/>
            <a:ext cx="2825016" cy="2025911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2780" y="1754599"/>
            <a:ext cx="2848252" cy="2014311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41" y="3813414"/>
            <a:ext cx="3532707" cy="2680100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957" y="3881466"/>
            <a:ext cx="3524349" cy="2659738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015" y="3892322"/>
            <a:ext cx="3708810" cy="2659738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76537" y="268747"/>
            <a:ext cx="1114852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挑戰三：</a:t>
            </a:r>
            <a:r>
              <a:rPr lang="zh-TW" altLang="en-US" sz="44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</a:t>
            </a: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聽到道路中有那些聲音呢？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3362983" y="2433454"/>
            <a:ext cx="12205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5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zh-TW" altLang="en-US" sz="11500" dirty="0">
              <a:solidFill>
                <a:srgbClr val="FF0000"/>
              </a:solidFill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396752" y="2510456"/>
            <a:ext cx="12205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5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zh-TW" altLang="en-US" sz="11500" dirty="0">
              <a:solidFill>
                <a:srgbClr val="FF0000"/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59541" y="5153464"/>
            <a:ext cx="12205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5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zh-TW" altLang="en-US" sz="11500" dirty="0">
              <a:solidFill>
                <a:srgbClr val="FF0000"/>
              </a:solidFill>
            </a:endParaRPr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589" y="5917345"/>
            <a:ext cx="940655" cy="94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4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字方塊 18"/>
          <p:cNvSpPr txBox="1"/>
          <p:nvPr/>
        </p:nvSpPr>
        <p:spPr>
          <a:xfrm>
            <a:off x="138712" y="214554"/>
            <a:ext cx="1199170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0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挑戰四：</a:t>
            </a:r>
            <a:r>
              <a:rPr lang="zh-TW" altLang="en-US" sz="4000" b="1" dirty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連連</a:t>
            </a:r>
            <a:r>
              <a:rPr lang="zh-TW" altLang="en-US" sz="40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</a:t>
            </a:r>
            <a:r>
              <a:rPr lang="zh-TW" altLang="en-US" sz="40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40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想出安全穿越道路的做法</a:t>
            </a:r>
            <a:endParaRPr lang="en-US" altLang="zh-TW" sz="40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cxnSp>
        <p:nvCxnSpPr>
          <p:cNvPr id="14" name="直線接點 13"/>
          <p:cNvCxnSpPr>
            <a:endCxn id="12" idx="1"/>
          </p:cNvCxnSpPr>
          <p:nvPr/>
        </p:nvCxnSpPr>
        <p:spPr>
          <a:xfrm>
            <a:off x="2399113" y="2132879"/>
            <a:ext cx="3735451" cy="2382255"/>
          </a:xfrm>
          <a:prstGeom prst="line">
            <a:avLst/>
          </a:prstGeom>
          <a:ln w="28575">
            <a:solidFill>
              <a:srgbClr val="D47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2415941" y="3340844"/>
            <a:ext cx="3764689" cy="7611"/>
          </a:xfrm>
          <a:prstGeom prst="line">
            <a:avLst/>
          </a:prstGeom>
          <a:ln w="28575">
            <a:solidFill>
              <a:srgbClr val="D47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>
            <a:endCxn id="18" idx="1"/>
          </p:cNvCxnSpPr>
          <p:nvPr/>
        </p:nvCxnSpPr>
        <p:spPr>
          <a:xfrm>
            <a:off x="2491245" y="4656857"/>
            <a:ext cx="3643318" cy="1137547"/>
          </a:xfrm>
          <a:prstGeom prst="line">
            <a:avLst/>
          </a:prstGeom>
          <a:ln w="28575">
            <a:solidFill>
              <a:srgbClr val="D47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>
            <a:endCxn id="9" idx="1"/>
          </p:cNvCxnSpPr>
          <p:nvPr/>
        </p:nvCxnSpPr>
        <p:spPr>
          <a:xfrm flipV="1">
            <a:off x="2445179" y="2095981"/>
            <a:ext cx="3689385" cy="3842806"/>
          </a:xfrm>
          <a:prstGeom prst="line">
            <a:avLst/>
          </a:prstGeom>
          <a:ln w="28575">
            <a:solidFill>
              <a:srgbClr val="D47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圓角矩形 8"/>
          <p:cNvSpPr/>
          <p:nvPr/>
        </p:nvSpPr>
        <p:spPr>
          <a:xfrm>
            <a:off x="6134564" y="1625718"/>
            <a:ext cx="5612265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想想安全的做法</a:t>
            </a:r>
            <a:endParaRPr lang="zh-TW" altLang="en-US" sz="3500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6134563" y="2850813"/>
            <a:ext cx="5612265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5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看看號誌</a:t>
            </a:r>
            <a:r>
              <a:rPr lang="zh-TW" altLang="en-US" sz="3500" dirty="0" smtClean="0">
                <a:solidFill>
                  <a:schemeClr val="tx1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和</a:t>
            </a:r>
            <a:r>
              <a:rPr lang="zh-TW" altLang="en-US" sz="35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車輛</a:t>
            </a:r>
            <a:endParaRPr lang="zh-TW" altLang="en-US" sz="3500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6134564" y="4044871"/>
            <a:ext cx="5612265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停在安全的地方</a:t>
            </a:r>
          </a:p>
        </p:txBody>
      </p:sp>
      <p:sp>
        <p:nvSpPr>
          <p:cNvPr id="18" name="圓角矩形 17"/>
          <p:cNvSpPr/>
          <p:nvPr/>
        </p:nvSpPr>
        <p:spPr>
          <a:xfrm>
            <a:off x="6134563" y="5324141"/>
            <a:ext cx="5612265" cy="9405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47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5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聽聽交通的聲音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" t="31064" r="81369" b="40408"/>
          <a:stretch/>
        </p:blipFill>
        <p:spPr>
          <a:xfrm flipH="1">
            <a:off x="1374530" y="1515910"/>
            <a:ext cx="1162782" cy="116927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5" t="31540" r="56489" b="41042"/>
          <a:stretch/>
        </p:blipFill>
        <p:spPr>
          <a:xfrm>
            <a:off x="1379373" y="2794555"/>
            <a:ext cx="1173004" cy="111499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 t="30946" r="30952" b="40453"/>
          <a:stretch/>
        </p:blipFill>
        <p:spPr>
          <a:xfrm>
            <a:off x="1362602" y="4051277"/>
            <a:ext cx="1189775" cy="117691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35" t="31698" r="4336" b="41200"/>
          <a:stretch/>
        </p:blipFill>
        <p:spPr>
          <a:xfrm>
            <a:off x="1374530" y="5467260"/>
            <a:ext cx="1183906" cy="113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圖說文字 5"/>
          <p:cNvSpPr/>
          <p:nvPr/>
        </p:nvSpPr>
        <p:spPr>
          <a:xfrm>
            <a:off x="3282215" y="1168740"/>
            <a:ext cx="6027821" cy="2801794"/>
          </a:xfrm>
          <a:prstGeom prst="wedgeRoundRectCallout">
            <a:avLst>
              <a:gd name="adj1" fmla="val 40121"/>
              <a:gd name="adj2" fmla="val 92162"/>
              <a:gd name="adj3" fmla="val 16667"/>
            </a:avLst>
          </a:prstGeom>
          <a:solidFill>
            <a:srgbClr val="FC8A8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恭喜你們完成</a:t>
            </a:r>
            <a:r>
              <a:rPr lang="zh-TW" altLang="en-US" sz="6000" dirty="0" smtClean="0">
                <a:solidFill>
                  <a:schemeClr val="tx1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挑</a:t>
            </a:r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戰！</a:t>
            </a:r>
            <a:endParaRPr lang="zh-TW" altLang="en-US" sz="6000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2885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911633" y="734362"/>
            <a:ext cx="6888939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TW" altLang="en-US" sz="40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今天我們學到了</a:t>
            </a:r>
            <a:r>
              <a:rPr lang="en-US" altLang="zh-TW" sz="40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endParaRPr lang="en-US" altLang="zh-TW" sz="4000" dirty="0" smtClean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693" y="60110"/>
            <a:ext cx="755752" cy="184504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445" y="80217"/>
            <a:ext cx="825672" cy="1713288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637" y="80217"/>
            <a:ext cx="853362" cy="172063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046" y="181649"/>
            <a:ext cx="811759" cy="1560782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348609" y="2067869"/>
            <a:ext cx="5677449" cy="1909947"/>
            <a:chOff x="348609" y="2067869"/>
            <a:chExt cx="5677449" cy="1909947"/>
          </a:xfrm>
        </p:grpSpPr>
        <p:grpSp>
          <p:nvGrpSpPr>
            <p:cNvPr id="5" name="群組 4"/>
            <p:cNvGrpSpPr/>
            <p:nvPr/>
          </p:nvGrpSpPr>
          <p:grpSpPr>
            <a:xfrm>
              <a:off x="348609" y="2067869"/>
              <a:ext cx="5677449" cy="1909947"/>
              <a:chOff x="843117" y="463597"/>
              <a:chExt cx="5677449" cy="1909947"/>
            </a:xfrm>
          </p:grpSpPr>
          <p:sp>
            <p:nvSpPr>
              <p:cNvPr id="9" name="內容版面配置區 2"/>
              <p:cNvSpPr txBox="1">
                <a:spLocks/>
              </p:cNvSpPr>
              <p:nvPr/>
            </p:nvSpPr>
            <p:spPr>
              <a:xfrm>
                <a:off x="843118" y="463597"/>
                <a:ext cx="4634574" cy="732168"/>
              </a:xfrm>
              <a:prstGeom prst="rect">
                <a:avLst/>
              </a:prstGeom>
              <a:solidFill>
                <a:srgbClr val="B5442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ts val="4000"/>
                  </a:lnSpc>
                  <a:buFont typeface="Arial" panose="020B0604020202020204" pitchFamily="34" charset="0"/>
                  <a:buNone/>
                </a:pPr>
                <a:r>
                  <a:rPr lang="zh-TW" altLang="en-US" b="1" dirty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停</a:t>
                </a: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在安全的地方</a:t>
                </a:r>
                <a:endParaRPr lang="en-US" altLang="zh-TW" b="1" dirty="0" smtClean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43117" y="1191869"/>
                <a:ext cx="5677449" cy="11816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B54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人行道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騎樓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遠離車道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光線充足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沒有被障礙物遮蔽的地方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。</a:t>
                </a:r>
                <a:endParaRPr lang="zh-TW" altLang="en-US" sz="2400" dirty="0">
                  <a:solidFill>
                    <a:schemeClr val="tx1"/>
                  </a:solidFill>
                  <a:latin typeface="王漢宗中明體繁" panose="02020300000000000000" pitchFamily="18" charset="-120"/>
                  <a:ea typeface="王漢宗中明體繁" panose="02020300000000000000" pitchFamily="18" charset="-120"/>
                </a:endParaRPr>
              </a:p>
            </p:txBody>
          </p:sp>
        </p:grpSp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157" y="2067869"/>
              <a:ext cx="835789" cy="794587"/>
            </a:xfrm>
            <a:prstGeom prst="rect">
              <a:avLst/>
            </a:prstGeom>
          </p:spPr>
        </p:pic>
      </p:grpSp>
      <p:grpSp>
        <p:nvGrpSpPr>
          <p:cNvPr id="21" name="群組 20"/>
          <p:cNvGrpSpPr/>
          <p:nvPr/>
        </p:nvGrpSpPr>
        <p:grpSpPr>
          <a:xfrm>
            <a:off x="348609" y="4248344"/>
            <a:ext cx="5677449" cy="1909947"/>
            <a:chOff x="348609" y="4248344"/>
            <a:chExt cx="5677449" cy="1909947"/>
          </a:xfrm>
        </p:grpSpPr>
        <p:grpSp>
          <p:nvGrpSpPr>
            <p:cNvPr id="6" name="群組 5"/>
            <p:cNvGrpSpPr/>
            <p:nvPr/>
          </p:nvGrpSpPr>
          <p:grpSpPr>
            <a:xfrm>
              <a:off x="348609" y="4248344"/>
              <a:ext cx="5677449" cy="1909947"/>
              <a:chOff x="843117" y="2644072"/>
              <a:chExt cx="5677449" cy="1909947"/>
            </a:xfrm>
          </p:grpSpPr>
          <p:sp>
            <p:nvSpPr>
              <p:cNvPr id="33" name="內容版面配置區 2"/>
              <p:cNvSpPr txBox="1">
                <a:spLocks/>
              </p:cNvSpPr>
              <p:nvPr/>
            </p:nvSpPr>
            <p:spPr>
              <a:xfrm>
                <a:off x="843118" y="2644072"/>
                <a:ext cx="4634574" cy="732168"/>
              </a:xfrm>
              <a:prstGeom prst="rect">
                <a:avLst/>
              </a:prstGeom>
              <a:solidFill>
                <a:srgbClr val="B5442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ts val="4000"/>
                  </a:lnSpc>
                  <a:buFont typeface="Arial" panose="020B0604020202020204" pitchFamily="34" charset="0"/>
                  <a:buNone/>
                </a:pP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看看號誌</a:t>
                </a: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破音一" panose="040B0700000000000000" pitchFamily="82" charset="-120"/>
                    <a:ea typeface="王漢宗中楷體破音一" panose="040B0700000000000000" pitchFamily="82" charset="-120"/>
                  </a:rPr>
                  <a:t>和</a:t>
                </a: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車輛</a:t>
                </a:r>
                <a:endParaRPr lang="en-US" altLang="zh-TW" b="1" dirty="0" smtClean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43117" y="3372344"/>
                <a:ext cx="5677449" cy="11816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B54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看綠燈或小綠人燈亮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，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穿越道路前左看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右看再左看；穿越道路持續觀察左右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。</a:t>
                </a:r>
                <a:endParaRPr lang="zh-TW" altLang="en-US" sz="2400" dirty="0">
                  <a:solidFill>
                    <a:schemeClr val="tx1"/>
                  </a:solidFill>
                  <a:latin typeface="王漢宗中明體繁" panose="02020300000000000000" pitchFamily="18" charset="-120"/>
                  <a:ea typeface="王漢宗中明體繁" panose="02020300000000000000" pitchFamily="18" charset="-120"/>
                </a:endParaRPr>
              </a:p>
            </p:txBody>
          </p:sp>
        </p:grpSp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157" y="4254821"/>
              <a:ext cx="806381" cy="745265"/>
            </a:xfrm>
            <a:prstGeom prst="rect">
              <a:avLst/>
            </a:prstGeom>
          </p:spPr>
        </p:pic>
      </p:grpSp>
      <p:grpSp>
        <p:nvGrpSpPr>
          <p:cNvPr id="25" name="群組 24"/>
          <p:cNvGrpSpPr/>
          <p:nvPr/>
        </p:nvGrpSpPr>
        <p:grpSpPr>
          <a:xfrm>
            <a:off x="6287720" y="2062165"/>
            <a:ext cx="5677450" cy="1916932"/>
            <a:chOff x="6287720" y="2062165"/>
            <a:chExt cx="5677450" cy="1916932"/>
          </a:xfrm>
        </p:grpSpPr>
        <p:grpSp>
          <p:nvGrpSpPr>
            <p:cNvPr id="38" name="群組 37"/>
            <p:cNvGrpSpPr/>
            <p:nvPr/>
          </p:nvGrpSpPr>
          <p:grpSpPr>
            <a:xfrm>
              <a:off x="6287721" y="2069150"/>
              <a:ext cx="5677449" cy="1909947"/>
              <a:chOff x="843117" y="463597"/>
              <a:chExt cx="5677449" cy="1909947"/>
            </a:xfrm>
          </p:grpSpPr>
          <p:sp>
            <p:nvSpPr>
              <p:cNvPr id="39" name="內容版面配置區 2"/>
              <p:cNvSpPr txBox="1">
                <a:spLocks/>
              </p:cNvSpPr>
              <p:nvPr/>
            </p:nvSpPr>
            <p:spPr>
              <a:xfrm>
                <a:off x="843118" y="463597"/>
                <a:ext cx="4634574" cy="732168"/>
              </a:xfrm>
              <a:prstGeom prst="rect">
                <a:avLst/>
              </a:prstGeom>
              <a:solidFill>
                <a:srgbClr val="B5442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ts val="4000"/>
                  </a:lnSpc>
                  <a:buFont typeface="Arial" panose="020B0604020202020204" pitchFamily="34" charset="0"/>
                  <a:buNone/>
                </a:pP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聽聽交通的聲</a:t>
                </a:r>
                <a:r>
                  <a:rPr lang="zh-TW" altLang="en-US" b="1" dirty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音</a:t>
                </a:r>
                <a:endParaRPr lang="en-US" altLang="zh-TW" b="1" dirty="0" smtClean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843117" y="1191869"/>
                <a:ext cx="5677449" cy="11816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B54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保持警覺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、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聽周圍的聲音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，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可以在看見車輛前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，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先注意到車輛將接近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。</a:t>
                </a:r>
              </a:p>
            </p:txBody>
          </p:sp>
        </p:grpSp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720" y="2062165"/>
              <a:ext cx="840946" cy="723292"/>
            </a:xfrm>
            <a:prstGeom prst="rect">
              <a:avLst/>
            </a:prstGeom>
          </p:spPr>
        </p:pic>
      </p:grpSp>
      <p:grpSp>
        <p:nvGrpSpPr>
          <p:cNvPr id="28" name="群組 27"/>
          <p:cNvGrpSpPr/>
          <p:nvPr/>
        </p:nvGrpSpPr>
        <p:grpSpPr>
          <a:xfrm>
            <a:off x="6287721" y="4139111"/>
            <a:ext cx="5677449" cy="2019180"/>
            <a:chOff x="6287721" y="4139111"/>
            <a:chExt cx="5677449" cy="2019180"/>
          </a:xfrm>
        </p:grpSpPr>
        <p:grpSp>
          <p:nvGrpSpPr>
            <p:cNvPr id="43" name="群組 42"/>
            <p:cNvGrpSpPr/>
            <p:nvPr/>
          </p:nvGrpSpPr>
          <p:grpSpPr>
            <a:xfrm>
              <a:off x="6287721" y="4248344"/>
              <a:ext cx="5677449" cy="1909947"/>
              <a:chOff x="843117" y="2644072"/>
              <a:chExt cx="5677449" cy="1909947"/>
            </a:xfrm>
          </p:grpSpPr>
          <p:sp>
            <p:nvSpPr>
              <p:cNvPr id="44" name="內容版面配置區 2"/>
              <p:cNvSpPr txBox="1">
                <a:spLocks/>
              </p:cNvSpPr>
              <p:nvPr/>
            </p:nvSpPr>
            <p:spPr>
              <a:xfrm>
                <a:off x="843118" y="2644072"/>
                <a:ext cx="4634574" cy="732168"/>
              </a:xfrm>
              <a:prstGeom prst="rect">
                <a:avLst/>
              </a:prstGeom>
              <a:solidFill>
                <a:srgbClr val="B5442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ts val="4000"/>
                  </a:lnSpc>
                  <a:buFont typeface="Arial" panose="020B0604020202020204" pitchFamily="34" charset="0"/>
                  <a:buNone/>
                </a:pPr>
                <a:r>
                  <a:rPr lang="zh-TW" altLang="en-US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想想安全的做法</a:t>
                </a:r>
                <a:endParaRPr lang="en-US" altLang="zh-TW" b="1" dirty="0" smtClean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43117" y="3372344"/>
                <a:ext cx="5677449" cy="11816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B54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想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想自己的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行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破音一" panose="040B0700000000000000" pitchFamily="82" charset="-120"/>
                    <a:ea typeface="王漢宗中楷體破音一" panose="040B0700000000000000" pitchFamily="82" charset="-120"/>
                  </a:rPr>
                  <a:t>為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，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能保護自己與他人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，</a:t>
                </a:r>
                <a:r>
                  <a:rPr lang="zh-TW" altLang="en-US" sz="2400" dirty="0" smtClean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確認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安全再做決定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王漢宗中明體繁" panose="02020300000000000000" pitchFamily="18" charset="-120"/>
                    <a:ea typeface="王漢宗中明體繁" panose="02020300000000000000" pitchFamily="18" charset="-120"/>
                  </a:rPr>
                  <a:t>。	</a:t>
                </a:r>
              </a:p>
            </p:txBody>
          </p:sp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6355" y="4139111"/>
              <a:ext cx="941468" cy="8212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428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摺角紙張 1"/>
          <p:cNvSpPr/>
          <p:nvPr/>
        </p:nvSpPr>
        <p:spPr>
          <a:xfrm>
            <a:off x="2077453" y="1450017"/>
            <a:ext cx="8433335" cy="3716857"/>
          </a:xfrm>
          <a:prstGeom prst="foldedCorner">
            <a:avLst/>
          </a:prstGeom>
          <a:solidFill>
            <a:srgbClr val="FDD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dirty="0" smtClean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  <a:p>
            <a:pPr algn="ctr"/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</a:t>
            </a:r>
            <a:r>
              <a:rPr lang="zh-TW" altLang="en-US" sz="6000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看聽想</a:t>
            </a:r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過馬路</a:t>
            </a:r>
            <a:endParaRPr lang="en-US" altLang="zh-TW" sz="6000" dirty="0" smtClean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  <a:p>
            <a:pPr algn="ctr"/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安全穿越</a:t>
            </a:r>
            <a:r>
              <a:rPr lang="zh-TW" altLang="en-US" sz="6000" dirty="0" smtClean="0">
                <a:solidFill>
                  <a:schemeClr val="tx1"/>
                </a:solidFill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6000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級棒</a:t>
            </a:r>
            <a:endParaRPr lang="en-US" altLang="zh-TW" sz="6000" dirty="0" smtClean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473" y="265432"/>
            <a:ext cx="902531" cy="220337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926" y="404260"/>
            <a:ext cx="871099" cy="180754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391" y="403741"/>
            <a:ext cx="944802" cy="1905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881" y="305980"/>
            <a:ext cx="991218" cy="190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6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雲朵形圖說文字 1"/>
          <p:cNvSpPr/>
          <p:nvPr/>
        </p:nvSpPr>
        <p:spPr>
          <a:xfrm>
            <a:off x="2294689" y="510140"/>
            <a:ext cx="9040270" cy="4025561"/>
          </a:xfrm>
          <a:prstGeom prst="cloudCallout">
            <a:avLst>
              <a:gd name="adj1" fmla="val -52965"/>
              <a:gd name="adj2" fmla="val 50194"/>
            </a:avLst>
          </a:prstGeom>
          <a:solidFill>
            <a:srgbClr val="FDD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TW" altLang="en-US" sz="6000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要怎</a:t>
            </a:r>
            <a:r>
              <a:rPr lang="zh-TW" altLang="en-US" sz="6000" dirty="0" smtClean="0">
                <a:solidFill>
                  <a:srgbClr val="4C220A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6000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過馬路才安全</a:t>
            </a:r>
            <a:r>
              <a:rPr lang="zh-TW" altLang="en-US" sz="6000" dirty="0" smtClean="0">
                <a:solidFill>
                  <a:srgbClr val="4C220A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6000" dirty="0" smtClean="0">
                <a:solidFill>
                  <a:srgbClr val="4C220A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6000" dirty="0">
              <a:solidFill>
                <a:srgbClr val="4C220A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6" t="22366" r="54833" b="8327"/>
          <a:stretch/>
        </p:blipFill>
        <p:spPr>
          <a:xfrm>
            <a:off x="757033" y="4244741"/>
            <a:ext cx="1197854" cy="226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54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橢圓 5"/>
          <p:cNvSpPr/>
          <p:nvPr/>
        </p:nvSpPr>
        <p:spPr>
          <a:xfrm>
            <a:off x="4254366" y="1436455"/>
            <a:ext cx="3600000" cy="360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53834" y="443040"/>
            <a:ext cx="3746699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首先是</a:t>
            </a:r>
            <a:r>
              <a:rPr lang="en-US" altLang="zh-TW" sz="44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71483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492999" y="599059"/>
            <a:ext cx="6457405" cy="1097280"/>
            <a:chOff x="492999" y="252549"/>
            <a:chExt cx="6457405" cy="1097280"/>
          </a:xfrm>
        </p:grpSpPr>
        <p:sp>
          <p:nvSpPr>
            <p:cNvPr id="13" name="文字方塊 12"/>
            <p:cNvSpPr txBox="1"/>
            <p:nvPr/>
          </p:nvSpPr>
          <p:spPr>
            <a:xfrm>
              <a:off x="1633823" y="412650"/>
              <a:ext cx="5316581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在安全的地方</a:t>
              </a:r>
              <a:endParaRPr lang="en-US" altLang="zh-TW" sz="4400" b="1" dirty="0"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grpSp>
          <p:nvGrpSpPr>
            <p:cNvPr id="3" name="群組 2"/>
            <p:cNvGrpSpPr/>
            <p:nvPr/>
          </p:nvGrpSpPr>
          <p:grpSpPr>
            <a:xfrm>
              <a:off x="492999" y="252549"/>
              <a:ext cx="1119052" cy="1097280"/>
              <a:chOff x="1837509" y="1114697"/>
              <a:chExt cx="1119052" cy="1097280"/>
            </a:xfrm>
          </p:grpSpPr>
          <p:sp>
            <p:nvSpPr>
              <p:cNvPr id="2" name="橢圓 1"/>
              <p:cNvSpPr/>
              <p:nvPr/>
            </p:nvSpPr>
            <p:spPr>
              <a:xfrm>
                <a:off x="1837509" y="1114697"/>
                <a:ext cx="1097280" cy="109728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rgbClr val="C00000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1902825" y="1296570"/>
                <a:ext cx="1053736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5000"/>
                  </a:lnSpc>
                </a:pPr>
                <a:r>
                  <a:rPr lang="zh-TW" altLang="en-US" sz="4400" b="1" dirty="0" smtClean="0">
                    <a:solidFill>
                      <a:schemeClr val="bg1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停</a:t>
                </a:r>
                <a:endParaRPr lang="en-US" altLang="zh-TW" sz="4400" b="1" dirty="0">
                  <a:solidFill>
                    <a:schemeClr val="bg1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</p:grpSp>
      <p:sp>
        <p:nvSpPr>
          <p:cNvPr id="15" name="內容版面配置區 11"/>
          <p:cNvSpPr txBox="1">
            <a:spLocks/>
          </p:cNvSpPr>
          <p:nvPr/>
        </p:nvSpPr>
        <p:spPr>
          <a:xfrm>
            <a:off x="1860871" y="2374815"/>
            <a:ext cx="9792851" cy="1777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lang="zh-TW" altLang="en-US" sz="35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你知道過馬路前</a:t>
            </a:r>
            <a:r>
              <a:rPr lang="zh-TW" altLang="en-US" sz="3500" b="1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endParaRPr lang="en-US" altLang="zh-TW" sz="3500" b="1" dirty="0" smtClean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lang="zh-TW" altLang="en-US" sz="3500" b="1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停在哪裡等待才安全嗎</a:t>
            </a:r>
            <a:r>
              <a:rPr lang="zh-TW" altLang="en-US" sz="3500" b="1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？</a:t>
            </a:r>
            <a:endParaRPr lang="en-US" altLang="zh-TW" sz="3500" b="1" dirty="0"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" t="31222" r="81465" b="39933"/>
          <a:stretch/>
        </p:blipFill>
        <p:spPr>
          <a:xfrm flipH="1">
            <a:off x="662042" y="2298061"/>
            <a:ext cx="928237" cy="96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4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方塊 16"/>
          <p:cNvSpPr txBox="1"/>
          <p:nvPr/>
        </p:nvSpPr>
        <p:spPr>
          <a:xfrm>
            <a:off x="1633823" y="412650"/>
            <a:ext cx="52704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在安全的地方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492999" y="252549"/>
            <a:ext cx="1119052" cy="1097280"/>
            <a:chOff x="1837509" y="1114697"/>
            <a:chExt cx="1119052" cy="1097280"/>
          </a:xfrm>
          <a:solidFill>
            <a:srgbClr val="FF0000"/>
          </a:solidFill>
        </p:grpSpPr>
        <p:sp>
          <p:nvSpPr>
            <p:cNvPr id="19" name="橢圓 18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1902825" y="1235970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7019470" y="2562120"/>
            <a:ext cx="4882523" cy="230368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</a:t>
            </a:r>
            <a:r>
              <a:rPr lang="en-US" altLang="zh-TW" sz="3500" dirty="0" smtClean="0">
                <a:solidFill>
                  <a:srgbClr val="FF0000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OOOOOO</a:t>
            </a:r>
            <a:r>
              <a:rPr lang="zh-TW" altLang="en-US" sz="3500" dirty="0" smtClean="0"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，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哪</a:t>
            </a:r>
            <a:r>
              <a:rPr lang="zh-TW" altLang="en-US" sz="3500" dirty="0" smtClean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一</a:t>
            </a:r>
            <a:r>
              <a:rPr lang="zh-TW" altLang="en-US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位等待的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地方才安全</a:t>
            </a:r>
            <a:r>
              <a:rPr lang="zh-TW" altLang="en-US" sz="3500" dirty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en-US" altLang="zh-TW" sz="3500" dirty="0" smtClean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?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為</a:t>
            </a:r>
            <a:r>
              <a:rPr lang="zh-TW" altLang="en-US" sz="3500" dirty="0">
                <a:latin typeface="王漢宗中楷體破音三" panose="040B0700000000000000" pitchFamily="82" charset="-120"/>
                <a:ea typeface="王漢宗中楷體破音三" panose="040B0700000000000000" pitchFamily="82" charset="-120"/>
              </a:rPr>
              <a:t>什</a:t>
            </a:r>
            <a:r>
              <a:rPr lang="zh-TW" altLang="en-US" sz="3500" dirty="0"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麼</a:t>
            </a:r>
            <a:r>
              <a:rPr lang="zh-TW" altLang="en-US" sz="3500" dirty="0"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536542" y="1506378"/>
            <a:ext cx="6244401" cy="4415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1542266" y="1931659"/>
            <a:ext cx="42329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灰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色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區域可替換成學區街景圖或照片，並提供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位學生圖片，可視需求自行設計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符合在地環境及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學生生活經驗的內容。</a:t>
            </a:r>
            <a:endParaRPr lang="zh-TW" altLang="en-US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" t="22685" r="80882" b="12480"/>
          <a:stretch/>
        </p:blipFill>
        <p:spPr>
          <a:xfrm>
            <a:off x="1424540" y="3218714"/>
            <a:ext cx="864116" cy="2367815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" t="22685" r="80882" b="12480"/>
          <a:stretch/>
        </p:blipFill>
        <p:spPr>
          <a:xfrm flipH="1">
            <a:off x="4820653" y="3218714"/>
            <a:ext cx="864116" cy="2367815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7143123" y="314862"/>
            <a:ext cx="4635219" cy="929109"/>
            <a:chOff x="7143123" y="314862"/>
            <a:chExt cx="4635219" cy="929109"/>
          </a:xfrm>
        </p:grpSpPr>
        <p:grpSp>
          <p:nvGrpSpPr>
            <p:cNvPr id="16" name="群組 15"/>
            <p:cNvGrpSpPr/>
            <p:nvPr/>
          </p:nvGrpSpPr>
          <p:grpSpPr>
            <a:xfrm>
              <a:off x="7143123" y="314862"/>
              <a:ext cx="4635219" cy="929109"/>
              <a:chOff x="7800533" y="2481943"/>
              <a:chExt cx="2911010" cy="757646"/>
            </a:xfrm>
          </p:grpSpPr>
          <p:sp>
            <p:nvSpPr>
              <p:cNvPr id="22" name="圓角矩形 21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3" name="內容版面配置區 2"/>
              <p:cNvSpPr txBox="1">
                <a:spLocks/>
              </p:cNvSpPr>
              <p:nvPr/>
            </p:nvSpPr>
            <p:spPr>
              <a:xfrm>
                <a:off x="8501267" y="2622540"/>
                <a:ext cx="1855501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169" y="343951"/>
              <a:ext cx="889275" cy="8454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95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33403" y="1616758"/>
            <a:ext cx="1128534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4500"/>
              </a:lnSpc>
              <a:buFont typeface="+mj-lt"/>
              <a:buAutoNum type="arabicPeriod"/>
            </a:pPr>
            <a:r>
              <a:rPr lang="zh-TW" altLang="en-US" sz="3500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有人行道或騎樓的路口：停在人行道或騎樓等待</a:t>
            </a:r>
            <a:r>
              <a:rPr lang="zh-TW" altLang="en-US" sz="3500" dirty="0" smtClean="0">
                <a:solidFill>
                  <a:prstClr val="black"/>
                </a:solidFill>
                <a:latin typeface="王漢宗中明體繁" panose="02020300000000000000" pitchFamily="18" charset="-120"/>
                <a:ea typeface="王漢宗中明體繁" panose="02020300000000000000" pitchFamily="18" charset="-120"/>
              </a:rPr>
              <a:t>。</a:t>
            </a:r>
            <a:endParaRPr lang="en-US" altLang="zh-TW" sz="3500" dirty="0" smtClean="0">
              <a:solidFill>
                <a:prstClr val="black"/>
              </a:solidFill>
              <a:latin typeface="王漢宗中明體繁" panose="02020300000000000000" pitchFamily="18" charset="-120"/>
              <a:ea typeface="王漢宗中明體繁" panose="02020300000000000000" pitchFamily="18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671773" y="455853"/>
            <a:ext cx="52704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TW" altLang="en-US" sz="4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在安全的地方</a:t>
            </a:r>
            <a:endParaRPr lang="en-US" altLang="zh-TW" sz="4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492999" y="252549"/>
            <a:ext cx="1097280" cy="1097280"/>
            <a:chOff x="1837509" y="1114697"/>
            <a:chExt cx="1097280" cy="1097280"/>
          </a:xfrm>
        </p:grpSpPr>
        <p:sp>
          <p:nvSpPr>
            <p:cNvPr id="23" name="橢圓 22"/>
            <p:cNvSpPr/>
            <p:nvPr/>
          </p:nvSpPr>
          <p:spPr>
            <a:xfrm>
              <a:off x="1837509" y="1114697"/>
              <a:ext cx="1097280" cy="10972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1881053" y="1283874"/>
              <a:ext cx="1053736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5000"/>
                </a:lnSpc>
              </a:pPr>
              <a:r>
                <a:rPr lang="zh-TW" altLang="en-US" sz="44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rPr>
                <a:t>停</a:t>
              </a:r>
              <a:endParaRPr lang="en-US" altLang="zh-TW" sz="4400" b="1" dirty="0">
                <a:solidFill>
                  <a:prstClr val="white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t="27369" r="55657" b="36421"/>
          <a:stretch/>
        </p:blipFill>
        <p:spPr>
          <a:xfrm>
            <a:off x="536543" y="2851088"/>
            <a:ext cx="5680876" cy="370117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4" t="27649" r="4753" b="35017"/>
          <a:stretch/>
        </p:blipFill>
        <p:spPr>
          <a:xfrm>
            <a:off x="6173875" y="2930628"/>
            <a:ext cx="5671414" cy="3566423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7143123" y="314862"/>
            <a:ext cx="4635219" cy="929109"/>
            <a:chOff x="7143123" y="314862"/>
            <a:chExt cx="4635219" cy="929109"/>
          </a:xfrm>
        </p:grpSpPr>
        <p:grpSp>
          <p:nvGrpSpPr>
            <p:cNvPr id="25" name="群組 24"/>
            <p:cNvGrpSpPr/>
            <p:nvPr/>
          </p:nvGrpSpPr>
          <p:grpSpPr>
            <a:xfrm>
              <a:off x="7143123" y="314862"/>
              <a:ext cx="4635219" cy="929109"/>
              <a:chOff x="7800533" y="2481943"/>
              <a:chExt cx="2911010" cy="757646"/>
            </a:xfrm>
          </p:grpSpPr>
          <p:sp>
            <p:nvSpPr>
              <p:cNvPr id="26" name="圓角矩形 25"/>
              <p:cNvSpPr/>
              <p:nvPr/>
            </p:nvSpPr>
            <p:spPr>
              <a:xfrm>
                <a:off x="7800533" y="2481943"/>
                <a:ext cx="2911010" cy="757646"/>
              </a:xfrm>
              <a:prstGeom prst="roundRect">
                <a:avLst/>
              </a:prstGeom>
              <a:solidFill>
                <a:srgbClr val="B5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  <p:sp>
            <p:nvSpPr>
              <p:cNvPr id="27" name="內容版面配置區 2"/>
              <p:cNvSpPr txBox="1">
                <a:spLocks/>
              </p:cNvSpPr>
              <p:nvPr/>
            </p:nvSpPr>
            <p:spPr>
              <a:xfrm>
                <a:off x="8501267" y="2622540"/>
                <a:ext cx="1855501" cy="551817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TW" altLang="en-US" sz="3600" b="1" dirty="0" smtClean="0">
                    <a:solidFill>
                      <a:prstClr val="white"/>
                    </a:solidFill>
                    <a:latin typeface="王漢宗中楷體注音" panose="040B0700000000000000" pitchFamily="82" charset="-120"/>
                    <a:ea typeface="王漢宗中楷體注音" panose="040B0700000000000000" pitchFamily="82" charset="-120"/>
                  </a:rPr>
                  <a:t>重點提醒</a:t>
                </a:r>
                <a:endParaRPr lang="en-US" altLang="zh-TW" sz="3600" b="1" dirty="0" smtClean="0">
                  <a:solidFill>
                    <a:prstClr val="white"/>
                  </a:solidFill>
                  <a:latin typeface="王漢宗中楷體注音" panose="040B0700000000000000" pitchFamily="82" charset="-120"/>
                  <a:ea typeface="王漢宗中楷體注音" panose="040B0700000000000000" pitchFamily="82" charset="-120"/>
                </a:endParaRPr>
              </a:p>
            </p:txBody>
          </p:sp>
        </p:grp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169" y="343951"/>
              <a:ext cx="889275" cy="845436"/>
            </a:xfrm>
            <a:prstGeom prst="rect">
              <a:avLst/>
            </a:prstGeom>
          </p:spPr>
        </p:pic>
      </p:grpSp>
      <p:sp>
        <p:nvSpPr>
          <p:cNvPr id="2" name="橢圓 1"/>
          <p:cNvSpPr/>
          <p:nvPr/>
        </p:nvSpPr>
        <p:spPr>
          <a:xfrm>
            <a:off x="3638349" y="2930629"/>
            <a:ext cx="1193533" cy="23440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8389444" y="3008633"/>
            <a:ext cx="1033689" cy="245851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552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3844</TotalTime>
  <Words>1378</Words>
  <Application>Microsoft Office PowerPoint</Application>
  <PresentationFormat>寬螢幕</PresentationFormat>
  <Paragraphs>216</Paragraphs>
  <Slides>47</Slides>
  <Notes>21</Notes>
  <HiddenSlides>0</HiddenSlides>
  <MMClips>5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47</vt:i4>
      </vt:variant>
    </vt:vector>
  </HeadingPairs>
  <TitlesOfParts>
    <vt:vector size="60" baseType="lpstr">
      <vt:lpstr>王漢宗中楷體破音一</vt:lpstr>
      <vt:lpstr>Wingdings 2</vt:lpstr>
      <vt:lpstr>微軟正黑體</vt:lpstr>
      <vt:lpstr>王漢宗中楷體注音</vt:lpstr>
      <vt:lpstr>Calibri Light</vt:lpstr>
      <vt:lpstr>Arial</vt:lpstr>
      <vt:lpstr>王漢宗中明體繁</vt:lpstr>
      <vt:lpstr>標楷體</vt:lpstr>
      <vt:lpstr>王漢宗中楷體破音二</vt:lpstr>
      <vt:lpstr>新細明體</vt:lpstr>
      <vt:lpstr>王漢宗中楷體破音三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書慧</dc:creator>
  <cp:lastModifiedBy>User</cp:lastModifiedBy>
  <cp:revision>260</cp:revision>
  <dcterms:created xsi:type="dcterms:W3CDTF">2022-02-10T09:40:08Z</dcterms:created>
  <dcterms:modified xsi:type="dcterms:W3CDTF">2022-12-01T04:12:37Z</dcterms:modified>
</cp:coreProperties>
</file>