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4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6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微軟正黑體" panose="020B0604030504040204" pitchFamily="34" charset="-120"/>
      <p:regular r:id="rId12"/>
      <p:bold r:id="rId13"/>
    </p:embeddedFont>
    <p:embeddedFont>
      <p:font typeface="微軟正黑體" panose="020B0604030504040204" pitchFamily="34" charset="-12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Segoe UI" panose="020B0502040204020203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9A6EB6-4C49-83F8-FE48-47003D97C7FC}" v="132" dt="2022-12-21T07:27:18.934"/>
    <p1510:client id="{10139C6C-E791-6208-43C5-51077BFBE394}" v="167" dt="2022-12-21T07:19:12.596"/>
    <p1510:client id="{22E279F6-8430-A488-344A-F647C3E9F5B0}" v="53" dt="2022-12-20T05:57:03.235"/>
    <p1510:client id="{31F47167-F92D-F936-EAD2-E8FE8DC65B08}" v="7" dt="2022-12-20T04:33:24.301"/>
    <p1510:client id="{5114A3C2-6B3B-B061-4814-CE58AC050B7B}" v="136" dt="2022-12-20T06:32:28.328"/>
    <p1510:client id="{84D29057-BC0B-AD15-7C95-94168CA9BEAE}" v="3" dt="2022-12-20T06:34:12.7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bd4ee9c79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bd4ee9c79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bd4ee9c797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bd4ee9c797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bd4ee9c797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bd4ee9c797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bd4ee9c797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bd4ee9c797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bd4ee9c797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bd4ee9c797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bd4ee9c79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bd4ee9c79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bd4ee9c797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bd4ee9c797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7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4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3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4154367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7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6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5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64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43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0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20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44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bN3Y96FOX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885.org.t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hyperlink" Target="http://www.web547.org.tw" TargetMode="External"/><Relationship Id="rId4" Type="http://schemas.openxmlformats.org/officeDocument/2006/relationships/hyperlink" Target="https://i.win.org.t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10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3549029-EF92-0CD5-B7DD-4FBA2085D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" y="682299"/>
            <a:ext cx="7945928" cy="29150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b="1" kern="1200" dirty="0" err="1">
                <a:latin typeface="Microsoft JhengHei"/>
                <a:ea typeface="Microsoft JhengHei"/>
                <a:cs typeface="Calibri"/>
              </a:rPr>
              <a:t>你的感覺很重要</a:t>
            </a:r>
            <a:r>
              <a:rPr lang="en-US" sz="4000" b="1" kern="1200" dirty="0">
                <a:latin typeface="Microsoft JhengHei"/>
                <a:ea typeface="Microsoft JhengHei"/>
                <a:cs typeface="Calibri"/>
              </a:rPr>
              <a:t> </a:t>
            </a:r>
            <a:r>
              <a:rPr lang="en-US" sz="4000" b="1" kern="1200" dirty="0" err="1">
                <a:latin typeface="Microsoft JhengHei"/>
                <a:ea typeface="Microsoft JhengHei"/>
                <a:cs typeface="Calibri"/>
              </a:rPr>
              <a:t>尊重身體界線</a:t>
            </a:r>
            <a:br>
              <a:rPr lang="en-US" sz="4000" b="1" kern="1200" dirty="0">
                <a:latin typeface="Microsoft JhengHei"/>
              </a:rPr>
            </a:br>
            <a:r>
              <a:rPr lang="zh-TW" altLang="en-US" sz="4000" b="1" kern="1200">
                <a:latin typeface="Microsoft JhengHei"/>
                <a:ea typeface="Microsoft JhengHei"/>
                <a:cs typeface="Calibri"/>
              </a:rPr>
              <a:t>不拍</a:t>
            </a:r>
            <a:r>
              <a:rPr lang="en-US" sz="4000" b="1" kern="1200" dirty="0">
                <a:latin typeface="Microsoft JhengHei"/>
                <a:ea typeface="Microsoft JhengHei"/>
                <a:cs typeface="Calibri"/>
              </a:rPr>
              <a:t>  </a:t>
            </a:r>
            <a:r>
              <a:rPr lang="zh-TW" altLang="en-US" sz="4000" b="1" kern="1200">
                <a:latin typeface="Microsoft JhengHei"/>
                <a:ea typeface="Microsoft JhengHei"/>
                <a:cs typeface="Calibri"/>
              </a:rPr>
              <a:t>不傳</a:t>
            </a:r>
            <a:r>
              <a:rPr lang="en-US" sz="4000" b="1" kern="1200" dirty="0">
                <a:latin typeface="Microsoft JhengHei"/>
                <a:ea typeface="Microsoft JhengHei"/>
                <a:cs typeface="Calibri"/>
              </a:rPr>
              <a:t>  </a:t>
            </a:r>
            <a:r>
              <a:rPr lang="zh-TW" altLang="en-US" sz="4000" b="1" kern="1200">
                <a:latin typeface="Microsoft JhengHei"/>
                <a:ea typeface="Microsoft JhengHei"/>
                <a:cs typeface="Calibri"/>
              </a:rPr>
              <a:t>要求助</a:t>
            </a:r>
            <a:endParaRPr lang="en-US" altLang="zh-TW" sz="4000" b="1" kern="1200">
              <a:latin typeface="Microsoft JhengHei"/>
              <a:ea typeface="Microsoft JhengHei"/>
              <a:cs typeface="Calibri"/>
            </a:endParaRPr>
          </a:p>
        </p:txBody>
      </p:sp>
      <p:sp>
        <p:nvSpPr>
          <p:cNvPr id="55" name="Rectangle 12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24328"/>
            <a:ext cx="8104908" cy="1316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14">
            <a:extLst>
              <a:ext uri="{FF2B5EF4-FFF2-40B4-BE49-F238E27FC236}">
                <a16:creationId xmlns:a16="http://schemas.microsoft.com/office/drawing/2014/main" id="{1C601609-75CE-4CAA-9520-1CD1076BA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125" y="1537620"/>
            <a:ext cx="174721" cy="1005659"/>
            <a:chOff x="56167" y="2050133"/>
            <a:chExt cx="232963" cy="1340860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59900C35-2E02-41A0-ABB5-EA0BEB9FD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9">
              <a:extLst>
                <a:ext uri="{FF2B5EF4-FFF2-40B4-BE49-F238E27FC236}">
                  <a16:creationId xmlns:a16="http://schemas.microsoft.com/office/drawing/2014/main" id="{CBCF5FCB-4FA9-4595-90C2-9D063B5E4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C1AADA6C-3F63-4D4A-AF84-0ED447D0F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D3D59899-4DF2-4DE1-8EE8-1C8E16055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DA4C4CDA-3FC5-4A6A-BAFE-977CB614E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4016669-38F7-4F7F-AD2F-2BA576D77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2">
              <a:extLst>
                <a:ext uri="{FF2B5EF4-FFF2-40B4-BE49-F238E27FC236}">
                  <a16:creationId xmlns:a16="http://schemas.microsoft.com/office/drawing/2014/main" id="{DA73A589-79D3-4A5A-9094-C3A69CF9E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56EB2622-CE07-49D9-96DA-A27CD49698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2">
              <a:extLst>
                <a:ext uri="{FF2B5EF4-FFF2-40B4-BE49-F238E27FC236}">
                  <a16:creationId xmlns:a16="http://schemas.microsoft.com/office/drawing/2014/main" id="{2F004B65-48B3-4E04-B12B-A42AE1BA7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59">
              <a:extLst>
                <a:ext uri="{FF2B5EF4-FFF2-40B4-BE49-F238E27FC236}">
                  <a16:creationId xmlns:a16="http://schemas.microsoft.com/office/drawing/2014/main" id="{5D51F45B-6911-4E9B-8F00-9F9016B8A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2">
              <a:extLst>
                <a:ext uri="{FF2B5EF4-FFF2-40B4-BE49-F238E27FC236}">
                  <a16:creationId xmlns:a16="http://schemas.microsoft.com/office/drawing/2014/main" id="{2CB57D3C-685E-4CF6-80E7-D6D2E8AA5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59">
              <a:extLst>
                <a:ext uri="{FF2B5EF4-FFF2-40B4-BE49-F238E27FC236}">
                  <a16:creationId xmlns:a16="http://schemas.microsoft.com/office/drawing/2014/main" id="{42B7417D-88BA-4A07-A037-A598CA519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2581F91C-3245-4CC9-AE9C-20713201D5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8449BF09-F04A-412E-8CBA-D81F0F2AF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73FB0607-74E7-40F5-9196-F19E1AB74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263E7E3B-57A7-4E14-BC6E-F5888E6A9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EE6C892E-7464-4649-AFAC-8FCD23E5F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FEC3099C-1531-4B73-9DE7-B3B15ABE4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0D768EF6-7AE9-40DE-8CC0-901E573E1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E6153FD2-D44D-43AE-B1F6-EB5737FF2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36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76038"/>
            <a:ext cx="8528857" cy="267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4749F78-2013-69C1-44AB-3523E27F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5683" y="4869180"/>
            <a:ext cx="3086100" cy="2738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1200" b="1" kern="1200">
                <a:solidFill>
                  <a:srgbClr val="FFFFFF"/>
                </a:solidFill>
                <a:latin typeface="Microsoft JhengHei"/>
                <a:ea typeface="Microsoft JhengHei"/>
                <a:cs typeface="+mn-cs"/>
              </a:rPr>
              <a:t>版權所有  教育部  台灣展翅協會</a:t>
            </a:r>
            <a:endParaRPr lang="zh-TW" altLang="en-US" sz="1200" b="1" kern="1200">
              <a:solidFill>
                <a:srgbClr val="FFFFFF"/>
              </a:solidFill>
              <a:latin typeface="Microsoft JhengHei"/>
              <a:ea typeface="Microsoft JhengHei"/>
              <a:cs typeface="Calibri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0B854AA-9C0A-2F37-1943-5EAF5F05EFB6}"/>
              </a:ext>
            </a:extLst>
          </p:cNvPr>
          <p:cNvSpPr txBox="1"/>
          <p:nvPr/>
        </p:nvSpPr>
        <p:spPr>
          <a:xfrm>
            <a:off x="124574" y="172734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/>
              <a:t>數位</a:t>
            </a:r>
            <a:r>
              <a:rPr lang="en-US" altLang="zh-TW">
                <a:latin typeface="Calibri"/>
              </a:rPr>
              <a:t>/</a:t>
            </a:r>
            <a:r>
              <a:rPr lang="zh-TW"/>
              <a:t>網路性別暴力防治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709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74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圖片 6" descr="一張含有 文字, 向量圖形 的圖片&#10;&#10;自動產生的描述">
            <a:extLst>
              <a:ext uri="{FF2B5EF4-FFF2-40B4-BE49-F238E27FC236}">
                <a16:creationId xmlns:a16="http://schemas.microsoft.com/office/drawing/2014/main" id="{794D68BD-C69F-DE0B-2333-7F706797E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829" y="2356007"/>
            <a:ext cx="2743200" cy="242751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5EB86FB8-6C1F-BA97-9DE6-8A0661CB4F8F}"/>
              </a:ext>
            </a:extLst>
          </p:cNvPr>
          <p:cNvSpPr txBox="1"/>
          <p:nvPr/>
        </p:nvSpPr>
        <p:spPr>
          <a:xfrm>
            <a:off x="689931" y="589402"/>
            <a:ext cx="5008543" cy="11323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>
                <a:ea typeface="Microsoft JhengHei"/>
              </a:rPr>
              <a:t>你的感覺很重要</a:t>
            </a:r>
            <a:r>
              <a:rPr lang="en-US" altLang="zh-TW" sz="2400" b="1" dirty="0">
                <a:ea typeface="Microsoft JhengHei"/>
              </a:rPr>
              <a:t> </a:t>
            </a:r>
            <a:r>
              <a:rPr lang="zh-TW" altLang="en-US" sz="2400" b="1">
                <a:ea typeface="Microsoft JhengHei"/>
              </a:rPr>
              <a:t>尊重身體界線</a:t>
            </a:r>
            <a:r>
              <a:rPr lang="zh-TW" altLang="en-US" sz="2400" b="1">
                <a:latin typeface="Microsoft JhengHei"/>
                <a:ea typeface="Microsoft JhengHei"/>
              </a:rPr>
              <a:t> </a:t>
            </a:r>
            <a:endParaRPr lang="en-US" altLang="zh-TW" sz="2400"/>
          </a:p>
          <a:p>
            <a:pPr>
              <a:lnSpc>
                <a:spcPct val="150000"/>
              </a:lnSpc>
            </a:pPr>
            <a:r>
              <a:rPr lang="zh-TW" sz="2400" b="1">
                <a:latin typeface="Microsoft JhengHei"/>
                <a:ea typeface="Microsoft JhengHei"/>
              </a:rPr>
              <a:t>不拍  不傳  要求助</a:t>
            </a:r>
            <a:endParaRPr lang="zh-TW" sz="2400"/>
          </a:p>
        </p:txBody>
      </p:sp>
      <p:sp>
        <p:nvSpPr>
          <p:cNvPr id="11" name="語音泡泡: 圓角矩形 10">
            <a:extLst>
              <a:ext uri="{FF2B5EF4-FFF2-40B4-BE49-F238E27FC236}">
                <a16:creationId xmlns:a16="http://schemas.microsoft.com/office/drawing/2014/main" id="{F084618B-9AA0-849C-324E-397479E71EA1}"/>
              </a:ext>
            </a:extLst>
          </p:cNvPr>
          <p:cNvSpPr/>
          <p:nvPr/>
        </p:nvSpPr>
        <p:spPr>
          <a:xfrm>
            <a:off x="885480" y="2250194"/>
            <a:ext cx="2285999" cy="805609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TW" b="1">
                <a:solidFill>
                  <a:schemeClr val="tx1"/>
                </a:solidFill>
                <a:latin typeface="Microsoft JhengHei"/>
                <a:ea typeface="Microsoft JhengHei"/>
                <a:cs typeface="+mn-lt"/>
              </a:rPr>
              <a:t>你會用手機、平板電腦拍照或自拍嗎？</a:t>
            </a:r>
            <a:endParaRPr lang="zh-TW">
              <a:solidFill>
                <a:schemeClr val="tx1"/>
              </a:solidFill>
              <a:latin typeface="Microsoft JhengHei"/>
              <a:ea typeface="Microsoft JhengHei"/>
            </a:endParaRPr>
          </a:p>
        </p:txBody>
      </p:sp>
      <p:sp>
        <p:nvSpPr>
          <p:cNvPr id="12" name="語音泡泡: 圓角矩形 11">
            <a:extLst>
              <a:ext uri="{FF2B5EF4-FFF2-40B4-BE49-F238E27FC236}">
                <a16:creationId xmlns:a16="http://schemas.microsoft.com/office/drawing/2014/main" id="{239FE586-C768-1E3D-5CF5-802161B982D2}"/>
              </a:ext>
            </a:extLst>
          </p:cNvPr>
          <p:cNvSpPr/>
          <p:nvPr/>
        </p:nvSpPr>
        <p:spPr>
          <a:xfrm>
            <a:off x="3529528" y="1596066"/>
            <a:ext cx="3029638" cy="695440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HK" altLang="en-US" b="1">
                <a:solidFill>
                  <a:schemeClr val="tx1"/>
                </a:solidFill>
                <a:latin typeface="Microsoft JhengHei"/>
                <a:ea typeface="Microsoft JhengHei"/>
                <a:cs typeface="+mn-lt"/>
              </a:rPr>
              <a:t>想一想</a:t>
            </a:r>
            <a:r>
              <a:rPr lang="zh-TW" b="1">
                <a:solidFill>
                  <a:schemeClr val="tx1"/>
                </a:solidFill>
                <a:latin typeface="Microsoft JhengHei"/>
                <a:ea typeface="Microsoft JhengHei"/>
                <a:cs typeface="+mn-lt"/>
              </a:rPr>
              <a:t>，</a:t>
            </a:r>
            <a:r>
              <a:rPr lang="zh-HK" altLang="en-US" b="1">
                <a:solidFill>
                  <a:schemeClr val="tx1"/>
                </a:solidFill>
                <a:latin typeface="Microsoft JhengHei"/>
                <a:ea typeface="Microsoft JhengHei"/>
                <a:cs typeface="+mn-lt"/>
              </a:rPr>
              <a:t>這些影像會到哪裡去</a:t>
            </a:r>
            <a:r>
              <a:rPr lang="en-US" altLang="zh-HK" b="1" dirty="0">
                <a:solidFill>
                  <a:schemeClr val="tx1"/>
                </a:solidFill>
                <a:latin typeface="Microsoft JhengHei"/>
                <a:ea typeface="+mn-lt"/>
                <a:cs typeface="+mn-lt"/>
              </a:rPr>
              <a:t>?</a:t>
            </a:r>
            <a:endParaRPr lang="zh-TW" b="1">
              <a:solidFill>
                <a:schemeClr val="tx1"/>
              </a:solidFill>
              <a:latin typeface="Microsoft JhengHei"/>
              <a:ea typeface="Microsoft JhengHei"/>
            </a:endParaRPr>
          </a:p>
        </p:txBody>
      </p:sp>
      <p:sp>
        <p:nvSpPr>
          <p:cNvPr id="13" name="語音泡泡: 圓角矩形 12">
            <a:extLst>
              <a:ext uri="{FF2B5EF4-FFF2-40B4-BE49-F238E27FC236}">
                <a16:creationId xmlns:a16="http://schemas.microsoft.com/office/drawing/2014/main" id="{129DA5DD-312C-B8B6-805D-867C4D62A95A}"/>
              </a:ext>
            </a:extLst>
          </p:cNvPr>
          <p:cNvSpPr/>
          <p:nvPr/>
        </p:nvSpPr>
        <p:spPr>
          <a:xfrm>
            <a:off x="6035864" y="2291506"/>
            <a:ext cx="2568307" cy="764296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HK" b="1">
                <a:solidFill>
                  <a:schemeClr val="tx1"/>
                </a:solidFill>
                <a:latin typeface="Microsoft JhengHei"/>
                <a:ea typeface="Microsoft JhengHei"/>
                <a:cs typeface="+mn-lt"/>
              </a:rPr>
              <a:t>而影像傳送之後，又可能會發生什麼事？</a:t>
            </a:r>
            <a:endParaRPr lang="zh-TW" b="1">
              <a:solidFill>
                <a:schemeClr val="tx1"/>
              </a:solidFill>
              <a:latin typeface="Calibri" panose="020F0502020204030204"/>
              <a:ea typeface="Microsoft JhengHei"/>
              <a:cs typeface="+mn-lt"/>
            </a:endParaRPr>
          </a:p>
        </p:txBody>
      </p:sp>
      <p:sp>
        <p:nvSpPr>
          <p:cNvPr id="14" name="語音泡泡: 圓角矩形 13">
            <a:extLst>
              <a:ext uri="{FF2B5EF4-FFF2-40B4-BE49-F238E27FC236}">
                <a16:creationId xmlns:a16="http://schemas.microsoft.com/office/drawing/2014/main" id="{D2F87B79-65CA-FD5A-94AE-D285A0B5E065}"/>
              </a:ext>
            </a:extLst>
          </p:cNvPr>
          <p:cNvSpPr/>
          <p:nvPr/>
        </p:nvSpPr>
        <p:spPr>
          <a:xfrm>
            <a:off x="5891267" y="3283025"/>
            <a:ext cx="2230915" cy="674783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HK" altLang="en-US" b="1">
                <a:solidFill>
                  <a:schemeClr val="tx1"/>
                </a:solidFill>
                <a:latin typeface="Microsoft JhengHei"/>
                <a:ea typeface="Microsoft JhengHei"/>
                <a:cs typeface="+mn-lt"/>
              </a:rPr>
              <a:t>我們要注意什麼事情？</a:t>
            </a:r>
            <a:endParaRPr lang="zh-TW" b="1">
              <a:solidFill>
                <a:schemeClr val="tx1"/>
              </a:solidFill>
              <a:latin typeface="Microsoft JhengHei"/>
              <a:ea typeface="Microsoft Jheng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71">
            <a:extLst>
              <a:ext uri="{FF2B5EF4-FFF2-40B4-BE49-F238E27FC236}">
                <a16:creationId xmlns:a16="http://schemas.microsoft.com/office/drawing/2014/main" id="{911BE883-46B4-412C-B6C3-88A2FF74B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73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708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408" y="419555"/>
            <a:ext cx="4945891" cy="43043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/>
          <a:srcRect l="10323" r="5" b="3"/>
          <a:stretch/>
        </p:blipFill>
        <p:spPr>
          <a:xfrm>
            <a:off x="483489" y="541782"/>
            <a:ext cx="4697730" cy="4059936"/>
          </a:xfrm>
          <a:prstGeom prst="rect">
            <a:avLst/>
          </a:prstGeom>
          <a:noFill/>
          <a:effectLst/>
        </p:spPr>
      </p:pic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5745199" y="127143"/>
            <a:ext cx="3039392" cy="4536297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  <a:buSzPts val="275"/>
              <a:buNone/>
            </a:pPr>
            <a:r>
              <a:rPr lang="en-US" sz="1600" b="1" dirty="0" err="1">
                <a:latin typeface="Microsoft JhengHei"/>
                <a:ea typeface="Microsoft JhengHei"/>
              </a:rPr>
              <a:t>案例一</a:t>
            </a:r>
            <a:endParaRPr lang="zh-TW" altLang="en-US" sz="1600">
              <a:latin typeface="Microsoft JhengHei"/>
              <a:ea typeface="Microsoft JhengHei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  <a:buSzPts val="275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1.想一想，如果親戚(</a:t>
            </a:r>
            <a:r>
              <a:rPr lang="en-US" sz="1400" b="1" dirty="0" err="1">
                <a:latin typeface="Microsoft JhengHei"/>
                <a:ea typeface="Microsoft JhengHei"/>
              </a:rPr>
              <a:t>像是叔叔</a:t>
            </a:r>
            <a:r>
              <a:rPr lang="en-US" sz="1400" b="1" dirty="0">
                <a:latin typeface="Microsoft JhengHei"/>
                <a:ea typeface="Microsoft JhengHei"/>
              </a:rPr>
              <a:t>/</a:t>
            </a:r>
            <a:r>
              <a:rPr lang="en-US" sz="1400" b="1" dirty="0" err="1">
                <a:latin typeface="Microsoft JhengHei"/>
                <a:ea typeface="Microsoft JhengHei"/>
              </a:rPr>
              <a:t>嬸嬸</a:t>
            </a:r>
            <a:r>
              <a:rPr lang="en-US" sz="1400" b="1" dirty="0">
                <a:latin typeface="Microsoft JhengHei"/>
                <a:ea typeface="Microsoft JhengHei"/>
              </a:rPr>
              <a:t>/</a:t>
            </a:r>
            <a:r>
              <a:rPr lang="en-US" sz="1400" b="1" dirty="0" err="1">
                <a:latin typeface="Microsoft JhengHei"/>
                <a:ea typeface="Microsoft JhengHei"/>
              </a:rPr>
              <a:t>姑丈</a:t>
            </a:r>
            <a:r>
              <a:rPr lang="en-US" sz="1400" b="1" dirty="0">
                <a:latin typeface="Microsoft JhengHei"/>
                <a:ea typeface="Microsoft JhengHei"/>
              </a:rPr>
              <a:t>/</a:t>
            </a:r>
            <a:r>
              <a:rPr lang="en-US" sz="1400" b="1" dirty="0" err="1">
                <a:latin typeface="Microsoft JhengHei"/>
                <a:ea typeface="Microsoft JhengHei"/>
              </a:rPr>
              <a:t>舅媽</a:t>
            </a:r>
            <a:r>
              <a:rPr lang="en-US" sz="1400" b="1" dirty="0">
                <a:latin typeface="Microsoft JhengHei"/>
                <a:ea typeface="Microsoft JhengHei"/>
              </a:rPr>
              <a:t>…等)</a:t>
            </a:r>
            <a:r>
              <a:rPr lang="en-US" sz="1400" b="1" dirty="0" err="1">
                <a:latin typeface="Microsoft JhengHei"/>
                <a:ea typeface="Microsoft JhengHei"/>
              </a:rPr>
              <a:t>想和你拍照，對你做出圖中三種肢體接觸，請選出可能會讓你感到不舒服的互動模式</a:t>
            </a:r>
            <a:r>
              <a:rPr lang="en-US" sz="1400" b="1" dirty="0">
                <a:latin typeface="Microsoft JhengHei"/>
                <a:ea typeface="Microsoft JhengHei"/>
              </a:rPr>
              <a:t>。</a:t>
            </a:r>
            <a:endParaRPr lang="en-US" sz="1400" b="1">
              <a:latin typeface="Microsoft JhengHei"/>
              <a:ea typeface="Microsoft JhengHei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  <a:buSzPts val="275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2.想一想，如果是陌生人想和你拍照，對你做出圖中三種肢體接觸，請選出可能會讓你感到不舒服的互動模式。</a:t>
            </a:r>
            <a:endParaRPr lang="en-US" sz="1400" b="1">
              <a:latin typeface="Microsoft JhengHei"/>
              <a:ea typeface="Microsoft JhengHei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  <a:buSzPts val="275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3.如果你不喜歡別人有這樣的舉動，你會怎麼做?（</a:t>
            </a:r>
            <a:r>
              <a:rPr lang="en-US" sz="1400" b="1" dirty="0" err="1">
                <a:latin typeface="Microsoft JhengHei"/>
                <a:ea typeface="Microsoft JhengHei"/>
              </a:rPr>
              <a:t>可複選</a:t>
            </a:r>
            <a:r>
              <a:rPr lang="en-US" sz="1400" b="1" dirty="0">
                <a:latin typeface="Microsoft JhengHei"/>
                <a:ea typeface="Microsoft JhengHei"/>
              </a:rPr>
              <a:t>）</a:t>
            </a:r>
            <a:endParaRPr lang="en-US" sz="1400" b="1">
              <a:latin typeface="Microsoft JhengHei"/>
              <a:ea typeface="Microsoft JhengHei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□</a:t>
            </a:r>
            <a:r>
              <a:rPr lang="en-US" sz="1400" b="1" dirty="0" err="1">
                <a:latin typeface="Microsoft JhengHei"/>
                <a:ea typeface="Microsoft JhengHei"/>
              </a:rPr>
              <a:t>馬上跑走</a:t>
            </a:r>
            <a:r>
              <a:rPr lang="en-US" sz="1400" b="1" dirty="0">
                <a:latin typeface="Microsoft JhengHei"/>
                <a:ea typeface="Microsoft JhengHei"/>
              </a:rPr>
              <a:t>      □</a:t>
            </a:r>
            <a:r>
              <a:rPr lang="en-US" sz="1400" b="1" dirty="0" err="1">
                <a:latin typeface="Microsoft JhengHei"/>
                <a:ea typeface="Microsoft JhengHei"/>
              </a:rPr>
              <a:t>告訴他你不喜歡</a:t>
            </a:r>
            <a:endParaRPr lang="en-US" sz="1400" b="1">
              <a:latin typeface="Microsoft JhengHei"/>
              <a:ea typeface="Microsoft JhengHei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 □</a:t>
            </a:r>
            <a:r>
              <a:rPr lang="en-US" sz="1400" b="1" dirty="0" err="1">
                <a:latin typeface="Microsoft JhengHei"/>
                <a:ea typeface="Microsoft JhengHei"/>
              </a:rPr>
              <a:t>告訴家人</a:t>
            </a:r>
            <a:r>
              <a:rPr lang="en-US" sz="1400" b="1" dirty="0">
                <a:latin typeface="Microsoft JhengHei"/>
                <a:ea typeface="Microsoft JhengHei"/>
              </a:rPr>
              <a:t>      □</a:t>
            </a:r>
            <a:r>
              <a:rPr lang="en-US" sz="1400" b="1" dirty="0" err="1">
                <a:latin typeface="Microsoft JhengHei"/>
                <a:ea typeface="Microsoft JhengHei"/>
              </a:rPr>
              <a:t>不敢動</a:t>
            </a:r>
            <a:endParaRPr lang="en-US" sz="1400" b="1">
              <a:latin typeface="Microsoft JhengHei"/>
              <a:ea typeface="Microsoft JhengHei"/>
              <a:cs typeface="Calibri" panose="020F0502020204030204"/>
            </a:endParaRPr>
          </a:p>
          <a:p>
            <a:pPr marL="0" lvl="0" indent="-2286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306901" y="332626"/>
            <a:ext cx="2950186" cy="4335238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lnSpcReduction="10000"/>
          </a:bodyPr>
          <a:lstStyle/>
          <a:p>
            <a:pPr marL="0" lvl="0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2"/>
              <a:buNone/>
            </a:pPr>
            <a:r>
              <a:rPr lang="en-US" sz="1400" b="1" dirty="0" err="1">
                <a:latin typeface="Microsoft JhengHei"/>
                <a:ea typeface="Microsoft JhengHei"/>
              </a:rPr>
              <a:t>案例二</a:t>
            </a:r>
            <a:endParaRPr lang="zh-TW" altLang="en-US" sz="1400">
              <a:latin typeface="Microsoft JhengHei"/>
              <a:ea typeface="Microsoft JhengHei"/>
            </a:endParaRPr>
          </a:p>
          <a:p>
            <a:pPr marL="0" lvl="0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4.調皮的小義想要捉弄某同學，打算趁他上廁所時，用手機偷拍，錄下他驚慌失措的樣子。</a:t>
            </a:r>
            <a:endParaRPr lang="en-US" sz="1400" b="1">
              <a:latin typeface="Microsoft JhengHei"/>
              <a:ea typeface="Microsoft JhengHei"/>
              <a:cs typeface="Calibri" panose="020F0502020204030204"/>
            </a:endParaRPr>
          </a:p>
          <a:p>
            <a:pPr marL="0" lvl="0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-US" sz="1400" b="1" dirty="0" err="1">
                <a:latin typeface="Microsoft JhengHei"/>
                <a:ea typeface="Microsoft JhengHei"/>
              </a:rPr>
              <a:t>知道這個計畫的你，想到什麼了呢?和你旁邊的同學討論看看</a:t>
            </a:r>
            <a:r>
              <a:rPr lang="en-US" sz="1400" b="1" dirty="0">
                <a:latin typeface="Microsoft JhengHei"/>
                <a:ea typeface="Microsoft JhengHei"/>
              </a:rPr>
              <a:t>。</a:t>
            </a:r>
            <a:endParaRPr lang="en-US" sz="1400" b="1">
              <a:latin typeface="Microsoft JhengHei"/>
              <a:ea typeface="Microsoft JhengHei"/>
              <a:cs typeface="Calibri" panose="020F0502020204030204"/>
            </a:endParaRPr>
          </a:p>
          <a:p>
            <a:pPr marL="0" lvl="0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5.我們可以怎麼做呢? </a:t>
            </a:r>
            <a:r>
              <a:rPr lang="en-US" sz="1400" b="1" dirty="0" err="1">
                <a:latin typeface="Microsoft JhengHei"/>
                <a:ea typeface="Microsoft JhengHei"/>
              </a:rPr>
              <a:t>選一個你可能使用的方式</a:t>
            </a:r>
            <a:endParaRPr lang="en-US" sz="1400" b="1" dirty="0" err="1">
              <a:latin typeface="Microsoft JhengHei"/>
              <a:ea typeface="Microsoft JhengHei"/>
              <a:cs typeface="Calibri" panose="020F0502020204030204"/>
            </a:endParaRPr>
          </a:p>
          <a:p>
            <a:pPr marL="0" lvl="0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2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□ </a:t>
            </a:r>
            <a:r>
              <a:rPr lang="en-US" sz="1400" b="1" dirty="0" err="1">
                <a:latin typeface="Microsoft JhengHei"/>
                <a:ea typeface="Microsoft JhengHei"/>
              </a:rPr>
              <a:t>告訴信任的老師及家長，請他們協助</a:t>
            </a:r>
            <a:r>
              <a:rPr lang="en-US" sz="1400" b="1" dirty="0">
                <a:latin typeface="Microsoft JhengHei"/>
                <a:ea typeface="Microsoft JhengHei"/>
              </a:rPr>
              <a:t>。</a:t>
            </a:r>
            <a:endParaRPr lang="en-US" sz="1400" b="1">
              <a:latin typeface="Microsoft JhengHei"/>
              <a:ea typeface="Microsoft JhengHei"/>
              <a:cs typeface="Calibri" panose="020F0502020204030204"/>
            </a:endParaRPr>
          </a:p>
          <a:p>
            <a:pPr marL="0" lvl="0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2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□</a:t>
            </a:r>
            <a:r>
              <a:rPr lang="en-US" sz="1400" b="1" dirty="0" err="1">
                <a:latin typeface="Microsoft JhengHei"/>
                <a:ea typeface="Microsoft JhengHei"/>
              </a:rPr>
              <a:t>直接跟小義說他的計畫不好玩</a:t>
            </a:r>
            <a:endParaRPr lang="en-US" sz="1400" b="1">
              <a:latin typeface="Microsoft JhengHei"/>
              <a:ea typeface="Microsoft JhengHei"/>
              <a:cs typeface="Calibri" panose="020F0502020204030204"/>
            </a:endParaRPr>
          </a:p>
          <a:p>
            <a:pPr marL="0" lv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□ </a:t>
            </a:r>
            <a:r>
              <a:rPr lang="en-US" sz="1400" b="1" dirty="0" err="1">
                <a:latin typeface="Microsoft JhengHei"/>
                <a:ea typeface="Microsoft JhengHei"/>
              </a:rPr>
              <a:t>不知道怎麼辦，只好假裝不知道</a:t>
            </a:r>
            <a:endParaRPr lang="en-US" sz="1400" dirty="0" err="1">
              <a:latin typeface="Microsoft JhengHei"/>
              <a:ea typeface="Microsoft JhengHei"/>
              <a:cs typeface="Calibri" panose="020F0502020204030204"/>
            </a:endParaRPr>
          </a:p>
        </p:txBody>
      </p:sp>
      <p:sp>
        <p:nvSpPr>
          <p:cNvPr id="75" name="Rectangle 77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418338"/>
            <a:ext cx="4938073" cy="43043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054396" y="821164"/>
            <a:ext cx="4514498" cy="3498735"/>
          </a:xfrm>
          <a:prstGeom prst="rect">
            <a:avLst/>
          </a:prstGeom>
          <a:noFill/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364693" y="493161"/>
            <a:ext cx="2905237" cy="3680260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400" b="1" dirty="0" err="1">
                <a:latin typeface="Microsoft JhengHei"/>
                <a:ea typeface="Microsoft JhengHei"/>
              </a:rPr>
              <a:t>案例三</a:t>
            </a:r>
            <a:endParaRPr lang="en-US" altLang="zh-TW" sz="1400" b="1">
              <a:latin typeface="Microsoft JhengHei"/>
              <a:ea typeface="Microsoft JhengHei"/>
              <a:cs typeface="Calibri"/>
            </a:endParaRPr>
          </a:p>
          <a:p>
            <a:pPr marL="0" lvl="0" indent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6.小玉是你在網路上認識的好朋友，面對這樣的要求，你會怎麼回應呢?</a:t>
            </a:r>
            <a:endParaRPr lang="zh-TW" altLang="en-US" sz="1400">
              <a:latin typeface="Microsoft JhengHei"/>
              <a:ea typeface="Microsoft JhengHei"/>
              <a:cs typeface="Calibri"/>
            </a:endParaRPr>
          </a:p>
          <a:p>
            <a:pPr marL="0" lvl="0" indent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□ </a:t>
            </a:r>
            <a:r>
              <a:rPr lang="en-US" sz="1400" b="1" dirty="0" err="1">
                <a:latin typeface="Microsoft JhengHei"/>
                <a:ea typeface="Microsoft JhengHei"/>
              </a:rPr>
              <a:t>我可以幫你問看看我的媽媽</a:t>
            </a:r>
            <a:r>
              <a:rPr lang="en-US" sz="1400" b="1" dirty="0">
                <a:latin typeface="Microsoft JhengHei"/>
                <a:ea typeface="Microsoft JhengHei"/>
              </a:rPr>
              <a:t>(</a:t>
            </a:r>
            <a:r>
              <a:rPr lang="en-US" sz="1400" b="1" dirty="0" err="1">
                <a:latin typeface="Microsoft JhengHei"/>
                <a:ea typeface="Microsoft JhengHei"/>
              </a:rPr>
              <a:t>其他家人</a:t>
            </a:r>
            <a:r>
              <a:rPr lang="en-US" sz="1400" b="1" dirty="0">
                <a:latin typeface="Microsoft JhengHei"/>
                <a:ea typeface="Microsoft JhengHei"/>
              </a:rPr>
              <a:t>)</a:t>
            </a:r>
            <a:endParaRPr lang="en-US" sz="1400" b="1">
              <a:latin typeface="Microsoft JhengHei"/>
              <a:ea typeface="Microsoft JhengHei"/>
              <a:cs typeface="Calibri" panose="020F0502020204030204"/>
            </a:endParaRPr>
          </a:p>
          <a:p>
            <a:pPr marL="0" lvl="0" indent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□ </a:t>
            </a:r>
            <a:r>
              <a:rPr lang="en-US" sz="1400" b="1" dirty="0" err="1">
                <a:latin typeface="Microsoft JhengHei"/>
                <a:ea typeface="Microsoft JhengHei"/>
              </a:rPr>
              <a:t>好吧!為了你的健康，但你不能傳給別人喔</a:t>
            </a:r>
            <a:r>
              <a:rPr lang="en-US" sz="1400" b="1" dirty="0">
                <a:latin typeface="Microsoft JhengHei"/>
                <a:ea typeface="Microsoft JhengHei"/>
              </a:rPr>
              <a:t>!</a:t>
            </a:r>
            <a:endParaRPr lang="en-US" sz="1400" b="1">
              <a:latin typeface="Microsoft JhengHei"/>
              <a:ea typeface="Microsoft JhengHei"/>
              <a:cs typeface="Calibri" panose="020F0502020204030204"/>
            </a:endParaRPr>
          </a:p>
          <a:p>
            <a:pPr marL="0" lv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□ </a:t>
            </a:r>
            <a:r>
              <a:rPr lang="en-US" sz="1400" b="1" dirty="0" err="1">
                <a:latin typeface="Microsoft JhengHei"/>
                <a:ea typeface="Microsoft JhengHei"/>
              </a:rPr>
              <a:t>雖然我很想幫你，但我的身體不能給別人看，我們可以想點別的辦法</a:t>
            </a:r>
            <a:endParaRPr lang="en-US" sz="1400" b="1" dirty="0" err="1">
              <a:latin typeface="Microsoft JhengHei"/>
              <a:ea typeface="Microsoft JhengHei"/>
              <a:cs typeface="Calibri" panose="020F0502020204030204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418338"/>
            <a:ext cx="4938073" cy="43043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圖片 2">
            <a:extLst>
              <a:ext uri="{FF2B5EF4-FFF2-40B4-BE49-F238E27FC236}">
                <a16:creationId xmlns:a16="http://schemas.microsoft.com/office/drawing/2014/main" id="{4D11DC62-1719-827E-7739-C17813BAE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504" y="795205"/>
            <a:ext cx="4299331" cy="32989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264BFD-360D-430E-B593-7BC0D00FB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538145-ACBA-40C0-AFBD-DE742723D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3997" cy="5143500"/>
            <a:chOff x="1" y="0"/>
            <a:chExt cx="12191996" cy="6858000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D97BA672-57F2-D0A4-142F-EEA21FBF19B2}"/>
              </a:ext>
            </a:extLst>
          </p:cNvPr>
          <p:cNvSpPr txBox="1"/>
          <p:nvPr/>
        </p:nvSpPr>
        <p:spPr>
          <a:xfrm>
            <a:off x="188198" y="722982"/>
            <a:ext cx="4043022" cy="28836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2400" b="1" kern="1200">
                <a:solidFill>
                  <a:schemeClr val="tx1">
                    <a:alpha val="60000"/>
                  </a:schemeClr>
                </a:solidFill>
                <a:latin typeface="Microsoft JhengHei"/>
                <a:ea typeface="Microsoft JhengHei"/>
                <a:cs typeface="+mn-cs"/>
              </a:rPr>
              <a:t>你沒有做錯任何事，沒有任何人可以勒索或強迫你做與「性</a:t>
            </a:r>
            <a:r>
              <a:rPr lang="en-US" altLang="zh-TW" sz="2400" b="1" kern="1200" dirty="0">
                <a:solidFill>
                  <a:schemeClr val="tx1">
                    <a:alpha val="60000"/>
                  </a:schemeClr>
                </a:solidFill>
                <a:latin typeface="Microsoft JhengHei"/>
                <a:ea typeface="新細明體"/>
                <a:cs typeface="+mn-cs"/>
              </a:rPr>
              <a:t>｣</a:t>
            </a:r>
            <a:r>
              <a:rPr lang="zh-TW" altLang="en-US" sz="2400" b="1" kern="1200">
                <a:solidFill>
                  <a:schemeClr val="tx1">
                    <a:alpha val="60000"/>
                  </a:schemeClr>
                </a:solidFill>
                <a:latin typeface="Microsoft JhengHei"/>
                <a:ea typeface="Microsoft JhengHei"/>
                <a:cs typeface="+mn-cs"/>
              </a:rPr>
              <a:t>相關的行為</a:t>
            </a:r>
            <a:r>
              <a:rPr lang="en-US" altLang="zh-TW" sz="2400" b="1" kern="1200" dirty="0">
                <a:solidFill>
                  <a:schemeClr val="tx1">
                    <a:alpha val="60000"/>
                  </a:schemeClr>
                </a:solidFill>
                <a:latin typeface="Microsoft JhengHei"/>
                <a:ea typeface="新細明體"/>
                <a:cs typeface="+mn-cs"/>
              </a:rPr>
              <a:t> </a:t>
            </a:r>
            <a:endParaRPr lang="zh-TW" altLang="en-US" sz="2400" b="1" dirty="0">
              <a:solidFill>
                <a:schemeClr val="tx1">
                  <a:alpha val="60000"/>
                </a:schemeClr>
              </a:solidFill>
              <a:latin typeface="Microsoft JhengHei"/>
              <a:ea typeface="新細明體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249C1C3-EBDE-4C27-BD12-A6AE40A4D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0531" y="0"/>
            <a:ext cx="4803469" cy="4780026"/>
          </a:xfrm>
          <a:custGeom>
            <a:avLst/>
            <a:gdLst>
              <a:gd name="connsiteX0" fmla="*/ 353272 w 6404625"/>
              <a:gd name="connsiteY0" fmla="*/ 0 h 6373368"/>
              <a:gd name="connsiteX1" fmla="*/ 6404625 w 6404625"/>
              <a:gd name="connsiteY1" fmla="*/ 0 h 6373368"/>
              <a:gd name="connsiteX2" fmla="*/ 6404625 w 6404625"/>
              <a:gd name="connsiteY2" fmla="*/ 6008204 h 6373368"/>
              <a:gd name="connsiteX3" fmla="*/ 6374459 w 6404625"/>
              <a:gd name="connsiteY3" fmla="*/ 6023890 h 6373368"/>
              <a:gd name="connsiteX4" fmla="*/ 6290584 w 6404625"/>
              <a:gd name="connsiteY4" fmla="*/ 6049055 h 6373368"/>
              <a:gd name="connsiteX5" fmla="*/ 6203913 w 6404625"/>
              <a:gd name="connsiteY5" fmla="*/ 6060237 h 6373368"/>
              <a:gd name="connsiteX6" fmla="*/ 6114448 w 6404625"/>
              <a:gd name="connsiteY6" fmla="*/ 6063033 h 6373368"/>
              <a:gd name="connsiteX7" fmla="*/ 6019391 w 6404625"/>
              <a:gd name="connsiteY7" fmla="*/ 6054644 h 6373368"/>
              <a:gd name="connsiteX8" fmla="*/ 5924332 w 6404625"/>
              <a:gd name="connsiteY8" fmla="*/ 6043462 h 6373368"/>
              <a:gd name="connsiteX9" fmla="*/ 5829275 w 6404625"/>
              <a:gd name="connsiteY9" fmla="*/ 6029482 h 6373368"/>
              <a:gd name="connsiteX10" fmla="*/ 5734216 w 6404625"/>
              <a:gd name="connsiteY10" fmla="*/ 6018300 h 6373368"/>
              <a:gd name="connsiteX11" fmla="*/ 5639159 w 6404625"/>
              <a:gd name="connsiteY11" fmla="*/ 6012708 h 6373368"/>
              <a:gd name="connsiteX12" fmla="*/ 5546898 w 6404625"/>
              <a:gd name="connsiteY12" fmla="*/ 6012708 h 6373368"/>
              <a:gd name="connsiteX13" fmla="*/ 5460227 w 6404625"/>
              <a:gd name="connsiteY13" fmla="*/ 6023890 h 6373368"/>
              <a:gd name="connsiteX14" fmla="*/ 5370760 w 6404625"/>
              <a:gd name="connsiteY14" fmla="*/ 6046258 h 6373368"/>
              <a:gd name="connsiteX15" fmla="*/ 5289681 w 6404625"/>
              <a:gd name="connsiteY15" fmla="*/ 6079807 h 6373368"/>
              <a:gd name="connsiteX16" fmla="*/ 5205808 w 6404625"/>
              <a:gd name="connsiteY16" fmla="*/ 6124541 h 6373368"/>
              <a:gd name="connsiteX17" fmla="*/ 5121933 w 6404625"/>
              <a:gd name="connsiteY17" fmla="*/ 6169276 h 6373368"/>
              <a:gd name="connsiteX18" fmla="*/ 5038061 w 6404625"/>
              <a:gd name="connsiteY18" fmla="*/ 6219598 h 6373368"/>
              <a:gd name="connsiteX19" fmla="*/ 4956981 w 6404625"/>
              <a:gd name="connsiteY19" fmla="*/ 6267129 h 6373368"/>
              <a:gd name="connsiteX20" fmla="*/ 4870311 w 6404625"/>
              <a:gd name="connsiteY20" fmla="*/ 6309065 h 6373368"/>
              <a:gd name="connsiteX21" fmla="*/ 4786435 w 6404625"/>
              <a:gd name="connsiteY21" fmla="*/ 6342614 h 6373368"/>
              <a:gd name="connsiteX22" fmla="*/ 4699765 w 6404625"/>
              <a:gd name="connsiteY22" fmla="*/ 6364982 h 6373368"/>
              <a:gd name="connsiteX23" fmla="*/ 4610299 w 6404625"/>
              <a:gd name="connsiteY23" fmla="*/ 6373368 h 6373368"/>
              <a:gd name="connsiteX24" fmla="*/ 4520833 w 6404625"/>
              <a:gd name="connsiteY24" fmla="*/ 6364982 h 6373368"/>
              <a:gd name="connsiteX25" fmla="*/ 4434163 w 6404625"/>
              <a:gd name="connsiteY25" fmla="*/ 6342614 h 6373368"/>
              <a:gd name="connsiteX26" fmla="*/ 4350289 w 6404625"/>
              <a:gd name="connsiteY26" fmla="*/ 6309065 h 6373368"/>
              <a:gd name="connsiteX27" fmla="*/ 4263617 w 6404625"/>
              <a:gd name="connsiteY27" fmla="*/ 6267129 h 6373368"/>
              <a:gd name="connsiteX28" fmla="*/ 4182539 w 6404625"/>
              <a:gd name="connsiteY28" fmla="*/ 6219598 h 6373368"/>
              <a:gd name="connsiteX29" fmla="*/ 4098666 w 6404625"/>
              <a:gd name="connsiteY29" fmla="*/ 6169276 h 6373368"/>
              <a:gd name="connsiteX30" fmla="*/ 4014791 w 6404625"/>
              <a:gd name="connsiteY30" fmla="*/ 6124541 h 6373368"/>
              <a:gd name="connsiteX31" fmla="*/ 3930916 w 6404625"/>
              <a:gd name="connsiteY31" fmla="*/ 6079807 h 6373368"/>
              <a:gd name="connsiteX32" fmla="*/ 3847041 w 6404625"/>
              <a:gd name="connsiteY32" fmla="*/ 6046258 h 6373368"/>
              <a:gd name="connsiteX33" fmla="*/ 3760372 w 6404625"/>
              <a:gd name="connsiteY33" fmla="*/ 6023890 h 6373368"/>
              <a:gd name="connsiteX34" fmla="*/ 3673701 w 6404625"/>
              <a:gd name="connsiteY34" fmla="*/ 6012708 h 6373368"/>
              <a:gd name="connsiteX35" fmla="*/ 3581438 w 6404625"/>
              <a:gd name="connsiteY35" fmla="*/ 6012708 h 6373368"/>
              <a:gd name="connsiteX36" fmla="*/ 3486381 w 6404625"/>
              <a:gd name="connsiteY36" fmla="*/ 6018300 h 6373368"/>
              <a:gd name="connsiteX37" fmla="*/ 3391322 w 6404625"/>
              <a:gd name="connsiteY37" fmla="*/ 6029482 h 6373368"/>
              <a:gd name="connsiteX38" fmla="*/ 3296265 w 6404625"/>
              <a:gd name="connsiteY38" fmla="*/ 6043462 h 6373368"/>
              <a:gd name="connsiteX39" fmla="*/ 3201210 w 6404625"/>
              <a:gd name="connsiteY39" fmla="*/ 6054644 h 6373368"/>
              <a:gd name="connsiteX40" fmla="*/ 3106151 w 6404625"/>
              <a:gd name="connsiteY40" fmla="*/ 6063033 h 6373368"/>
              <a:gd name="connsiteX41" fmla="*/ 3016684 w 6404625"/>
              <a:gd name="connsiteY41" fmla="*/ 6060237 h 6373368"/>
              <a:gd name="connsiteX42" fmla="*/ 2930015 w 6404625"/>
              <a:gd name="connsiteY42" fmla="*/ 6049055 h 6373368"/>
              <a:gd name="connsiteX43" fmla="*/ 2846140 w 6404625"/>
              <a:gd name="connsiteY43" fmla="*/ 6023890 h 6373368"/>
              <a:gd name="connsiteX44" fmla="*/ 2776243 w 6404625"/>
              <a:gd name="connsiteY44" fmla="*/ 5987546 h 6373368"/>
              <a:gd name="connsiteX45" fmla="*/ 2709145 w 6404625"/>
              <a:gd name="connsiteY45" fmla="*/ 5940017 h 6373368"/>
              <a:gd name="connsiteX46" fmla="*/ 2650432 w 6404625"/>
              <a:gd name="connsiteY46" fmla="*/ 5884101 h 6373368"/>
              <a:gd name="connsiteX47" fmla="*/ 2591719 w 6404625"/>
              <a:gd name="connsiteY47" fmla="*/ 5819798 h 6373368"/>
              <a:gd name="connsiteX48" fmla="*/ 2538599 w 6404625"/>
              <a:gd name="connsiteY48" fmla="*/ 5752697 h 6373368"/>
              <a:gd name="connsiteX49" fmla="*/ 2485480 w 6404625"/>
              <a:gd name="connsiteY49" fmla="*/ 5682802 h 6373368"/>
              <a:gd name="connsiteX50" fmla="*/ 2432360 w 6404625"/>
              <a:gd name="connsiteY50" fmla="*/ 5612908 h 6373368"/>
              <a:gd name="connsiteX51" fmla="*/ 2379237 w 6404625"/>
              <a:gd name="connsiteY51" fmla="*/ 5545809 h 6373368"/>
              <a:gd name="connsiteX52" fmla="*/ 2323320 w 6404625"/>
              <a:gd name="connsiteY52" fmla="*/ 5481502 h 6373368"/>
              <a:gd name="connsiteX53" fmla="*/ 2259018 w 6404625"/>
              <a:gd name="connsiteY53" fmla="*/ 5425586 h 6373368"/>
              <a:gd name="connsiteX54" fmla="*/ 2197511 w 6404625"/>
              <a:gd name="connsiteY54" fmla="*/ 5375263 h 6373368"/>
              <a:gd name="connsiteX55" fmla="*/ 2127614 w 6404625"/>
              <a:gd name="connsiteY55" fmla="*/ 5336121 h 6373368"/>
              <a:gd name="connsiteX56" fmla="*/ 2052128 w 6404625"/>
              <a:gd name="connsiteY56" fmla="*/ 5302573 h 6373368"/>
              <a:gd name="connsiteX57" fmla="*/ 1971049 w 6404625"/>
              <a:gd name="connsiteY57" fmla="*/ 5274612 h 6373368"/>
              <a:gd name="connsiteX58" fmla="*/ 1887176 w 6404625"/>
              <a:gd name="connsiteY58" fmla="*/ 5249450 h 6373368"/>
              <a:gd name="connsiteX59" fmla="*/ 1803301 w 6404625"/>
              <a:gd name="connsiteY59" fmla="*/ 5227084 h 6373368"/>
              <a:gd name="connsiteX60" fmla="*/ 1716630 w 6404625"/>
              <a:gd name="connsiteY60" fmla="*/ 5204720 h 6373368"/>
              <a:gd name="connsiteX61" fmla="*/ 1635551 w 6404625"/>
              <a:gd name="connsiteY61" fmla="*/ 5179557 h 6373368"/>
              <a:gd name="connsiteX62" fmla="*/ 1554473 w 6404625"/>
              <a:gd name="connsiteY62" fmla="*/ 5151597 h 6373368"/>
              <a:gd name="connsiteX63" fmla="*/ 1478988 w 6404625"/>
              <a:gd name="connsiteY63" fmla="*/ 5118049 h 6373368"/>
              <a:gd name="connsiteX64" fmla="*/ 1411887 w 6404625"/>
              <a:gd name="connsiteY64" fmla="*/ 5076112 h 6373368"/>
              <a:gd name="connsiteX65" fmla="*/ 1350380 w 6404625"/>
              <a:gd name="connsiteY65" fmla="*/ 5025785 h 6373368"/>
              <a:gd name="connsiteX66" fmla="*/ 1300053 w 6404625"/>
              <a:gd name="connsiteY66" fmla="*/ 4964279 h 6373368"/>
              <a:gd name="connsiteX67" fmla="*/ 1258117 w 6404625"/>
              <a:gd name="connsiteY67" fmla="*/ 4897178 h 6373368"/>
              <a:gd name="connsiteX68" fmla="*/ 1224567 w 6404625"/>
              <a:gd name="connsiteY68" fmla="*/ 4821691 h 6373368"/>
              <a:gd name="connsiteX69" fmla="*/ 1196609 w 6404625"/>
              <a:gd name="connsiteY69" fmla="*/ 4740614 h 6373368"/>
              <a:gd name="connsiteX70" fmla="*/ 1171447 w 6404625"/>
              <a:gd name="connsiteY70" fmla="*/ 4659533 h 6373368"/>
              <a:gd name="connsiteX71" fmla="*/ 1149080 w 6404625"/>
              <a:gd name="connsiteY71" fmla="*/ 4572865 h 6373368"/>
              <a:gd name="connsiteX72" fmla="*/ 1126714 w 6404625"/>
              <a:gd name="connsiteY72" fmla="*/ 4488990 h 6373368"/>
              <a:gd name="connsiteX73" fmla="*/ 1101552 w 6404625"/>
              <a:gd name="connsiteY73" fmla="*/ 4405115 h 6373368"/>
              <a:gd name="connsiteX74" fmla="*/ 1073593 w 6404625"/>
              <a:gd name="connsiteY74" fmla="*/ 4324036 h 6373368"/>
              <a:gd name="connsiteX75" fmla="*/ 1040045 w 6404625"/>
              <a:gd name="connsiteY75" fmla="*/ 4248549 h 6373368"/>
              <a:gd name="connsiteX76" fmla="*/ 1000902 w 6404625"/>
              <a:gd name="connsiteY76" fmla="*/ 4178654 h 6373368"/>
              <a:gd name="connsiteX77" fmla="*/ 950576 w 6404625"/>
              <a:gd name="connsiteY77" fmla="*/ 4117146 h 6373368"/>
              <a:gd name="connsiteX78" fmla="*/ 894659 w 6404625"/>
              <a:gd name="connsiteY78" fmla="*/ 4052841 h 6373368"/>
              <a:gd name="connsiteX79" fmla="*/ 830356 w 6404625"/>
              <a:gd name="connsiteY79" fmla="*/ 3996926 h 6373368"/>
              <a:gd name="connsiteX80" fmla="*/ 760460 w 6404625"/>
              <a:gd name="connsiteY80" fmla="*/ 3943806 h 6373368"/>
              <a:gd name="connsiteX81" fmla="*/ 690567 w 6404625"/>
              <a:gd name="connsiteY81" fmla="*/ 3890685 h 6373368"/>
              <a:gd name="connsiteX82" fmla="*/ 620671 w 6404625"/>
              <a:gd name="connsiteY82" fmla="*/ 3837564 h 6373368"/>
              <a:gd name="connsiteX83" fmla="*/ 553571 w 6404625"/>
              <a:gd name="connsiteY83" fmla="*/ 3784444 h 6373368"/>
              <a:gd name="connsiteX84" fmla="*/ 489269 w 6404625"/>
              <a:gd name="connsiteY84" fmla="*/ 3725731 h 6373368"/>
              <a:gd name="connsiteX85" fmla="*/ 433350 w 6404625"/>
              <a:gd name="connsiteY85" fmla="*/ 3667021 h 6373368"/>
              <a:gd name="connsiteX86" fmla="*/ 385824 w 6404625"/>
              <a:gd name="connsiteY86" fmla="*/ 3599922 h 6373368"/>
              <a:gd name="connsiteX87" fmla="*/ 349477 w 6404625"/>
              <a:gd name="connsiteY87" fmla="*/ 3530025 h 6373368"/>
              <a:gd name="connsiteX88" fmla="*/ 324315 w 6404625"/>
              <a:gd name="connsiteY88" fmla="*/ 3446150 h 6373368"/>
              <a:gd name="connsiteX89" fmla="*/ 313131 w 6404625"/>
              <a:gd name="connsiteY89" fmla="*/ 3359479 h 6373368"/>
              <a:gd name="connsiteX90" fmla="*/ 310335 w 6404625"/>
              <a:gd name="connsiteY90" fmla="*/ 3270014 h 6373368"/>
              <a:gd name="connsiteX91" fmla="*/ 318723 w 6404625"/>
              <a:gd name="connsiteY91" fmla="*/ 3174955 h 6373368"/>
              <a:gd name="connsiteX92" fmla="*/ 329907 w 6404625"/>
              <a:gd name="connsiteY92" fmla="*/ 3079898 h 6373368"/>
              <a:gd name="connsiteX93" fmla="*/ 343885 w 6404625"/>
              <a:gd name="connsiteY93" fmla="*/ 2984841 h 6373368"/>
              <a:gd name="connsiteX94" fmla="*/ 355069 w 6404625"/>
              <a:gd name="connsiteY94" fmla="*/ 2889784 h 6373368"/>
              <a:gd name="connsiteX95" fmla="*/ 360659 w 6404625"/>
              <a:gd name="connsiteY95" fmla="*/ 2794725 h 6373368"/>
              <a:gd name="connsiteX96" fmla="*/ 360659 w 6404625"/>
              <a:gd name="connsiteY96" fmla="*/ 2702464 h 6373368"/>
              <a:gd name="connsiteX97" fmla="*/ 349477 w 6404625"/>
              <a:gd name="connsiteY97" fmla="*/ 2615793 h 6373368"/>
              <a:gd name="connsiteX98" fmla="*/ 327111 w 6404625"/>
              <a:gd name="connsiteY98" fmla="*/ 2529122 h 6373368"/>
              <a:gd name="connsiteX99" fmla="*/ 293561 w 6404625"/>
              <a:gd name="connsiteY99" fmla="*/ 2448045 h 6373368"/>
              <a:gd name="connsiteX100" fmla="*/ 251625 w 6404625"/>
              <a:gd name="connsiteY100" fmla="*/ 2364170 h 6373368"/>
              <a:gd name="connsiteX101" fmla="*/ 204096 w 6404625"/>
              <a:gd name="connsiteY101" fmla="*/ 2280295 h 6373368"/>
              <a:gd name="connsiteX102" fmla="*/ 153769 w 6404625"/>
              <a:gd name="connsiteY102" fmla="*/ 2196423 h 6373368"/>
              <a:gd name="connsiteX103" fmla="*/ 106240 w 6404625"/>
              <a:gd name="connsiteY103" fmla="*/ 2115344 h 6373368"/>
              <a:gd name="connsiteX104" fmla="*/ 64305 w 6404625"/>
              <a:gd name="connsiteY104" fmla="*/ 2028673 h 6373368"/>
              <a:gd name="connsiteX105" fmla="*/ 30754 w 6404625"/>
              <a:gd name="connsiteY105" fmla="*/ 1944798 h 6373368"/>
              <a:gd name="connsiteX106" fmla="*/ 8387 w 6404625"/>
              <a:gd name="connsiteY106" fmla="*/ 1858129 h 6373368"/>
              <a:gd name="connsiteX107" fmla="*/ 0 w 6404625"/>
              <a:gd name="connsiteY107" fmla="*/ 1768662 h 6373368"/>
              <a:gd name="connsiteX108" fmla="*/ 8387 w 6404625"/>
              <a:gd name="connsiteY108" fmla="*/ 1679195 h 6373368"/>
              <a:gd name="connsiteX109" fmla="*/ 30754 w 6404625"/>
              <a:gd name="connsiteY109" fmla="*/ 1592526 h 6373368"/>
              <a:gd name="connsiteX110" fmla="*/ 64305 w 6404625"/>
              <a:gd name="connsiteY110" fmla="*/ 1508651 h 6373368"/>
              <a:gd name="connsiteX111" fmla="*/ 106240 w 6404625"/>
              <a:gd name="connsiteY111" fmla="*/ 1421980 h 6373368"/>
              <a:gd name="connsiteX112" fmla="*/ 153769 w 6404625"/>
              <a:gd name="connsiteY112" fmla="*/ 1340903 h 6373368"/>
              <a:gd name="connsiteX113" fmla="*/ 204096 w 6404625"/>
              <a:gd name="connsiteY113" fmla="*/ 1257028 h 6373368"/>
              <a:gd name="connsiteX114" fmla="*/ 251625 w 6404625"/>
              <a:gd name="connsiteY114" fmla="*/ 1173153 h 6373368"/>
              <a:gd name="connsiteX115" fmla="*/ 293561 w 6404625"/>
              <a:gd name="connsiteY115" fmla="*/ 1089278 h 6373368"/>
              <a:gd name="connsiteX116" fmla="*/ 327111 w 6404625"/>
              <a:gd name="connsiteY116" fmla="*/ 1008199 h 6373368"/>
              <a:gd name="connsiteX117" fmla="*/ 349477 w 6404625"/>
              <a:gd name="connsiteY117" fmla="*/ 921528 h 6373368"/>
              <a:gd name="connsiteX118" fmla="*/ 360659 w 6404625"/>
              <a:gd name="connsiteY118" fmla="*/ 834859 h 6373368"/>
              <a:gd name="connsiteX119" fmla="*/ 360659 w 6404625"/>
              <a:gd name="connsiteY119" fmla="*/ 742599 h 6373368"/>
              <a:gd name="connsiteX120" fmla="*/ 355069 w 6404625"/>
              <a:gd name="connsiteY120" fmla="*/ 647539 h 6373368"/>
              <a:gd name="connsiteX121" fmla="*/ 343885 w 6404625"/>
              <a:gd name="connsiteY121" fmla="*/ 552482 h 6373368"/>
              <a:gd name="connsiteX122" fmla="*/ 329907 w 6404625"/>
              <a:gd name="connsiteY122" fmla="*/ 457425 h 6373368"/>
              <a:gd name="connsiteX123" fmla="*/ 318723 w 6404625"/>
              <a:gd name="connsiteY123" fmla="*/ 362366 h 6373368"/>
              <a:gd name="connsiteX124" fmla="*/ 310335 w 6404625"/>
              <a:gd name="connsiteY124" fmla="*/ 267309 h 6373368"/>
              <a:gd name="connsiteX125" fmla="*/ 313131 w 6404625"/>
              <a:gd name="connsiteY125" fmla="*/ 177842 h 6373368"/>
              <a:gd name="connsiteX126" fmla="*/ 324315 w 6404625"/>
              <a:gd name="connsiteY126" fmla="*/ 91173 h 6373368"/>
              <a:gd name="connsiteX127" fmla="*/ 349477 w 6404625"/>
              <a:gd name="connsiteY127" fmla="*/ 7296 h 637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6404625" h="6373368">
                <a:moveTo>
                  <a:pt x="353272" y="0"/>
                </a:moveTo>
                <a:lnTo>
                  <a:pt x="6404625" y="0"/>
                </a:lnTo>
                <a:lnTo>
                  <a:pt x="6404625" y="6008204"/>
                </a:lnTo>
                <a:lnTo>
                  <a:pt x="6374459" y="6023890"/>
                </a:lnTo>
                <a:lnTo>
                  <a:pt x="6290584" y="6049055"/>
                </a:lnTo>
                <a:lnTo>
                  <a:pt x="6203913" y="6060237"/>
                </a:lnTo>
                <a:lnTo>
                  <a:pt x="6114448" y="6063033"/>
                </a:lnTo>
                <a:lnTo>
                  <a:pt x="6019391" y="6054644"/>
                </a:lnTo>
                <a:lnTo>
                  <a:pt x="5924332" y="6043462"/>
                </a:lnTo>
                <a:lnTo>
                  <a:pt x="5829275" y="6029482"/>
                </a:lnTo>
                <a:lnTo>
                  <a:pt x="5734216" y="6018300"/>
                </a:lnTo>
                <a:lnTo>
                  <a:pt x="5639159" y="6012708"/>
                </a:lnTo>
                <a:lnTo>
                  <a:pt x="5546898" y="6012708"/>
                </a:lnTo>
                <a:lnTo>
                  <a:pt x="5460227" y="6023890"/>
                </a:lnTo>
                <a:lnTo>
                  <a:pt x="5370760" y="6046258"/>
                </a:lnTo>
                <a:lnTo>
                  <a:pt x="5289681" y="6079807"/>
                </a:lnTo>
                <a:lnTo>
                  <a:pt x="5205808" y="6124541"/>
                </a:lnTo>
                <a:lnTo>
                  <a:pt x="5121933" y="6169276"/>
                </a:lnTo>
                <a:lnTo>
                  <a:pt x="5038061" y="6219598"/>
                </a:lnTo>
                <a:lnTo>
                  <a:pt x="4956981" y="6267129"/>
                </a:lnTo>
                <a:lnTo>
                  <a:pt x="4870311" y="6309065"/>
                </a:lnTo>
                <a:lnTo>
                  <a:pt x="4786435" y="6342614"/>
                </a:lnTo>
                <a:lnTo>
                  <a:pt x="4699765" y="6364982"/>
                </a:lnTo>
                <a:lnTo>
                  <a:pt x="4610299" y="6373368"/>
                </a:lnTo>
                <a:lnTo>
                  <a:pt x="4520833" y="6364982"/>
                </a:lnTo>
                <a:lnTo>
                  <a:pt x="4434163" y="6342614"/>
                </a:lnTo>
                <a:lnTo>
                  <a:pt x="4350289" y="6309065"/>
                </a:lnTo>
                <a:lnTo>
                  <a:pt x="4263617" y="6267129"/>
                </a:lnTo>
                <a:lnTo>
                  <a:pt x="4182539" y="6219598"/>
                </a:lnTo>
                <a:lnTo>
                  <a:pt x="4098666" y="6169276"/>
                </a:lnTo>
                <a:lnTo>
                  <a:pt x="4014791" y="6124541"/>
                </a:lnTo>
                <a:lnTo>
                  <a:pt x="3930916" y="6079807"/>
                </a:lnTo>
                <a:lnTo>
                  <a:pt x="3847041" y="6046258"/>
                </a:lnTo>
                <a:lnTo>
                  <a:pt x="3760372" y="6023890"/>
                </a:lnTo>
                <a:lnTo>
                  <a:pt x="3673701" y="6012708"/>
                </a:lnTo>
                <a:lnTo>
                  <a:pt x="3581438" y="6012708"/>
                </a:lnTo>
                <a:lnTo>
                  <a:pt x="3486381" y="6018300"/>
                </a:lnTo>
                <a:lnTo>
                  <a:pt x="3391322" y="6029482"/>
                </a:lnTo>
                <a:lnTo>
                  <a:pt x="3296265" y="6043462"/>
                </a:lnTo>
                <a:lnTo>
                  <a:pt x="3201210" y="6054644"/>
                </a:lnTo>
                <a:lnTo>
                  <a:pt x="3106151" y="6063033"/>
                </a:lnTo>
                <a:lnTo>
                  <a:pt x="3016684" y="6060237"/>
                </a:lnTo>
                <a:lnTo>
                  <a:pt x="2930015" y="6049055"/>
                </a:lnTo>
                <a:lnTo>
                  <a:pt x="2846140" y="6023890"/>
                </a:lnTo>
                <a:lnTo>
                  <a:pt x="2776243" y="5987546"/>
                </a:lnTo>
                <a:lnTo>
                  <a:pt x="2709145" y="5940017"/>
                </a:lnTo>
                <a:lnTo>
                  <a:pt x="2650432" y="5884101"/>
                </a:lnTo>
                <a:lnTo>
                  <a:pt x="2591719" y="5819798"/>
                </a:lnTo>
                <a:lnTo>
                  <a:pt x="2538599" y="5752697"/>
                </a:lnTo>
                <a:lnTo>
                  <a:pt x="2485480" y="5682802"/>
                </a:lnTo>
                <a:lnTo>
                  <a:pt x="2432360" y="5612908"/>
                </a:lnTo>
                <a:lnTo>
                  <a:pt x="2379237" y="5545809"/>
                </a:lnTo>
                <a:lnTo>
                  <a:pt x="2323320" y="5481502"/>
                </a:lnTo>
                <a:lnTo>
                  <a:pt x="2259018" y="5425586"/>
                </a:lnTo>
                <a:lnTo>
                  <a:pt x="2197511" y="5375263"/>
                </a:lnTo>
                <a:lnTo>
                  <a:pt x="2127614" y="5336121"/>
                </a:lnTo>
                <a:lnTo>
                  <a:pt x="2052128" y="5302573"/>
                </a:lnTo>
                <a:lnTo>
                  <a:pt x="1971049" y="5274612"/>
                </a:lnTo>
                <a:lnTo>
                  <a:pt x="1887176" y="5249450"/>
                </a:lnTo>
                <a:lnTo>
                  <a:pt x="1803301" y="5227084"/>
                </a:lnTo>
                <a:lnTo>
                  <a:pt x="1716630" y="5204720"/>
                </a:lnTo>
                <a:lnTo>
                  <a:pt x="1635551" y="5179557"/>
                </a:lnTo>
                <a:lnTo>
                  <a:pt x="1554473" y="5151597"/>
                </a:lnTo>
                <a:lnTo>
                  <a:pt x="1478988" y="5118049"/>
                </a:lnTo>
                <a:lnTo>
                  <a:pt x="1411887" y="5076112"/>
                </a:lnTo>
                <a:lnTo>
                  <a:pt x="1350380" y="5025785"/>
                </a:lnTo>
                <a:lnTo>
                  <a:pt x="1300053" y="4964279"/>
                </a:lnTo>
                <a:lnTo>
                  <a:pt x="1258117" y="4897178"/>
                </a:lnTo>
                <a:lnTo>
                  <a:pt x="1224567" y="4821691"/>
                </a:lnTo>
                <a:lnTo>
                  <a:pt x="1196609" y="4740614"/>
                </a:lnTo>
                <a:lnTo>
                  <a:pt x="1171447" y="4659533"/>
                </a:lnTo>
                <a:lnTo>
                  <a:pt x="1149080" y="4572865"/>
                </a:lnTo>
                <a:lnTo>
                  <a:pt x="1126714" y="4488990"/>
                </a:lnTo>
                <a:lnTo>
                  <a:pt x="1101552" y="4405115"/>
                </a:lnTo>
                <a:lnTo>
                  <a:pt x="1073593" y="4324036"/>
                </a:lnTo>
                <a:lnTo>
                  <a:pt x="1040045" y="4248549"/>
                </a:lnTo>
                <a:lnTo>
                  <a:pt x="1000902" y="4178654"/>
                </a:lnTo>
                <a:lnTo>
                  <a:pt x="950576" y="4117146"/>
                </a:lnTo>
                <a:lnTo>
                  <a:pt x="894659" y="4052841"/>
                </a:lnTo>
                <a:lnTo>
                  <a:pt x="830356" y="3996926"/>
                </a:lnTo>
                <a:lnTo>
                  <a:pt x="760460" y="3943806"/>
                </a:lnTo>
                <a:lnTo>
                  <a:pt x="690567" y="3890685"/>
                </a:lnTo>
                <a:lnTo>
                  <a:pt x="620671" y="3837564"/>
                </a:lnTo>
                <a:lnTo>
                  <a:pt x="553571" y="3784444"/>
                </a:lnTo>
                <a:lnTo>
                  <a:pt x="489269" y="3725731"/>
                </a:lnTo>
                <a:lnTo>
                  <a:pt x="433350" y="3667021"/>
                </a:lnTo>
                <a:lnTo>
                  <a:pt x="385824" y="3599922"/>
                </a:lnTo>
                <a:lnTo>
                  <a:pt x="349477" y="3530025"/>
                </a:lnTo>
                <a:lnTo>
                  <a:pt x="324315" y="3446150"/>
                </a:lnTo>
                <a:lnTo>
                  <a:pt x="313131" y="3359479"/>
                </a:lnTo>
                <a:lnTo>
                  <a:pt x="310335" y="3270014"/>
                </a:lnTo>
                <a:lnTo>
                  <a:pt x="318723" y="3174955"/>
                </a:lnTo>
                <a:lnTo>
                  <a:pt x="329907" y="3079898"/>
                </a:lnTo>
                <a:lnTo>
                  <a:pt x="343885" y="2984841"/>
                </a:lnTo>
                <a:lnTo>
                  <a:pt x="355069" y="2889784"/>
                </a:lnTo>
                <a:lnTo>
                  <a:pt x="360659" y="2794725"/>
                </a:lnTo>
                <a:lnTo>
                  <a:pt x="360659" y="2702464"/>
                </a:lnTo>
                <a:lnTo>
                  <a:pt x="349477" y="2615793"/>
                </a:lnTo>
                <a:lnTo>
                  <a:pt x="327111" y="2529122"/>
                </a:lnTo>
                <a:lnTo>
                  <a:pt x="293561" y="2448045"/>
                </a:lnTo>
                <a:lnTo>
                  <a:pt x="251625" y="2364170"/>
                </a:lnTo>
                <a:lnTo>
                  <a:pt x="204096" y="2280295"/>
                </a:lnTo>
                <a:lnTo>
                  <a:pt x="153769" y="2196423"/>
                </a:lnTo>
                <a:lnTo>
                  <a:pt x="106240" y="2115344"/>
                </a:lnTo>
                <a:lnTo>
                  <a:pt x="64305" y="2028673"/>
                </a:lnTo>
                <a:lnTo>
                  <a:pt x="30754" y="1944798"/>
                </a:lnTo>
                <a:lnTo>
                  <a:pt x="8387" y="1858129"/>
                </a:lnTo>
                <a:lnTo>
                  <a:pt x="0" y="1768662"/>
                </a:lnTo>
                <a:lnTo>
                  <a:pt x="8387" y="1679195"/>
                </a:lnTo>
                <a:lnTo>
                  <a:pt x="30754" y="1592526"/>
                </a:lnTo>
                <a:lnTo>
                  <a:pt x="64305" y="1508651"/>
                </a:lnTo>
                <a:lnTo>
                  <a:pt x="106240" y="1421980"/>
                </a:lnTo>
                <a:lnTo>
                  <a:pt x="153769" y="1340903"/>
                </a:lnTo>
                <a:lnTo>
                  <a:pt x="204096" y="1257028"/>
                </a:lnTo>
                <a:lnTo>
                  <a:pt x="251625" y="1173153"/>
                </a:lnTo>
                <a:lnTo>
                  <a:pt x="293561" y="1089278"/>
                </a:lnTo>
                <a:lnTo>
                  <a:pt x="327111" y="1008199"/>
                </a:lnTo>
                <a:lnTo>
                  <a:pt x="349477" y="921528"/>
                </a:lnTo>
                <a:lnTo>
                  <a:pt x="360659" y="834859"/>
                </a:lnTo>
                <a:lnTo>
                  <a:pt x="360659" y="742599"/>
                </a:lnTo>
                <a:lnTo>
                  <a:pt x="355069" y="647539"/>
                </a:lnTo>
                <a:lnTo>
                  <a:pt x="343885" y="552482"/>
                </a:lnTo>
                <a:lnTo>
                  <a:pt x="329907" y="457425"/>
                </a:lnTo>
                <a:lnTo>
                  <a:pt x="318723" y="362366"/>
                </a:lnTo>
                <a:lnTo>
                  <a:pt x="310335" y="267309"/>
                </a:lnTo>
                <a:lnTo>
                  <a:pt x="313131" y="177842"/>
                </a:lnTo>
                <a:lnTo>
                  <a:pt x="324315" y="91173"/>
                </a:lnTo>
                <a:lnTo>
                  <a:pt x="349477" y="72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圖片 5" descr="一張含有 文字, 向量圖形 的圖片&#10;&#10;自動產生的描述">
            <a:extLst>
              <a:ext uri="{FF2B5EF4-FFF2-40B4-BE49-F238E27FC236}">
                <a16:creationId xmlns:a16="http://schemas.microsoft.com/office/drawing/2014/main" id="{3C0D07DC-2109-1E9F-AAE6-70E85F011C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06" r="1" b="18686"/>
          <a:stretch/>
        </p:blipFill>
        <p:spPr>
          <a:xfrm>
            <a:off x="4502415" y="10"/>
            <a:ext cx="4641585" cy="4618325"/>
          </a:xfrm>
          <a:custGeom>
            <a:avLst/>
            <a:gdLst/>
            <a:ahLst/>
            <a:cxnLst/>
            <a:rect l="l" t="t" r="r" b="b"/>
            <a:pathLst>
              <a:path w="6188779" h="6157780">
                <a:moveTo>
                  <a:pt x="384150" y="0"/>
                </a:moveTo>
                <a:lnTo>
                  <a:pt x="6188779" y="0"/>
                </a:lnTo>
                <a:lnTo>
                  <a:pt x="6188779" y="5757340"/>
                </a:lnTo>
                <a:lnTo>
                  <a:pt x="6142640" y="5790022"/>
                </a:lnTo>
                <a:lnTo>
                  <a:pt x="6076017" y="5824665"/>
                </a:lnTo>
                <a:lnTo>
                  <a:pt x="5996070" y="5848651"/>
                </a:lnTo>
                <a:lnTo>
                  <a:pt x="5913457" y="5859310"/>
                </a:lnTo>
                <a:lnTo>
                  <a:pt x="5828180" y="5861974"/>
                </a:lnTo>
                <a:lnTo>
                  <a:pt x="5737573" y="5853979"/>
                </a:lnTo>
                <a:lnTo>
                  <a:pt x="5646965" y="5843320"/>
                </a:lnTo>
                <a:lnTo>
                  <a:pt x="5556358" y="5829995"/>
                </a:lnTo>
                <a:lnTo>
                  <a:pt x="5465751" y="5819336"/>
                </a:lnTo>
                <a:lnTo>
                  <a:pt x="5375143" y="5814006"/>
                </a:lnTo>
                <a:lnTo>
                  <a:pt x="5287201" y="5814006"/>
                </a:lnTo>
                <a:lnTo>
                  <a:pt x="5204589" y="5824665"/>
                </a:lnTo>
                <a:lnTo>
                  <a:pt x="5119310" y="5845985"/>
                </a:lnTo>
                <a:lnTo>
                  <a:pt x="5042027" y="5877963"/>
                </a:lnTo>
                <a:lnTo>
                  <a:pt x="4962081" y="5920603"/>
                </a:lnTo>
                <a:lnTo>
                  <a:pt x="4882133" y="5963242"/>
                </a:lnTo>
                <a:lnTo>
                  <a:pt x="4802186" y="6011210"/>
                </a:lnTo>
                <a:lnTo>
                  <a:pt x="4724903" y="6056514"/>
                </a:lnTo>
                <a:lnTo>
                  <a:pt x="4642291" y="6096487"/>
                </a:lnTo>
                <a:lnTo>
                  <a:pt x="4562343" y="6128466"/>
                </a:lnTo>
                <a:lnTo>
                  <a:pt x="4479729" y="6149785"/>
                </a:lnTo>
                <a:lnTo>
                  <a:pt x="4394453" y="6157780"/>
                </a:lnTo>
                <a:lnTo>
                  <a:pt x="4309175" y="6149785"/>
                </a:lnTo>
                <a:lnTo>
                  <a:pt x="4226563" y="6128466"/>
                </a:lnTo>
                <a:lnTo>
                  <a:pt x="4146616" y="6096487"/>
                </a:lnTo>
                <a:lnTo>
                  <a:pt x="4064003" y="6056514"/>
                </a:lnTo>
                <a:lnTo>
                  <a:pt x="3986719" y="6011210"/>
                </a:lnTo>
                <a:lnTo>
                  <a:pt x="3906773" y="5963242"/>
                </a:lnTo>
                <a:lnTo>
                  <a:pt x="3826826" y="5920603"/>
                </a:lnTo>
                <a:lnTo>
                  <a:pt x="3746877" y="5877963"/>
                </a:lnTo>
                <a:lnTo>
                  <a:pt x="3666929" y="5845985"/>
                </a:lnTo>
                <a:lnTo>
                  <a:pt x="3584318" y="5824665"/>
                </a:lnTo>
                <a:lnTo>
                  <a:pt x="3501705" y="5814006"/>
                </a:lnTo>
                <a:lnTo>
                  <a:pt x="3413762" y="5814006"/>
                </a:lnTo>
                <a:lnTo>
                  <a:pt x="3323155" y="5819336"/>
                </a:lnTo>
                <a:lnTo>
                  <a:pt x="3232547" y="5829995"/>
                </a:lnTo>
                <a:lnTo>
                  <a:pt x="3141940" y="5843320"/>
                </a:lnTo>
                <a:lnTo>
                  <a:pt x="3051334" y="5853979"/>
                </a:lnTo>
                <a:lnTo>
                  <a:pt x="2960727" y="5861974"/>
                </a:lnTo>
                <a:lnTo>
                  <a:pt x="2875448" y="5859310"/>
                </a:lnTo>
                <a:lnTo>
                  <a:pt x="2792837" y="5848651"/>
                </a:lnTo>
                <a:lnTo>
                  <a:pt x="2712889" y="5824665"/>
                </a:lnTo>
                <a:lnTo>
                  <a:pt x="2646265" y="5790022"/>
                </a:lnTo>
                <a:lnTo>
                  <a:pt x="2582308" y="5744719"/>
                </a:lnTo>
                <a:lnTo>
                  <a:pt x="2526343" y="5691420"/>
                </a:lnTo>
                <a:lnTo>
                  <a:pt x="2470381" y="5630127"/>
                </a:lnTo>
                <a:lnTo>
                  <a:pt x="2419747" y="5566168"/>
                </a:lnTo>
                <a:lnTo>
                  <a:pt x="2369114" y="5499546"/>
                </a:lnTo>
                <a:lnTo>
                  <a:pt x="2318480" y="5432923"/>
                </a:lnTo>
                <a:lnTo>
                  <a:pt x="2267846" y="5368966"/>
                </a:lnTo>
                <a:lnTo>
                  <a:pt x="2214548" y="5307671"/>
                </a:lnTo>
                <a:lnTo>
                  <a:pt x="2153255" y="5254373"/>
                </a:lnTo>
                <a:lnTo>
                  <a:pt x="2094628" y="5206405"/>
                </a:lnTo>
                <a:lnTo>
                  <a:pt x="2028005" y="5169096"/>
                </a:lnTo>
                <a:lnTo>
                  <a:pt x="1956051" y="5137117"/>
                </a:lnTo>
                <a:lnTo>
                  <a:pt x="1878768" y="5110467"/>
                </a:lnTo>
                <a:lnTo>
                  <a:pt x="1798822" y="5086483"/>
                </a:lnTo>
                <a:lnTo>
                  <a:pt x="1718873" y="5065163"/>
                </a:lnTo>
                <a:lnTo>
                  <a:pt x="1636260" y="5043845"/>
                </a:lnTo>
                <a:lnTo>
                  <a:pt x="1558978" y="5019861"/>
                </a:lnTo>
                <a:lnTo>
                  <a:pt x="1481696" y="4993211"/>
                </a:lnTo>
                <a:lnTo>
                  <a:pt x="1409744" y="4961233"/>
                </a:lnTo>
                <a:lnTo>
                  <a:pt x="1345785" y="4921259"/>
                </a:lnTo>
                <a:lnTo>
                  <a:pt x="1287158" y="4873289"/>
                </a:lnTo>
                <a:lnTo>
                  <a:pt x="1239188" y="4814663"/>
                </a:lnTo>
                <a:lnTo>
                  <a:pt x="1199215" y="4750703"/>
                </a:lnTo>
                <a:lnTo>
                  <a:pt x="1167237" y="4678752"/>
                </a:lnTo>
                <a:lnTo>
                  <a:pt x="1140586" y="4601469"/>
                </a:lnTo>
                <a:lnTo>
                  <a:pt x="1116602" y="4524185"/>
                </a:lnTo>
                <a:lnTo>
                  <a:pt x="1095283" y="4441574"/>
                </a:lnTo>
                <a:lnTo>
                  <a:pt x="1073962" y="4361626"/>
                </a:lnTo>
                <a:lnTo>
                  <a:pt x="1049979" y="4281677"/>
                </a:lnTo>
                <a:lnTo>
                  <a:pt x="1023330" y="4204395"/>
                </a:lnTo>
                <a:lnTo>
                  <a:pt x="991351" y="4132443"/>
                </a:lnTo>
                <a:lnTo>
                  <a:pt x="954043" y="4065820"/>
                </a:lnTo>
                <a:lnTo>
                  <a:pt x="906073" y="4007191"/>
                </a:lnTo>
                <a:lnTo>
                  <a:pt x="852774" y="3945898"/>
                </a:lnTo>
                <a:lnTo>
                  <a:pt x="791482" y="3892600"/>
                </a:lnTo>
                <a:lnTo>
                  <a:pt x="724858" y="3841967"/>
                </a:lnTo>
                <a:lnTo>
                  <a:pt x="658236" y="3791333"/>
                </a:lnTo>
                <a:lnTo>
                  <a:pt x="591613" y="3740699"/>
                </a:lnTo>
                <a:lnTo>
                  <a:pt x="527656" y="3690067"/>
                </a:lnTo>
                <a:lnTo>
                  <a:pt x="466362" y="3634102"/>
                </a:lnTo>
                <a:lnTo>
                  <a:pt x="413063" y="3578140"/>
                </a:lnTo>
                <a:lnTo>
                  <a:pt x="367761" y="3514183"/>
                </a:lnTo>
                <a:lnTo>
                  <a:pt x="333116" y="3447559"/>
                </a:lnTo>
                <a:lnTo>
                  <a:pt x="309132" y="3367611"/>
                </a:lnTo>
                <a:lnTo>
                  <a:pt x="298471" y="3284998"/>
                </a:lnTo>
                <a:lnTo>
                  <a:pt x="295806" y="3199721"/>
                </a:lnTo>
                <a:lnTo>
                  <a:pt x="303802" y="3109114"/>
                </a:lnTo>
                <a:lnTo>
                  <a:pt x="314462" y="3018506"/>
                </a:lnTo>
                <a:lnTo>
                  <a:pt x="327785" y="2927901"/>
                </a:lnTo>
                <a:lnTo>
                  <a:pt x="338446" y="2837293"/>
                </a:lnTo>
                <a:lnTo>
                  <a:pt x="343774" y="2746686"/>
                </a:lnTo>
                <a:lnTo>
                  <a:pt x="343774" y="2658743"/>
                </a:lnTo>
                <a:lnTo>
                  <a:pt x="333116" y="2576130"/>
                </a:lnTo>
                <a:lnTo>
                  <a:pt x="311796" y="2493517"/>
                </a:lnTo>
                <a:lnTo>
                  <a:pt x="279817" y="2416237"/>
                </a:lnTo>
                <a:lnTo>
                  <a:pt x="239844" y="2336288"/>
                </a:lnTo>
                <a:lnTo>
                  <a:pt x="194541" y="2256340"/>
                </a:lnTo>
                <a:lnTo>
                  <a:pt x="146571" y="2176393"/>
                </a:lnTo>
                <a:lnTo>
                  <a:pt x="101267" y="2099111"/>
                </a:lnTo>
                <a:lnTo>
                  <a:pt x="61293" y="2016498"/>
                </a:lnTo>
                <a:lnTo>
                  <a:pt x="29315" y="1936550"/>
                </a:lnTo>
                <a:lnTo>
                  <a:pt x="7995" y="1853939"/>
                </a:lnTo>
                <a:lnTo>
                  <a:pt x="0" y="1768660"/>
                </a:lnTo>
                <a:lnTo>
                  <a:pt x="7995" y="1683383"/>
                </a:lnTo>
                <a:lnTo>
                  <a:pt x="29315" y="1600771"/>
                </a:lnTo>
                <a:lnTo>
                  <a:pt x="61293" y="1520824"/>
                </a:lnTo>
                <a:lnTo>
                  <a:pt x="101267" y="1438211"/>
                </a:lnTo>
                <a:lnTo>
                  <a:pt x="146571" y="1360929"/>
                </a:lnTo>
                <a:lnTo>
                  <a:pt x="194541" y="1280980"/>
                </a:lnTo>
                <a:lnTo>
                  <a:pt x="239844" y="1201034"/>
                </a:lnTo>
                <a:lnTo>
                  <a:pt x="279817" y="1121085"/>
                </a:lnTo>
                <a:lnTo>
                  <a:pt x="311796" y="1043803"/>
                </a:lnTo>
                <a:lnTo>
                  <a:pt x="333116" y="961190"/>
                </a:lnTo>
                <a:lnTo>
                  <a:pt x="343774" y="878578"/>
                </a:lnTo>
                <a:lnTo>
                  <a:pt x="343774" y="790636"/>
                </a:lnTo>
                <a:lnTo>
                  <a:pt x="338446" y="700029"/>
                </a:lnTo>
                <a:lnTo>
                  <a:pt x="327785" y="609422"/>
                </a:lnTo>
                <a:lnTo>
                  <a:pt x="314462" y="518814"/>
                </a:lnTo>
                <a:lnTo>
                  <a:pt x="303802" y="428207"/>
                </a:lnTo>
                <a:lnTo>
                  <a:pt x="295806" y="337599"/>
                </a:lnTo>
                <a:lnTo>
                  <a:pt x="298471" y="252322"/>
                </a:lnTo>
                <a:lnTo>
                  <a:pt x="309132" y="169710"/>
                </a:lnTo>
                <a:lnTo>
                  <a:pt x="333116" y="89761"/>
                </a:lnTo>
                <a:lnTo>
                  <a:pt x="367761" y="23140"/>
                </a:lnTo>
                <a:close/>
              </a:path>
            </a:pathLst>
          </a:custGeom>
          <a:ln w="203200">
            <a:noFill/>
          </a:ln>
        </p:spPr>
      </p:pic>
      <p:sp>
        <p:nvSpPr>
          <p:cNvPr id="7" name="語音泡泡: 圓角矩形 6">
            <a:extLst>
              <a:ext uri="{FF2B5EF4-FFF2-40B4-BE49-F238E27FC236}">
                <a16:creationId xmlns:a16="http://schemas.microsoft.com/office/drawing/2014/main" id="{C2D799E5-8F6C-0426-BDDC-D2E7B406C046}"/>
              </a:ext>
            </a:extLst>
          </p:cNvPr>
          <p:cNvSpPr/>
          <p:nvPr/>
        </p:nvSpPr>
        <p:spPr>
          <a:xfrm>
            <a:off x="2221275" y="1961001"/>
            <a:ext cx="2285999" cy="805609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TW" altLang="en-US" b="1">
                <a:solidFill>
                  <a:schemeClr val="tx1"/>
                </a:solidFill>
                <a:latin typeface="Segoe UI"/>
                <a:ea typeface="Microsoft JhengHei"/>
                <a:cs typeface="Segoe UI"/>
              </a:rPr>
              <a:t>請勇敢求助!</a:t>
            </a:r>
            <a:endParaRPr lang="zh-TW">
              <a:solidFill>
                <a:schemeClr val="tx1"/>
              </a:solidFill>
            </a:endParaRPr>
          </a:p>
        </p:txBody>
      </p:sp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3C53BE4A-289F-F438-F3D4-DAB683B3353F}"/>
              </a:ext>
            </a:extLst>
          </p:cNvPr>
          <p:cNvSpPr/>
          <p:nvPr/>
        </p:nvSpPr>
        <p:spPr>
          <a:xfrm>
            <a:off x="294241" y="2946551"/>
            <a:ext cx="2285999" cy="805609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TW" altLang="en-US" b="1">
                <a:solidFill>
                  <a:schemeClr val="tx1"/>
                </a:solidFill>
                <a:latin typeface="Segoe UI"/>
                <a:ea typeface="Microsoft JhengHei"/>
                <a:cs typeface="Segoe UI"/>
              </a:rPr>
              <a:t>要</a:t>
            </a:r>
            <a:r>
              <a:rPr lang="zh-TW" b="1">
                <a:solidFill>
                  <a:schemeClr val="tx1"/>
                </a:solidFill>
                <a:latin typeface="Segoe UI"/>
                <a:ea typeface="Microsoft JhengHei"/>
                <a:cs typeface="Segoe UI"/>
              </a:rPr>
              <a:t>你</a:t>
            </a:r>
            <a:r>
              <a:rPr lang="zh-TW" altLang="en-US" b="1">
                <a:solidFill>
                  <a:schemeClr val="tx1"/>
                </a:solidFill>
                <a:latin typeface="Segoe UI"/>
                <a:ea typeface="Microsoft JhengHei"/>
                <a:cs typeface="Segoe UI"/>
              </a:rPr>
              <a:t>脫衣服  一定要說不!</a:t>
            </a:r>
            <a:endParaRPr lang="zh-TW">
              <a:solidFill>
                <a:schemeClr val="tx1"/>
              </a:solidFill>
            </a:endParaRPr>
          </a:p>
        </p:txBody>
      </p:sp>
      <p:sp>
        <p:nvSpPr>
          <p:cNvPr id="15" name="語音泡泡: 圓角矩形 14">
            <a:extLst>
              <a:ext uri="{FF2B5EF4-FFF2-40B4-BE49-F238E27FC236}">
                <a16:creationId xmlns:a16="http://schemas.microsoft.com/office/drawing/2014/main" id="{533E75EE-B2D2-ED18-85D7-D382D03E1E76}"/>
              </a:ext>
            </a:extLst>
          </p:cNvPr>
          <p:cNvSpPr/>
          <p:nvPr/>
        </p:nvSpPr>
        <p:spPr>
          <a:xfrm>
            <a:off x="2698213" y="3753079"/>
            <a:ext cx="2285999" cy="805609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zh-TW" b="1">
                <a:solidFill>
                  <a:schemeClr val="tx1"/>
                </a:solidFill>
                <a:latin typeface="Segoe UI"/>
                <a:ea typeface="Microsoft JhengHei"/>
                <a:cs typeface="Segoe UI"/>
              </a:rPr>
              <a:t>你</a:t>
            </a:r>
            <a:r>
              <a:rPr lang="zh-TW" altLang="en-US" b="1">
                <a:solidFill>
                  <a:schemeClr val="tx1"/>
                </a:solidFill>
                <a:latin typeface="Segoe UI"/>
                <a:ea typeface="Microsoft JhengHei"/>
                <a:cs typeface="Segoe UI"/>
              </a:rPr>
              <a:t>一定要保護</a:t>
            </a:r>
            <a:r>
              <a:rPr lang="zh-TW" b="1">
                <a:solidFill>
                  <a:schemeClr val="tx1"/>
                </a:solidFill>
                <a:latin typeface="Segoe UI"/>
                <a:ea typeface="Microsoft JhengHei"/>
                <a:cs typeface="Segoe UI"/>
              </a:rPr>
              <a:t>自</a:t>
            </a:r>
            <a:r>
              <a:rPr lang="zh-TW" altLang="en-US" b="1">
                <a:solidFill>
                  <a:schemeClr val="tx1"/>
                </a:solidFill>
                <a:latin typeface="Segoe UI"/>
                <a:ea typeface="Microsoft JhengHei"/>
                <a:cs typeface="Segoe UI"/>
              </a:rPr>
              <a:t>己的安全</a:t>
            </a:r>
            <a:r>
              <a:rPr lang="zh-TW" altLang="en-US">
                <a:solidFill>
                  <a:schemeClr val="tx1"/>
                </a:solidFill>
                <a:latin typeface="Microsoft JhengHei"/>
                <a:ea typeface="Microsoft JhengHei"/>
                <a:cs typeface="+mn-lt"/>
              </a:rPr>
              <a:t> !</a:t>
            </a:r>
            <a:endParaRPr lang="zh-TW" altLang="en-US">
              <a:solidFill>
                <a:schemeClr val="tx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5915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Google Shape;91;p19"/>
          <p:cNvSpPr txBox="1"/>
          <p:nvPr/>
        </p:nvSpPr>
        <p:spPr>
          <a:xfrm>
            <a:off x="479161" y="479394"/>
            <a:ext cx="2678858" cy="268013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endParaRPr lang="en-US" altLang="zh-TW" sz="2800" kern="1200">
              <a:solidFill>
                <a:schemeClr val="tx1"/>
              </a:solidFill>
              <a:highlight>
                <a:srgbClr val="FFFFFF"/>
              </a:highligh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2400" b="1" kern="1200">
                <a:solidFill>
                  <a:schemeClr val="tx1"/>
                </a:solidFill>
                <a:latin typeface="Microsoft JhengHei"/>
                <a:ea typeface="Microsoft JhengHei"/>
                <a:cs typeface="+mj-cs"/>
              </a:rPr>
              <a:t>遇到網路誘拐者會發生什麼事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j-cs"/>
              </a:rPr>
              <a:t>https://www.youtube.com/watch?v=gbN3Y96FOXk</a:t>
            </a:r>
            <a:endParaRPr lang="en-US" sz="1200" kern="1200" dirty="0">
              <a:solidFill>
                <a:schemeClr val="tx1"/>
              </a:solidFill>
              <a:latin typeface="Microsoft JhengHei"/>
              <a:ea typeface="Microsoft JhengHei"/>
              <a:cs typeface="+mj-cs"/>
            </a:endParaRPr>
          </a:p>
        </p:txBody>
      </p:sp>
      <p:sp>
        <p:nvSpPr>
          <p:cNvPr id="10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3306950"/>
            <a:ext cx="2441321" cy="13716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441321"/>
                      <a:gd name="connsiteY0" fmla="*/ 0 h 13716"/>
                      <a:gd name="connsiteX1" fmla="*/ 585917 w 2441321"/>
                      <a:gd name="connsiteY1" fmla="*/ 0 h 13716"/>
                      <a:gd name="connsiteX2" fmla="*/ 1196247 w 2441321"/>
                      <a:gd name="connsiteY2" fmla="*/ 0 h 13716"/>
                      <a:gd name="connsiteX3" fmla="*/ 1806578 w 2441321"/>
                      <a:gd name="connsiteY3" fmla="*/ 0 h 13716"/>
                      <a:gd name="connsiteX4" fmla="*/ 2441321 w 2441321"/>
                      <a:gd name="connsiteY4" fmla="*/ 0 h 13716"/>
                      <a:gd name="connsiteX5" fmla="*/ 2441321 w 2441321"/>
                      <a:gd name="connsiteY5" fmla="*/ 13716 h 13716"/>
                      <a:gd name="connsiteX6" fmla="*/ 1830991 w 2441321"/>
                      <a:gd name="connsiteY6" fmla="*/ 13716 h 13716"/>
                      <a:gd name="connsiteX7" fmla="*/ 1269487 w 2441321"/>
                      <a:gd name="connsiteY7" fmla="*/ 13716 h 13716"/>
                      <a:gd name="connsiteX8" fmla="*/ 707983 w 2441321"/>
                      <a:gd name="connsiteY8" fmla="*/ 13716 h 13716"/>
                      <a:gd name="connsiteX9" fmla="*/ 0 w 2441321"/>
                      <a:gd name="connsiteY9" fmla="*/ 13716 h 13716"/>
                      <a:gd name="connsiteX10" fmla="*/ 0 w 2441321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3716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0939" y="4363"/>
                          <a:pt x="2441580" y="8857"/>
                          <a:pt x="2441321" y="13716"/>
                        </a:cubicBezTo>
                        <a:cubicBezTo>
                          <a:pt x="2169723" y="25934"/>
                          <a:pt x="2045712" y="34568"/>
                          <a:pt x="1830991" y="13716"/>
                        </a:cubicBezTo>
                        <a:cubicBezTo>
                          <a:pt x="1616270" y="-7136"/>
                          <a:pt x="1505876" y="-623"/>
                          <a:pt x="1269487" y="13716"/>
                        </a:cubicBezTo>
                        <a:cubicBezTo>
                          <a:pt x="1033098" y="28055"/>
                          <a:pt x="908661" y="36619"/>
                          <a:pt x="707983" y="13716"/>
                        </a:cubicBezTo>
                        <a:cubicBezTo>
                          <a:pt x="507305" y="-9187"/>
                          <a:pt x="333592" y="16187"/>
                          <a:pt x="0" y="13716"/>
                        </a:cubicBezTo>
                        <a:cubicBezTo>
                          <a:pt x="-459" y="8317"/>
                          <a:pt x="190" y="2744"/>
                          <a:pt x="0" y="0"/>
                        </a:cubicBezTo>
                        <a:close/>
                      </a:path>
                      <a:path w="2441321" h="13716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507" y="3335"/>
                          <a:pt x="2441322" y="9457"/>
                          <a:pt x="2441321" y="13716"/>
                        </a:cubicBezTo>
                        <a:cubicBezTo>
                          <a:pt x="2166745" y="24201"/>
                          <a:pt x="2078726" y="10904"/>
                          <a:pt x="1879817" y="13716"/>
                        </a:cubicBezTo>
                        <a:cubicBezTo>
                          <a:pt x="1680908" y="16528"/>
                          <a:pt x="1548770" y="-8699"/>
                          <a:pt x="1318313" y="13716"/>
                        </a:cubicBezTo>
                        <a:cubicBezTo>
                          <a:pt x="1087856" y="36131"/>
                          <a:pt x="894613" y="-645"/>
                          <a:pt x="659157" y="13716"/>
                        </a:cubicBezTo>
                        <a:cubicBezTo>
                          <a:pt x="423701" y="28077"/>
                          <a:pt x="246611" y="29403"/>
                          <a:pt x="0" y="13716"/>
                        </a:cubicBezTo>
                        <a:cubicBezTo>
                          <a:pt x="-120" y="7867"/>
                          <a:pt x="674" y="39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Google Shape;90;p19" descr="當你在網路上碰到有人和你聊色情有關的話題，引誘你或是威脅你與他們發生與「性」有關的行為，像是要你脫衣服或是傳沒有穿衣服的照片，這就是網路誘拐，這是違法的事，你一定要說不。影片中整理常見網路誘拐者常見的手法及過程。要記得：有人要你脫衣服，一定要說不！在網路世界中，你一定要保護自己的安全！&#10;&#10;更多上網安全資訊：&#10;台灣展翅協會&#10;網路檢舉熱線 http://www.web547.org.tw&#10;網路諮詢熱線 http://www.web885.org.tw&#10;web885專頁 https://www.facebook.com/web885helpline&#10;&#10;網路誘拐已成為全球兒童保護的重點議題，誘拐（Grooming）是指企圖與兒少建立情感連結獲得他們的信任，以達成性虐待、性剝削或是販運的目的。誘拐目的可能是為了與兒少見面以進行接觸式性剝削；或是無意與兒少見面，透過網路與兒少進行性談話、騙取兒少私密影像來獲得性滿足，或販賣、交換這些影像等非接觸式性剝削，最終目的都在於與兒少發生性相關行為。誘拐的模式則可能是透過現實生活中的相處發生，又或是透過網路上的互動而發展（即網路誘拐），近年來透過網路作為性剝削手段的案件已為大宗。&#10;&#10;#網路誘拐&#10;#上網安全&#10;#自拍&#10;#私密影像" title="遇到網路誘拐者會發生什麼事">
            <a:hlinkClick r:id="rId3"/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490722" y="532352"/>
            <a:ext cx="5410962" cy="4058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lowchart: Document 12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2550319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Google Shape;97;p20"/>
          <p:cNvSpPr/>
          <p:nvPr/>
        </p:nvSpPr>
        <p:spPr>
          <a:xfrm>
            <a:off x="3154363" y="222572"/>
            <a:ext cx="5510213" cy="249205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1600" b="1">
                <a:solidFill>
                  <a:schemeClr val="dk1"/>
                </a:solidFill>
              </a:rPr>
              <a:t>分享照片影像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1.</a:t>
            </a:r>
            <a:r>
              <a:rPr lang="zh-TW" altLang="en-US" sz="1600" b="1">
                <a:solidFill>
                  <a:schemeClr val="dk1"/>
                </a:solidFill>
              </a:rPr>
              <a:t>絕不違反他人意願拍下他人的影像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2.</a:t>
            </a:r>
            <a:r>
              <a:rPr lang="zh-TW" altLang="en-US" sz="1600" b="1">
                <a:solidFill>
                  <a:schemeClr val="dk1"/>
                </a:solidFill>
              </a:rPr>
              <a:t>絕不聽從他人指示自拍私密照片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3.</a:t>
            </a:r>
            <a:r>
              <a:rPr lang="zh-TW" altLang="en-US" sz="1600" b="1">
                <a:solidFill>
                  <a:schemeClr val="dk1"/>
                </a:solidFill>
              </a:rPr>
              <a:t>絕不倉促傳送影像訊息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4.</a:t>
            </a:r>
            <a:r>
              <a:rPr lang="zh-TW" altLang="en-US" sz="1600" b="1">
                <a:solidFill>
                  <a:schemeClr val="dk1"/>
                </a:solidFill>
              </a:rPr>
              <a:t>絕不轉寄任何私密影像檔案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5.</a:t>
            </a:r>
            <a:r>
              <a:rPr lang="zh-TW" altLang="en-US" sz="1600" b="1">
                <a:solidFill>
                  <a:schemeClr val="dk1"/>
                </a:solidFill>
              </a:rPr>
              <a:t>絕不取笑和霸凌私密影像遭外流的人</a:t>
            </a:r>
            <a:endParaRPr lang="zh-TW" altLang="en-US"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zh-TW" altLang="en-US" sz="1300"/>
          </a:p>
        </p:txBody>
      </p:sp>
      <p:sp>
        <p:nvSpPr>
          <p:cNvPr id="98" name="Google Shape;98;p20"/>
          <p:cNvSpPr/>
          <p:nvPr/>
        </p:nvSpPr>
        <p:spPr>
          <a:xfrm>
            <a:off x="3154363" y="2782888"/>
            <a:ext cx="5510213" cy="213645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1600" b="1">
                <a:solidFill>
                  <a:schemeClr val="dk1"/>
                </a:solidFill>
              </a:rPr>
              <a:t>如果在網路上碰到騷擾</a:t>
            </a:r>
            <a:endParaRPr lang="zh-TW" altLang="en-US"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1.</a:t>
            </a:r>
            <a:r>
              <a:rPr lang="zh-TW" altLang="en-US" sz="1600" b="1">
                <a:solidFill>
                  <a:schemeClr val="dk1"/>
                </a:solidFill>
              </a:rPr>
              <a:t>要告訴家人和老師</a:t>
            </a:r>
            <a:endParaRPr lang="zh-TW" altLang="en-US"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2.</a:t>
            </a:r>
            <a:r>
              <a:rPr lang="zh-TW" altLang="en-US" sz="1600" b="1">
                <a:solidFill>
                  <a:schemeClr val="dk1"/>
                </a:solidFill>
              </a:rPr>
              <a:t>要截圖保留證據（完整網頁及訊息對話內容</a:t>
            </a:r>
            <a:r>
              <a:rPr lang="en-US" altLang="zh-TW" sz="1600" b="1" dirty="0">
                <a:solidFill>
                  <a:schemeClr val="dk1"/>
                </a:solidFill>
              </a:rPr>
              <a:t>)</a:t>
            </a:r>
            <a:endParaRPr lang="zh-TW" altLang="en-US"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3.</a:t>
            </a:r>
            <a:r>
              <a:rPr lang="zh-TW" altLang="en-US" sz="1600" b="1">
                <a:solidFill>
                  <a:schemeClr val="dk1"/>
                </a:solidFill>
              </a:rPr>
              <a:t>要向警方報案，會有專業社工陪伴你</a:t>
            </a:r>
            <a:endParaRPr lang="zh-TW" altLang="en-US"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4.</a:t>
            </a:r>
            <a:r>
              <a:rPr lang="zh-TW" altLang="en-US" sz="1600" b="1">
                <a:solidFill>
                  <a:schemeClr val="dk1"/>
                </a:solidFill>
              </a:rPr>
              <a:t>要檢舉、封鎖對方</a:t>
            </a:r>
            <a:endParaRPr lang="zh-TW" altLang="en-US"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zh-TW" altLang="en-US" sz="1100" b="1">
              <a:solidFill>
                <a:schemeClr val="dk1"/>
              </a:solidFill>
            </a:endParaRPr>
          </a:p>
        </p:txBody>
      </p:sp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628650" y="128371"/>
            <a:ext cx="2130136" cy="177836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  <a:buSzPts val="990"/>
            </a:pPr>
            <a:r>
              <a:rPr lang="en-US" sz="2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五不四要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6" name="Rectangle 19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n-US" sz="4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求助資源</a:t>
            </a:r>
            <a:endParaRPr lang="en-US" sz="4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258029"/>
            <a:ext cx="8140446" cy="13716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140446"/>
                      <a:gd name="connsiteY0" fmla="*/ 0 h 13716"/>
                      <a:gd name="connsiteX1" fmla="*/ 434157 w 8140446"/>
                      <a:gd name="connsiteY1" fmla="*/ 0 h 13716"/>
                      <a:gd name="connsiteX2" fmla="*/ 1193932 w 8140446"/>
                      <a:gd name="connsiteY2" fmla="*/ 0 h 13716"/>
                      <a:gd name="connsiteX3" fmla="*/ 1628089 w 8140446"/>
                      <a:gd name="connsiteY3" fmla="*/ 0 h 13716"/>
                      <a:gd name="connsiteX4" fmla="*/ 2225055 w 8140446"/>
                      <a:gd name="connsiteY4" fmla="*/ 0 h 13716"/>
                      <a:gd name="connsiteX5" fmla="*/ 3066235 w 8140446"/>
                      <a:gd name="connsiteY5" fmla="*/ 0 h 13716"/>
                      <a:gd name="connsiteX6" fmla="*/ 3744605 w 8140446"/>
                      <a:gd name="connsiteY6" fmla="*/ 0 h 13716"/>
                      <a:gd name="connsiteX7" fmla="*/ 4504380 w 8140446"/>
                      <a:gd name="connsiteY7" fmla="*/ 0 h 13716"/>
                      <a:gd name="connsiteX8" fmla="*/ 5101346 w 8140446"/>
                      <a:gd name="connsiteY8" fmla="*/ 0 h 13716"/>
                      <a:gd name="connsiteX9" fmla="*/ 5779717 w 8140446"/>
                      <a:gd name="connsiteY9" fmla="*/ 0 h 13716"/>
                      <a:gd name="connsiteX10" fmla="*/ 6620896 w 8140446"/>
                      <a:gd name="connsiteY10" fmla="*/ 0 h 13716"/>
                      <a:gd name="connsiteX11" fmla="*/ 7136458 w 8140446"/>
                      <a:gd name="connsiteY11" fmla="*/ 0 h 13716"/>
                      <a:gd name="connsiteX12" fmla="*/ 8140446 w 8140446"/>
                      <a:gd name="connsiteY12" fmla="*/ 0 h 13716"/>
                      <a:gd name="connsiteX13" fmla="*/ 8140446 w 8140446"/>
                      <a:gd name="connsiteY13" fmla="*/ 13716 h 13716"/>
                      <a:gd name="connsiteX14" fmla="*/ 7543480 w 8140446"/>
                      <a:gd name="connsiteY14" fmla="*/ 13716 h 13716"/>
                      <a:gd name="connsiteX15" fmla="*/ 7109323 w 8140446"/>
                      <a:gd name="connsiteY15" fmla="*/ 13716 h 13716"/>
                      <a:gd name="connsiteX16" fmla="*/ 6430952 w 8140446"/>
                      <a:gd name="connsiteY16" fmla="*/ 13716 h 13716"/>
                      <a:gd name="connsiteX17" fmla="*/ 5915391 w 8140446"/>
                      <a:gd name="connsiteY17" fmla="*/ 13716 h 13716"/>
                      <a:gd name="connsiteX18" fmla="*/ 5237020 w 8140446"/>
                      <a:gd name="connsiteY18" fmla="*/ 13716 h 13716"/>
                      <a:gd name="connsiteX19" fmla="*/ 4558650 w 8140446"/>
                      <a:gd name="connsiteY19" fmla="*/ 13716 h 13716"/>
                      <a:gd name="connsiteX20" fmla="*/ 3880279 w 8140446"/>
                      <a:gd name="connsiteY20" fmla="*/ 13716 h 13716"/>
                      <a:gd name="connsiteX21" fmla="*/ 3201909 w 8140446"/>
                      <a:gd name="connsiteY21" fmla="*/ 13716 h 13716"/>
                      <a:gd name="connsiteX22" fmla="*/ 2604943 w 8140446"/>
                      <a:gd name="connsiteY22" fmla="*/ 13716 h 13716"/>
                      <a:gd name="connsiteX23" fmla="*/ 1845168 w 8140446"/>
                      <a:gd name="connsiteY23" fmla="*/ 13716 h 13716"/>
                      <a:gd name="connsiteX24" fmla="*/ 1166797 w 8140446"/>
                      <a:gd name="connsiteY24" fmla="*/ 13716 h 13716"/>
                      <a:gd name="connsiteX25" fmla="*/ 0 w 8140446"/>
                      <a:gd name="connsiteY25" fmla="*/ 13716 h 13716"/>
                      <a:gd name="connsiteX26" fmla="*/ 0 w 8140446"/>
                      <a:gd name="connsiteY2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3716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543" y="2784"/>
                          <a:pt x="8140462" y="9558"/>
                          <a:pt x="8140446" y="13716"/>
                        </a:cubicBezTo>
                        <a:cubicBezTo>
                          <a:pt x="7906329" y="-7615"/>
                          <a:pt x="7681180" y="22893"/>
                          <a:pt x="7543480" y="13716"/>
                        </a:cubicBezTo>
                        <a:cubicBezTo>
                          <a:pt x="7405780" y="4539"/>
                          <a:pt x="7216607" y="-912"/>
                          <a:pt x="7109323" y="13716"/>
                        </a:cubicBezTo>
                        <a:cubicBezTo>
                          <a:pt x="7002039" y="28344"/>
                          <a:pt x="6576231" y="38120"/>
                          <a:pt x="6430952" y="13716"/>
                        </a:cubicBezTo>
                        <a:cubicBezTo>
                          <a:pt x="6285673" y="-10688"/>
                          <a:pt x="6138840" y="29949"/>
                          <a:pt x="5915391" y="13716"/>
                        </a:cubicBezTo>
                        <a:cubicBezTo>
                          <a:pt x="5691942" y="-2517"/>
                          <a:pt x="5459460" y="47094"/>
                          <a:pt x="5237020" y="13716"/>
                        </a:cubicBezTo>
                        <a:cubicBezTo>
                          <a:pt x="5014580" y="-19662"/>
                          <a:pt x="4747677" y="35877"/>
                          <a:pt x="4558650" y="13716"/>
                        </a:cubicBezTo>
                        <a:cubicBezTo>
                          <a:pt x="4369623" y="-8445"/>
                          <a:pt x="4146061" y="7996"/>
                          <a:pt x="3880279" y="13716"/>
                        </a:cubicBezTo>
                        <a:cubicBezTo>
                          <a:pt x="3614497" y="19436"/>
                          <a:pt x="3473808" y="-17480"/>
                          <a:pt x="3201909" y="13716"/>
                        </a:cubicBezTo>
                        <a:cubicBezTo>
                          <a:pt x="2930010" y="44912"/>
                          <a:pt x="2728175" y="-8002"/>
                          <a:pt x="2604943" y="13716"/>
                        </a:cubicBezTo>
                        <a:cubicBezTo>
                          <a:pt x="2481711" y="35434"/>
                          <a:pt x="2004334" y="22380"/>
                          <a:pt x="1845168" y="13716"/>
                        </a:cubicBezTo>
                        <a:cubicBezTo>
                          <a:pt x="1686003" y="5052"/>
                          <a:pt x="1375070" y="33008"/>
                          <a:pt x="1166797" y="13716"/>
                        </a:cubicBezTo>
                        <a:cubicBezTo>
                          <a:pt x="958524" y="-5576"/>
                          <a:pt x="342846" y="4308"/>
                          <a:pt x="0" y="13716"/>
                        </a:cubicBezTo>
                        <a:cubicBezTo>
                          <a:pt x="-100" y="9589"/>
                          <a:pt x="468" y="2983"/>
                          <a:pt x="0" y="0"/>
                        </a:cubicBezTo>
                        <a:close/>
                      </a:path>
                      <a:path w="8140446" h="13716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39772" y="5682"/>
                          <a:pt x="8139843" y="9439"/>
                          <a:pt x="8140446" y="13716"/>
                        </a:cubicBezTo>
                        <a:cubicBezTo>
                          <a:pt x="7959314" y="-1227"/>
                          <a:pt x="7870113" y="5865"/>
                          <a:pt x="7706289" y="13716"/>
                        </a:cubicBezTo>
                        <a:cubicBezTo>
                          <a:pt x="7542465" y="21567"/>
                          <a:pt x="7157940" y="12910"/>
                          <a:pt x="6865109" y="13716"/>
                        </a:cubicBezTo>
                        <a:cubicBezTo>
                          <a:pt x="6572278" y="14522"/>
                          <a:pt x="6524256" y="33479"/>
                          <a:pt x="6349548" y="13716"/>
                        </a:cubicBezTo>
                        <a:cubicBezTo>
                          <a:pt x="6174840" y="-6047"/>
                          <a:pt x="5951624" y="-4398"/>
                          <a:pt x="5671177" y="13716"/>
                        </a:cubicBezTo>
                        <a:cubicBezTo>
                          <a:pt x="5390730" y="31830"/>
                          <a:pt x="5222992" y="55486"/>
                          <a:pt x="4829998" y="13716"/>
                        </a:cubicBezTo>
                        <a:cubicBezTo>
                          <a:pt x="4437004" y="-28054"/>
                          <a:pt x="4344181" y="34515"/>
                          <a:pt x="4151627" y="13716"/>
                        </a:cubicBezTo>
                        <a:cubicBezTo>
                          <a:pt x="3959073" y="-7083"/>
                          <a:pt x="3886970" y="28303"/>
                          <a:pt x="3717470" y="13716"/>
                        </a:cubicBezTo>
                        <a:cubicBezTo>
                          <a:pt x="3547970" y="-871"/>
                          <a:pt x="3451521" y="27300"/>
                          <a:pt x="3201909" y="13716"/>
                        </a:cubicBezTo>
                        <a:cubicBezTo>
                          <a:pt x="2952297" y="132"/>
                          <a:pt x="2543413" y="1457"/>
                          <a:pt x="2360729" y="13716"/>
                        </a:cubicBezTo>
                        <a:cubicBezTo>
                          <a:pt x="2178045" y="25975"/>
                          <a:pt x="1906056" y="21275"/>
                          <a:pt x="1682359" y="13716"/>
                        </a:cubicBezTo>
                        <a:cubicBezTo>
                          <a:pt x="1458662" y="6158"/>
                          <a:pt x="1330405" y="3474"/>
                          <a:pt x="1166797" y="13716"/>
                        </a:cubicBezTo>
                        <a:cubicBezTo>
                          <a:pt x="1003189" y="23958"/>
                          <a:pt x="278098" y="14961"/>
                          <a:pt x="0" y="13716"/>
                        </a:cubicBezTo>
                        <a:cubicBezTo>
                          <a:pt x="303" y="7982"/>
                          <a:pt x="182" y="52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628650" y="1447038"/>
            <a:ext cx="7886700" cy="3354223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fontScale="85000" lnSpcReduction="20000"/>
          </a:bodyPr>
          <a:lstStyle/>
          <a:p>
            <a:pPr marL="457200" lvl="0" indent="-2286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b="1" dirty="0" err="1">
                <a:latin typeface="Microsoft JhengHei"/>
                <a:ea typeface="Microsoft JhengHei"/>
              </a:rPr>
              <a:t>學校學務／輔導處室</a:t>
            </a:r>
            <a:endParaRPr lang="en-US" sz="1700" b="1">
              <a:latin typeface="Microsoft JhengHei"/>
              <a:ea typeface="Microsoft JhengHei"/>
              <a:cs typeface="Calibri"/>
            </a:endParaRP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b="1" dirty="0">
                <a:latin typeface="Microsoft JhengHei"/>
                <a:ea typeface="Microsoft JhengHei"/>
              </a:rPr>
              <a:t>撥打110 /113</a:t>
            </a:r>
            <a:endParaRPr lang="en-US" sz="1700" b="1">
              <a:latin typeface="Microsoft JhengHei"/>
              <a:ea typeface="Microsoft JhengHei"/>
              <a:cs typeface="Calibri"/>
            </a:endParaRP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b="1" dirty="0" err="1">
                <a:latin typeface="Microsoft JhengHei"/>
                <a:ea typeface="Microsoft JhengHei"/>
              </a:rPr>
              <a:t>各縣巿學生輔導諮商中心</a:t>
            </a:r>
            <a:endParaRPr lang="en-US" sz="1700" b="1">
              <a:latin typeface="Microsoft JhengHei"/>
              <a:ea typeface="Microsoft JhengHei"/>
              <a:cs typeface="Calibri"/>
            </a:endParaRP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700" b="1" dirty="0">
                <a:latin typeface="Microsoft JhengHei"/>
                <a:ea typeface="Microsoft JhengHei"/>
              </a:rPr>
              <a:t>台灣展翅協會web885網路諮詢熱線 </a:t>
            </a:r>
            <a:r>
              <a:rPr lang="en-US" sz="1700" b="1" dirty="0">
                <a:uFill>
                  <a:noFill/>
                </a:uFill>
                <a:latin typeface="Microsoft JhengHei"/>
                <a:ea typeface="Microsoft JhengHe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700" b="1" u="sng" dirty="0">
                <a:latin typeface="Microsoft JhengHei"/>
                <a:ea typeface="Microsoft JhengHei"/>
                <a:hlinkClick r:id="rId3"/>
              </a:rPr>
              <a:t>http://www.web885.org.tw</a:t>
            </a:r>
            <a:endParaRPr lang="en-US" sz="1700" b="1" u="sng">
              <a:latin typeface="Microsoft JhengHei"/>
              <a:ea typeface="Microsoft JhengHei"/>
              <a:cs typeface="Calibri" panose="020F0502020204030204"/>
            </a:endParaRP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700" b="1" dirty="0" err="1">
                <a:latin typeface="Microsoft JhengHei"/>
                <a:ea typeface="Microsoft JhengHei"/>
              </a:rPr>
              <a:t>iwin網路內容防護機構</a:t>
            </a:r>
            <a:r>
              <a:rPr lang="en-US" sz="1700" b="1" dirty="0">
                <a:uFill>
                  <a:noFill/>
                </a:uFill>
                <a:latin typeface="Microsoft JhengHei"/>
                <a:ea typeface="Microsoft JhengHe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700" b="1" u="sng" dirty="0">
                <a:latin typeface="Microsoft JhengHei"/>
                <a:ea typeface="Microsoft JhengHei"/>
                <a:hlinkClick r:id="rId4"/>
              </a:rPr>
              <a:t>https://i.win.org.tw</a:t>
            </a:r>
            <a:endParaRPr lang="en-US" sz="1700" b="1" u="sng">
              <a:latin typeface="Microsoft JhengHei"/>
              <a:ea typeface="Microsoft JhengHei"/>
              <a:cs typeface="Calibri" panose="020F0502020204030204"/>
            </a:endParaRPr>
          </a:p>
          <a:p>
            <a:pPr marL="457200" lvl="0" indent="-2286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59952"/>
              <a:buFont typeface="Arial" panose="020B0604020202020204" pitchFamily="34" charset="0"/>
              <a:buChar char="•"/>
            </a:pPr>
            <a:endParaRPr lang="en-US" sz="1700" b="1" dirty="0">
              <a:latin typeface="Microsoft JhengHei"/>
              <a:ea typeface="Microsoft JhengHei"/>
              <a:cs typeface="Calibri" panose="020F0502020204030204"/>
            </a:endParaRPr>
          </a:p>
          <a:p>
            <a:pPr marL="0" lvl="0" indent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 b="1" dirty="0">
                <a:latin typeface="Microsoft JhengHei"/>
                <a:ea typeface="Microsoft JhengHei"/>
              </a:rPr>
              <a:t>*</a:t>
            </a:r>
            <a:r>
              <a:rPr lang="en-US" sz="1700" b="1" dirty="0" err="1">
                <a:latin typeface="Microsoft JhengHei"/>
                <a:ea typeface="Microsoft JhengHei"/>
              </a:rPr>
              <a:t>若影像已被散布，以下單位可協助要求網路業者移除違法內容</a:t>
            </a:r>
            <a:r>
              <a:rPr lang="en-US" sz="1700" b="1" dirty="0">
                <a:latin typeface="Microsoft JhengHei"/>
                <a:ea typeface="Microsoft JhengHei"/>
              </a:rPr>
              <a:t>。</a:t>
            </a:r>
            <a:endParaRPr lang="en-US" sz="1700" b="1">
              <a:latin typeface="Microsoft JhengHei"/>
              <a:ea typeface="Microsoft JhengHei"/>
              <a:cs typeface="Calibri" panose="020F0502020204030204"/>
            </a:endParaRPr>
          </a:p>
          <a:p>
            <a:pPr marL="457200" lvl="0" indent="-2286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700" b="1" dirty="0">
                <a:latin typeface="Microsoft JhengHei"/>
                <a:ea typeface="Microsoft JhengHei"/>
              </a:rPr>
              <a:t>台灣展翅協會web547網路檢舉熱線(</a:t>
            </a:r>
            <a:r>
              <a:rPr lang="en-US" sz="1700" b="1" u="sng" dirty="0">
                <a:latin typeface="Microsoft JhengHei"/>
                <a:ea typeface="Microsoft JhengHei"/>
                <a:hlinkClick r:id="rId5"/>
              </a:rPr>
              <a:t>http://www.web547.org.tw</a:t>
            </a:r>
            <a:r>
              <a:rPr lang="en-US" sz="1700" b="1" dirty="0">
                <a:latin typeface="Microsoft JhengHei"/>
                <a:ea typeface="Microsoft JhengHei"/>
              </a:rPr>
              <a:t>)</a:t>
            </a:r>
            <a:endParaRPr lang="en-US" sz="1700" b="1">
              <a:latin typeface="Microsoft JhengHei"/>
              <a:ea typeface="Microsoft JhengHei"/>
              <a:cs typeface="Calibri"/>
            </a:endParaRP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b="1" dirty="0" err="1">
                <a:latin typeface="Microsoft JhengHei"/>
                <a:ea typeface="Microsoft JhengHei"/>
              </a:rPr>
              <a:t>iwin網路內容防護機構</a:t>
            </a:r>
            <a:endParaRPr lang="en-US" sz="1700" b="1" dirty="0">
              <a:latin typeface="Microsoft JhengHei"/>
              <a:ea typeface="Microsoft JhengHei"/>
              <a:cs typeface="Calibri"/>
            </a:endParaRPr>
          </a:p>
          <a:p>
            <a:pPr marL="0" lvl="0" indent="-2286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70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4BF9EB0-FA70-09FA-192A-B9BE4788BD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3966" y="3637630"/>
            <a:ext cx="866955" cy="1060014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AE12BEDF-9297-7AEF-376C-08EC823668EE}"/>
              </a:ext>
            </a:extLst>
          </p:cNvPr>
          <p:cNvSpPr txBox="1"/>
          <p:nvPr/>
        </p:nvSpPr>
        <p:spPr>
          <a:xfrm>
            <a:off x="7432069" y="4770420"/>
            <a:ext cx="1657993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b="1">
                <a:solidFill>
                  <a:schemeClr val="tx1">
                    <a:lumMod val="50000"/>
                    <a:lumOff val="50000"/>
                  </a:schemeClr>
                </a:solidFill>
                <a:latin typeface="微軟正黑體"/>
                <a:ea typeface="微軟正黑體"/>
              </a:rPr>
              <a:t>了解更多相關資訊</a:t>
            </a:r>
            <a:endParaRPr lang="en-US" altLang="zh-TW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Microsoft Office PowerPoint</Application>
  <PresentationFormat>如螢幕大小 (16:9)</PresentationFormat>
  <Paragraphs>57</Paragraphs>
  <Slides>9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新細明體</vt:lpstr>
      <vt:lpstr>微軟正黑體</vt:lpstr>
      <vt:lpstr>Calibri</vt:lpstr>
      <vt:lpstr>Segoe UI</vt:lpstr>
      <vt:lpstr>Arial</vt:lpstr>
      <vt:lpstr>微軟正黑體</vt:lpstr>
      <vt:lpstr>Calibri Light</vt:lpstr>
      <vt:lpstr>Office Theme</vt:lpstr>
      <vt:lpstr>你的感覺很重要 尊重身體界線 不拍  不傳  要求助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五不四要 </vt:lpstr>
      <vt:lpstr>求助資源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你的感覺很重要 尊重身體界線</dc:title>
  <dc:creator>win98</dc:creator>
  <cp:lastModifiedBy>win98</cp:lastModifiedBy>
  <cp:revision>315</cp:revision>
  <dcterms:modified xsi:type="dcterms:W3CDTF">2023-02-16T02:47:02Z</dcterms:modified>
</cp:coreProperties>
</file>