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59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28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8818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2349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785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966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269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239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64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508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75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84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72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72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4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849B-665E-49EC-AA19-2BCFB4005036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F8F6E6-F613-4848-971D-795574F66B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18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081240" y="553356"/>
            <a:ext cx="84082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3600" b="1" dirty="0" smtClean="0">
                <a:solidFill>
                  <a:srgbClr val="0000FF"/>
                </a:solidFill>
                <a:latin typeface="+mj-ea"/>
                <a:ea typeface="+mj-ea"/>
              </a:rPr>
              <a:t>112</a:t>
            </a:r>
            <a:r>
              <a:rPr lang="zh-TW" altLang="en-US" sz="3600" b="1" dirty="0" smtClean="0">
                <a:solidFill>
                  <a:srgbClr val="0000FF"/>
                </a:solidFill>
                <a:latin typeface="+mj-ea"/>
                <a:ea typeface="+mj-ea"/>
              </a:rPr>
              <a:t>學年</a:t>
            </a:r>
            <a:r>
              <a:rPr lang="zh-TW" altLang="en-US" sz="3600" b="1" dirty="0" smtClean="0">
                <a:solidFill>
                  <a:srgbClr val="0000FF"/>
                </a:solidFill>
                <a:latin typeface="+mj-ea"/>
                <a:ea typeface="+mj-ea"/>
              </a:rPr>
              <a:t>度六年級</a:t>
            </a:r>
            <a:r>
              <a:rPr lang="zh-TW" altLang="en-US" sz="3600" b="1" dirty="0">
                <a:solidFill>
                  <a:srgbClr val="0000FF"/>
                </a:solidFill>
                <a:latin typeface="+mj-ea"/>
                <a:ea typeface="+mj-ea"/>
              </a:rPr>
              <a:t>特教暨生命教育宣導</a:t>
            </a:r>
          </a:p>
        </p:txBody>
      </p:sp>
      <p:sp>
        <p:nvSpPr>
          <p:cNvPr id="7" name="矩形 6"/>
          <p:cNvSpPr/>
          <p:nvPr/>
        </p:nvSpPr>
        <p:spPr>
          <a:xfrm>
            <a:off x="3676524" y="781673"/>
            <a:ext cx="5738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latin typeface="+mj-ea"/>
                <a:ea typeface="+mj-ea"/>
                <a:cs typeface="Times New Roman" panose="02020603050405020304" pitchFamily="18" charset="0"/>
              </a:rPr>
              <a:t>   </a:t>
            </a:r>
            <a:endParaRPr lang="en-US" altLang="zh-TW" sz="4000" b="1" dirty="0" smtClean="0">
              <a:latin typeface="+mj-ea"/>
              <a:ea typeface="+mj-ea"/>
            </a:endParaRPr>
          </a:p>
          <a:p>
            <a:r>
              <a:rPr lang="zh-TW" altLang="zh-TW" sz="4000" b="1" dirty="0" smtClean="0">
                <a:latin typeface="+mj-ea"/>
                <a:ea typeface="+mj-ea"/>
              </a:rPr>
              <a:t>《</a:t>
            </a:r>
            <a:r>
              <a:rPr lang="zh-TW" altLang="zh-TW" sz="4000" b="1" dirty="0">
                <a:latin typeface="+mj-ea"/>
                <a:ea typeface="+mj-ea"/>
              </a:rPr>
              <a:t>你看</a:t>
            </a:r>
            <a:r>
              <a:rPr lang="en-US" altLang="zh-TW" sz="4000" b="1" dirty="0">
                <a:latin typeface="+mj-ea"/>
                <a:ea typeface="+mj-ea"/>
              </a:rPr>
              <a:t>,</a:t>
            </a:r>
            <a:r>
              <a:rPr lang="zh-TW" altLang="zh-TW" sz="4000" b="1" dirty="0">
                <a:latin typeface="+mj-ea"/>
                <a:ea typeface="+mj-ea"/>
              </a:rPr>
              <a:t>妳看》—學生篇</a:t>
            </a:r>
            <a:endParaRPr lang="zh-TW" altLang="zh-TW" sz="4000" dirty="0">
              <a:latin typeface="+mj-ea"/>
              <a:ea typeface="+mj-ea"/>
            </a:endParaRPr>
          </a:p>
          <a:p>
            <a:endParaRPr lang="zh-TW" altLang="en-US" sz="4000" dirty="0">
              <a:latin typeface="+mj-ea"/>
              <a:ea typeface="+mj-ea"/>
            </a:endParaRPr>
          </a:p>
        </p:txBody>
      </p:sp>
      <p:pic>
        <p:nvPicPr>
          <p:cNvPr id="2053" name="Picture 5" descr="「微電影你看你看」的圖片搜尋結果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3100"/>
            <a:ext cx="8150931" cy="4584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76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90304" y="425294"/>
            <a:ext cx="825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一、何謂妥瑞症的「</a:t>
            </a:r>
            <a:r>
              <a:rPr lang="en-US" altLang="zh-TW" sz="3600" b="1" dirty="0">
                <a:solidFill>
                  <a:srgbClr val="0000FF"/>
                </a:solidFill>
              </a:rPr>
              <a:t>TICS</a:t>
            </a:r>
            <a:r>
              <a:rPr lang="zh-TW" altLang="zh-TW" sz="3600" b="1" dirty="0">
                <a:solidFill>
                  <a:srgbClr val="0000FF"/>
                </a:solidFill>
              </a:rPr>
              <a:t>」</a:t>
            </a:r>
            <a:r>
              <a:rPr lang="en-US" altLang="zh-TW" sz="3600" b="1" dirty="0">
                <a:solidFill>
                  <a:srgbClr val="0000FF"/>
                </a:solidFill>
              </a:rPr>
              <a:t>?</a:t>
            </a:r>
            <a:endParaRPr lang="zh-TW" altLang="zh-TW" sz="3600" b="1" dirty="0">
              <a:solidFill>
                <a:srgbClr val="0000FF"/>
              </a:solidFill>
            </a:endParaRPr>
          </a:p>
          <a:p>
            <a:r>
              <a:rPr lang="zh-TW" altLang="zh-TW" sz="3600" b="1" dirty="0"/>
              <a:t>　　</a:t>
            </a:r>
            <a:endParaRPr lang="en-US" altLang="zh-TW" sz="3600" b="1" dirty="0" smtClean="0"/>
          </a:p>
          <a:p>
            <a:r>
              <a:rPr lang="zh-TW" altLang="zh-TW" sz="3600" b="1" dirty="0" smtClean="0"/>
              <a:t>所謂</a:t>
            </a:r>
            <a:r>
              <a:rPr lang="zh-TW" altLang="zh-TW" sz="3600" b="1" dirty="0"/>
              <a:t>「</a:t>
            </a:r>
            <a:r>
              <a:rPr lang="en-US" altLang="zh-TW" sz="3600" b="1" dirty="0">
                <a:solidFill>
                  <a:srgbClr val="FF0000"/>
                </a:solidFill>
              </a:rPr>
              <a:t>TICS</a:t>
            </a:r>
            <a:r>
              <a:rPr lang="zh-TW" altLang="zh-TW" sz="3600" b="1" dirty="0"/>
              <a:t>」指的是一種間歇性出現的小動作，通常</a:t>
            </a:r>
            <a:r>
              <a:rPr lang="zh-TW" altLang="zh-TW" sz="3600" b="1" u="sng" dirty="0">
                <a:solidFill>
                  <a:srgbClr val="FF0000"/>
                </a:solidFill>
              </a:rPr>
              <a:t>出現得很突然而短暫</a:t>
            </a:r>
            <a:r>
              <a:rPr lang="zh-TW" altLang="zh-TW" sz="3600" b="1" dirty="0" smtClean="0"/>
              <a:t>。</a:t>
            </a:r>
            <a:endParaRPr lang="en-US" altLang="zh-TW" sz="3600" b="1" dirty="0" smtClean="0"/>
          </a:p>
          <a:p>
            <a:endParaRPr lang="en-US" altLang="zh-TW" sz="3600" b="1" dirty="0">
              <a:latin typeface="+mn-ea"/>
            </a:endParaRPr>
          </a:p>
          <a:p>
            <a:r>
              <a:rPr lang="zh-TW" altLang="en-US" sz="3600" b="1" dirty="0" smtClean="0">
                <a:latin typeface="+mn-ea"/>
              </a:rPr>
              <a:t>是</a:t>
            </a:r>
            <a:r>
              <a:rPr lang="zh-TW" altLang="en-US" sz="3600" b="1" dirty="0">
                <a:latin typeface="+mn-ea"/>
              </a:rPr>
              <a:t>中樞系統異常，不會影響智能發展，但至今仍找不出原因，目前</a:t>
            </a:r>
            <a:r>
              <a:rPr lang="zh-TW" altLang="en-US" sz="3600" b="1" u="sng" dirty="0">
                <a:solidFill>
                  <a:srgbClr val="FF0000"/>
                </a:solidFill>
                <a:latin typeface="+mn-ea"/>
              </a:rPr>
              <a:t>許多證據指向腦部基底核和額葉之間聯繫發生問題</a:t>
            </a:r>
            <a:r>
              <a:rPr lang="zh-TW" altLang="en-US" sz="3600" b="1" dirty="0">
                <a:latin typeface="+mn-ea"/>
              </a:rPr>
              <a:t>，導致病人反覆出現不自覺的動作和聲音。</a:t>
            </a:r>
            <a:r>
              <a:rPr lang="zh-TW" altLang="zh-TW" sz="3600" b="1" dirty="0" smtClean="0">
                <a:latin typeface="+mn-ea"/>
              </a:rPr>
              <a:t> </a:t>
            </a:r>
            <a:endParaRPr lang="en-US" altLang="zh-TW" sz="3600" b="1" dirty="0" smtClean="0">
              <a:latin typeface="+mn-ea"/>
            </a:endParaRPr>
          </a:p>
          <a:p>
            <a:endParaRPr lang="en-US" altLang="zh-TW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398847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690303" y="425294"/>
            <a:ext cx="94311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b="1" dirty="0">
                <a:solidFill>
                  <a:srgbClr val="0000FF"/>
                </a:solidFill>
              </a:rPr>
              <a:t>一、何謂妥瑞症的「</a:t>
            </a:r>
            <a:r>
              <a:rPr lang="en-US" altLang="zh-TW" sz="3600" b="1" dirty="0">
                <a:solidFill>
                  <a:srgbClr val="0000FF"/>
                </a:solidFill>
              </a:rPr>
              <a:t>TICS</a:t>
            </a:r>
            <a:r>
              <a:rPr lang="zh-TW" altLang="zh-TW" sz="3600" b="1" dirty="0">
                <a:solidFill>
                  <a:srgbClr val="0000FF"/>
                </a:solidFill>
              </a:rPr>
              <a:t>」</a:t>
            </a:r>
            <a:r>
              <a:rPr lang="en-US" altLang="zh-TW" sz="3600" b="1" dirty="0">
                <a:solidFill>
                  <a:srgbClr val="0000FF"/>
                </a:solidFill>
              </a:rPr>
              <a:t>?</a:t>
            </a:r>
            <a:endParaRPr lang="zh-TW" altLang="zh-TW" sz="3600" b="1" dirty="0">
              <a:solidFill>
                <a:srgbClr val="0000FF"/>
              </a:solidFill>
            </a:endParaRPr>
          </a:p>
          <a:p>
            <a:r>
              <a:rPr lang="zh-TW" altLang="zh-TW" sz="3600" b="1" dirty="0"/>
              <a:t>　　</a:t>
            </a:r>
            <a:endParaRPr lang="en-US" altLang="zh-TW" sz="3600" b="1" dirty="0" smtClean="0"/>
          </a:p>
          <a:p>
            <a:r>
              <a:rPr lang="zh-TW" altLang="zh-TW" sz="3600" b="1" dirty="0" smtClean="0">
                <a:solidFill>
                  <a:srgbClr val="00B050"/>
                </a:solidFill>
              </a:rPr>
              <a:t>以</a:t>
            </a:r>
            <a:r>
              <a:rPr lang="zh-TW" altLang="zh-TW" sz="3600" b="1" u="sng" dirty="0">
                <a:solidFill>
                  <a:srgbClr val="00B050"/>
                </a:solidFill>
              </a:rPr>
              <a:t>「動作型」</a:t>
            </a:r>
            <a:r>
              <a:rPr lang="zh-TW" altLang="zh-TW" sz="3600" b="1" dirty="0">
                <a:solidFill>
                  <a:srgbClr val="00B050"/>
                </a:solidFill>
              </a:rPr>
              <a:t>的來</a:t>
            </a:r>
            <a:r>
              <a:rPr lang="zh-TW" altLang="zh-TW" sz="3600" b="1" dirty="0" smtClean="0">
                <a:solidFill>
                  <a:srgbClr val="00B050"/>
                </a:solidFill>
              </a:rPr>
              <a:t>說</a:t>
            </a:r>
            <a:endParaRPr lang="en-US" altLang="zh-TW" sz="3600" b="1" dirty="0" smtClean="0">
              <a:solidFill>
                <a:srgbClr val="00B050"/>
              </a:solidFill>
            </a:endParaRPr>
          </a:p>
          <a:p>
            <a:endParaRPr lang="en-US" altLang="zh-TW" sz="3600" b="1" dirty="0" smtClean="0">
              <a:solidFill>
                <a:srgbClr val="00B050"/>
              </a:solidFill>
            </a:endParaRPr>
          </a:p>
          <a:p>
            <a:r>
              <a:rPr lang="zh-TW" altLang="zh-TW" sz="3600" b="1" dirty="0" smtClean="0"/>
              <a:t>最</a:t>
            </a:r>
            <a:r>
              <a:rPr lang="zh-TW" altLang="zh-TW" sz="3600" b="1" dirty="0"/>
              <a:t>常見的就是眨眼睛、皺眉、蹙鼻、噘嘴、裝鬼臉、聳肩膀、搖頭晃腦、晃手這些快速而短促的簡單動作；比較複雜就有像摸鼻子、碰別人、亂踢腿、作鬼臉等等的表現，甚至也有的小孩會模仿別人或作出看似猥褻的動作。</a:t>
            </a:r>
          </a:p>
        </p:txBody>
      </p:sp>
    </p:spTree>
    <p:extLst>
      <p:ext uri="{BB962C8B-B14F-4D97-AF65-F5344CB8AC3E}">
        <p14:creationId xmlns:p14="http://schemas.microsoft.com/office/powerpoint/2010/main" val="207494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145628" y="599090"/>
            <a:ext cx="91334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b="1" dirty="0" smtClean="0">
                <a:solidFill>
                  <a:srgbClr val="00B050"/>
                </a:solidFill>
                <a:latin typeface="+mn-ea"/>
              </a:rPr>
              <a:t>另有</a:t>
            </a:r>
            <a:r>
              <a:rPr lang="zh-TW" altLang="zh-TW" sz="3600" b="1" dirty="0">
                <a:solidFill>
                  <a:srgbClr val="00B050"/>
                </a:solidFill>
                <a:latin typeface="+mn-ea"/>
              </a:rPr>
              <a:t>一種</a:t>
            </a:r>
            <a:r>
              <a:rPr lang="zh-TW" altLang="zh-TW" sz="3600" b="1" u="sng" dirty="0">
                <a:solidFill>
                  <a:srgbClr val="00B050"/>
                </a:solidFill>
                <a:latin typeface="+mn-ea"/>
              </a:rPr>
              <a:t>「出聲型」</a:t>
            </a:r>
            <a:r>
              <a:rPr lang="zh-TW" altLang="zh-TW" sz="3600" b="1" dirty="0" smtClean="0">
                <a:solidFill>
                  <a:srgbClr val="00B050"/>
                </a:solidFill>
                <a:latin typeface="+mn-ea"/>
              </a:rPr>
              <a:t>的</a:t>
            </a:r>
            <a:endParaRPr lang="en-US" altLang="zh-TW" sz="3600" b="1" dirty="0" smtClean="0">
              <a:solidFill>
                <a:srgbClr val="00B050"/>
              </a:solidFill>
              <a:latin typeface="+mn-ea"/>
            </a:endParaRPr>
          </a:p>
          <a:p>
            <a:endParaRPr lang="en-US" altLang="zh-TW" sz="3600" b="1" dirty="0" smtClean="0">
              <a:latin typeface="+mn-ea"/>
            </a:endParaRPr>
          </a:p>
          <a:p>
            <a:r>
              <a:rPr lang="zh-TW" altLang="zh-TW" sz="3600" b="1" dirty="0" smtClean="0">
                <a:latin typeface="+mn-ea"/>
              </a:rPr>
              <a:t>這些</a:t>
            </a:r>
            <a:r>
              <a:rPr lang="zh-TW" altLang="zh-TW" sz="3600" b="1" dirty="0">
                <a:latin typeface="+mn-ea"/>
              </a:rPr>
              <a:t>小孩會</a:t>
            </a:r>
            <a:r>
              <a:rPr lang="zh-TW" altLang="zh-TW" sz="3600" b="1" dirty="0" smtClean="0">
                <a:latin typeface="+mn-ea"/>
              </a:rPr>
              <a:t>發出</a:t>
            </a:r>
            <a:r>
              <a:rPr lang="zh-TW" altLang="zh-TW" sz="3600" b="1" dirty="0">
                <a:latin typeface="+mn-ea"/>
              </a:rPr>
              <a:t>短暫的聲音來，像是清喉嚨、咳嗽、出怪聲。</a:t>
            </a:r>
            <a:r>
              <a:rPr lang="en-US" altLang="zh-TW" sz="3600" b="1" dirty="0">
                <a:latin typeface="+mn-ea"/>
              </a:rPr>
              <a:t>50%</a:t>
            </a:r>
            <a:r>
              <a:rPr lang="zh-TW" altLang="zh-TW" sz="3600" b="1" dirty="0">
                <a:latin typeface="+mn-ea"/>
              </a:rPr>
              <a:t>「出聲型」的小孩會突然迸出一些話來。這種突然迸出來的話也有許多不同的型態，有的人會發出類似罵人</a:t>
            </a:r>
            <a:r>
              <a:rPr lang="zh-TW" altLang="zh-TW" sz="3600" b="1" dirty="0" smtClean="0">
                <a:latin typeface="+mn-ea"/>
              </a:rPr>
              <a:t>的</a:t>
            </a:r>
            <a:r>
              <a:rPr lang="zh-TW" altLang="en-US" sz="3600" b="1" dirty="0" smtClean="0">
                <a:latin typeface="+mn-ea"/>
              </a:rPr>
              <a:t>聲</a:t>
            </a:r>
            <a:r>
              <a:rPr lang="zh-TW" altLang="zh-TW" sz="3600" b="1" dirty="0" smtClean="0">
                <a:latin typeface="+mn-ea"/>
              </a:rPr>
              <a:t>音</a:t>
            </a:r>
            <a:r>
              <a:rPr lang="zh-TW" altLang="zh-TW" sz="3600" b="1" dirty="0">
                <a:latin typeface="+mn-ea"/>
              </a:rPr>
              <a:t>，有的人會發出一長串詛咒的聲音，或是重複別人或自己的語句。</a:t>
            </a:r>
          </a:p>
        </p:txBody>
      </p:sp>
    </p:spTree>
    <p:extLst>
      <p:ext uri="{BB962C8B-B14F-4D97-AF65-F5344CB8AC3E}">
        <p14:creationId xmlns:p14="http://schemas.microsoft.com/office/powerpoint/2010/main" val="235549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60911" y="206845"/>
            <a:ext cx="55531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二、為甚麼會有「</a:t>
            </a:r>
            <a:r>
              <a:rPr lang="en-US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TICS</a:t>
            </a:r>
            <a:r>
              <a:rPr lang="zh-TW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」</a:t>
            </a:r>
            <a:r>
              <a:rPr lang="en-US" altLang="zh-TW" sz="3600" b="1" kern="100" dirty="0">
                <a:solidFill>
                  <a:srgbClr val="0000FF"/>
                </a:solidFill>
                <a:latin typeface="+mn-ea"/>
                <a:cs typeface="Times New Roman" panose="02020603050405020304" pitchFamily="18" charset="0"/>
              </a:rPr>
              <a:t>?</a:t>
            </a:r>
            <a:endParaRPr lang="zh-TW" altLang="zh-TW" sz="3600" kern="100" dirty="0">
              <a:solidFill>
                <a:srgbClr val="0000FF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0683" y="937258"/>
            <a:ext cx="12385122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>
                <a:latin typeface="+mn-ea"/>
                <a:cs typeface="Times New Roman" panose="02020603050405020304" pitchFamily="18" charset="0"/>
              </a:rPr>
              <a:t>有時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</a:rPr>
              <a:t>是不隨意的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，有時則是有一種「不動不快」</a:t>
            </a:r>
            <a:r>
              <a:rPr lang="zh-TW" altLang="zh-TW" sz="3600" b="1" dirty="0" smtClean="0">
                <a:latin typeface="+mn-ea"/>
                <a:cs typeface="Times New Roman" panose="02020603050405020304" pitchFamily="18" charset="0"/>
              </a:rPr>
              <a:t>的</a:t>
            </a:r>
            <a:endParaRPr lang="en-US" altLang="zh-TW" sz="3600" b="1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zh-TW" altLang="en-US" sz="3600" b="1" dirty="0" smtClean="0">
                <a:latin typeface="+mn-ea"/>
                <a:cs typeface="Times New Roman" panose="02020603050405020304" pitchFamily="18" charset="0"/>
              </a:rPr>
              <a:t>   </a:t>
            </a:r>
            <a:r>
              <a:rPr lang="zh-TW" altLang="zh-TW" sz="3600" b="1" dirty="0" smtClean="0">
                <a:latin typeface="+mn-ea"/>
                <a:cs typeface="Times New Roman" panose="02020603050405020304" pitchFamily="18" charset="0"/>
              </a:rPr>
              <a:t>衝動</a:t>
            </a:r>
            <a:r>
              <a:rPr lang="zh-TW" altLang="en-US" sz="3600" b="1" dirty="0" smtClean="0">
                <a:latin typeface="+mn-ea"/>
                <a:cs typeface="Times New Roman" panose="02020603050405020304" pitchFamily="18" charset="0"/>
              </a:rPr>
              <a:t>，</a:t>
            </a:r>
            <a:r>
              <a:rPr lang="zh-TW" altLang="zh-TW" sz="3600" b="1" dirty="0" smtClean="0">
                <a:latin typeface="+mn-ea"/>
              </a:rPr>
              <a:t>不</a:t>
            </a:r>
            <a:r>
              <a:rPr lang="zh-TW" altLang="zh-TW" sz="3600" b="1" dirty="0">
                <a:latin typeface="+mn-ea"/>
              </a:rPr>
              <a:t>動的話就會很不舒服，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</a:rPr>
              <a:t>動了就可以得到舒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+mn-ea"/>
              </a:rPr>
              <a:t>解</a:t>
            </a:r>
            <a:r>
              <a:rPr lang="zh-TW" altLang="en-US" sz="3600" b="1" dirty="0" smtClean="0">
                <a:latin typeface="+mn-ea"/>
              </a:rPr>
              <a:t>。</a:t>
            </a:r>
            <a:endParaRPr lang="en-US" altLang="zh-TW" sz="3600" b="1" dirty="0" smtClean="0">
              <a:latin typeface="+mn-ea"/>
            </a:endParaRPr>
          </a:p>
          <a:p>
            <a:endParaRPr lang="en-US" altLang="zh-TW" sz="3600" b="1" dirty="0" smtClean="0"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/>
              <a:t>當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專心</a:t>
            </a:r>
            <a:r>
              <a:rPr lang="zh-TW" altLang="zh-TW" sz="3600" b="1" dirty="0"/>
              <a:t>於某一事物時，</a:t>
            </a:r>
            <a:r>
              <a:rPr lang="en-US" altLang="zh-TW" sz="3600" b="1" u="sng" dirty="0">
                <a:solidFill>
                  <a:srgbClr val="FF0000"/>
                </a:solidFill>
              </a:rPr>
              <a:t>tic</a:t>
            </a:r>
            <a:r>
              <a:rPr lang="zh-TW" altLang="zh-TW" sz="3600" b="1" u="sng" dirty="0">
                <a:solidFill>
                  <a:srgbClr val="FF0000"/>
                </a:solidFill>
              </a:rPr>
              <a:t>常會自動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消失</a:t>
            </a:r>
            <a:endParaRPr lang="en-US" altLang="zh-TW" sz="3600" b="1" u="sng" dirty="0" smtClean="0">
              <a:solidFill>
                <a:srgbClr val="FF0000"/>
              </a:solidFill>
            </a:endParaRPr>
          </a:p>
          <a:p>
            <a:endParaRPr lang="en-US" altLang="zh-TW" sz="3600" b="1" dirty="0">
              <a:latin typeface="+mn-ea"/>
            </a:endParaRPr>
          </a:p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/>
              <a:t>環境</a:t>
            </a:r>
            <a:r>
              <a:rPr lang="zh-TW" altLang="zh-TW" sz="3600" b="1" dirty="0"/>
              <a:t>的因素並不會引起妥瑞症，但是</a:t>
            </a:r>
            <a:r>
              <a:rPr lang="zh-TW" altLang="zh-TW" sz="3600" b="1" u="sng" dirty="0">
                <a:solidFill>
                  <a:srgbClr val="FF0000"/>
                </a:solidFill>
              </a:rPr>
              <a:t>壓力及緊張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有</a:t>
            </a:r>
            <a:endParaRPr lang="en-US" altLang="zh-TW" sz="3600" b="1" u="sng" dirty="0" smtClean="0">
              <a:solidFill>
                <a:srgbClr val="FF0000"/>
              </a:solidFill>
            </a:endParaRPr>
          </a:p>
          <a:p>
            <a:r>
              <a:rPr lang="zh-TW" altLang="en-US" sz="3600" b="1" dirty="0">
                <a:solidFill>
                  <a:srgbClr val="FF0000"/>
                </a:solidFill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   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可能</a:t>
            </a:r>
            <a:r>
              <a:rPr lang="zh-TW" altLang="zh-TW" sz="3600" b="1" u="sng" dirty="0">
                <a:solidFill>
                  <a:srgbClr val="FF0000"/>
                </a:solidFill>
              </a:rPr>
              <a:t>明顯地影響</a:t>
            </a:r>
            <a:r>
              <a:rPr lang="en-US" altLang="zh-TW" sz="3600" b="1" u="sng" dirty="0">
                <a:solidFill>
                  <a:srgbClr val="FF0000"/>
                </a:solidFill>
              </a:rPr>
              <a:t>tic</a:t>
            </a:r>
            <a:r>
              <a:rPr lang="zh-TW" altLang="zh-TW" sz="3600" b="1" u="sng" dirty="0">
                <a:solidFill>
                  <a:srgbClr val="FF0000"/>
                </a:solidFill>
              </a:rPr>
              <a:t>之發生頻率及</a:t>
            </a:r>
            <a:r>
              <a:rPr lang="zh-TW" altLang="zh-TW" sz="3600" b="1" u="sng" dirty="0" smtClean="0">
                <a:solidFill>
                  <a:srgbClr val="FF0000"/>
                </a:solidFill>
              </a:rPr>
              <a:t>強度</a:t>
            </a:r>
            <a:endParaRPr lang="en-US" altLang="zh-TW" sz="3600" b="1" u="sng" dirty="0" smtClean="0">
              <a:solidFill>
                <a:srgbClr val="FF0000"/>
              </a:solidFill>
            </a:endParaRPr>
          </a:p>
          <a:p>
            <a:endParaRPr lang="en-US" altLang="zh-TW" sz="3600" b="1" u="sng" dirty="0">
              <a:solidFill>
                <a:srgbClr val="FF0000"/>
              </a:solidFill>
              <a:latin typeface="+mn-ea"/>
            </a:endParaRPr>
          </a:p>
          <a:p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 </a:t>
            </a:r>
            <a:r>
              <a:rPr lang="zh-TW" altLang="zh-TW" sz="3600" b="1" dirty="0" smtClean="0">
                <a:latin typeface="+mn-ea"/>
              </a:rPr>
              <a:t>會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</a:rPr>
              <a:t>有學習方面的問題</a:t>
            </a:r>
            <a:r>
              <a:rPr lang="zh-TW" altLang="zh-TW" sz="3600" b="1" dirty="0">
                <a:latin typeface="+mn-ea"/>
              </a:rPr>
              <a:t>。因為當</a:t>
            </a:r>
            <a:r>
              <a:rPr lang="zh-TW" altLang="zh-TW" sz="3600" b="1" dirty="0" smtClean="0">
                <a:latin typeface="+mn-ea"/>
              </a:rPr>
              <a:t>他們花</a:t>
            </a:r>
            <a:r>
              <a:rPr lang="zh-TW" altLang="zh-TW" sz="3600" b="1" dirty="0">
                <a:latin typeface="+mn-ea"/>
              </a:rPr>
              <a:t>許多精神在對抗</a:t>
            </a:r>
            <a:r>
              <a:rPr lang="en-US" altLang="zh-TW" sz="3600" b="1" dirty="0" smtClean="0">
                <a:latin typeface="+mn-ea"/>
              </a:rPr>
              <a:t>tic</a:t>
            </a:r>
          </a:p>
          <a:p>
            <a:r>
              <a:rPr lang="en-US" altLang="zh-TW" sz="3600" b="1" dirty="0" smtClean="0">
                <a:latin typeface="+mn-ea"/>
              </a:rPr>
              <a:t>    </a:t>
            </a:r>
            <a:r>
              <a:rPr lang="zh-TW" altLang="zh-TW" sz="3600" b="1" dirty="0" smtClean="0">
                <a:latin typeface="+mn-ea"/>
              </a:rPr>
              <a:t>的時候</a:t>
            </a:r>
            <a:r>
              <a:rPr lang="zh-TW" altLang="zh-TW" sz="3600" b="1" dirty="0">
                <a:latin typeface="+mn-ea"/>
              </a:rPr>
              <a:t>﹐通常</a:t>
            </a:r>
            <a:r>
              <a:rPr lang="zh-TW" altLang="zh-TW" sz="3600" b="1" u="sng" dirty="0">
                <a:solidFill>
                  <a:srgbClr val="FF0000"/>
                </a:solidFill>
                <a:latin typeface="+mn-ea"/>
              </a:rPr>
              <a:t>沒有多餘的精力來專心的聽課</a:t>
            </a:r>
            <a:r>
              <a:rPr lang="zh-TW" altLang="zh-TW" sz="3600" b="1" dirty="0">
                <a:latin typeface="+mn-ea"/>
              </a:rPr>
              <a:t>。</a:t>
            </a:r>
            <a:endParaRPr lang="zh-TW" altLang="en-US" sz="3600" b="1" u="sng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498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30014" y="357351"/>
            <a:ext cx="95223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妥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瑞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症患者</a:t>
            </a:r>
            <a:r>
              <a:rPr lang="zh-TW" altLang="en-US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可以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當作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家、數學家、音樂家、演員、工程師、運動選手的患者大有人在，很難相信也有當醫生的，而且還是外科醫生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3600" b="1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zh-TW" sz="3600" b="1" kern="1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有人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說</a:t>
            </a:r>
            <a:r>
              <a:rPr lang="zh-TW" altLang="zh-TW" sz="3600" b="1" u="sng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前五任的羅馬皇帝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都是妥瑞症患者，因而稱妥瑞症的基因為「帝王基因」。</a:t>
            </a:r>
            <a:r>
              <a:rPr lang="zh-TW" altLang="zh-TW" sz="3600" b="1" u="sng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音樂神童莫札特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也被懷疑有妥瑞症的可能，因為在他的家書中充斥著咒罵的不雅字眼。</a:t>
            </a:r>
            <a:r>
              <a:rPr lang="zh-TW" altLang="zh-TW" sz="3600" b="1" u="sng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貝多芬、畢卡索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也在探討之列。因而</a:t>
            </a:r>
            <a:r>
              <a:rPr lang="zh-TW" altLang="zh-TW" sz="3600" b="1" u="sng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有人認為妥瑞症的基因可能與高創意、高智慧等傑出的表現有關。</a:t>
            </a:r>
            <a:endParaRPr lang="zh-TW" altLang="zh-TW" sz="3600" b="1" u="sng" kern="10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0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718455" y="359228"/>
            <a:ext cx="10635343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zh-TW" sz="3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如何協助班上患有妥瑞症的同學</a:t>
            </a:r>
            <a:r>
              <a:rPr lang="en-US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3600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0"/>
            <a:r>
              <a:rPr lang="zh-TW" altLang="en-US" sz="36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忽略同學發出的</a:t>
            </a:r>
            <a:r>
              <a:rPr lang="en-US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tics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，在其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症狀緩和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時可以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給予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關心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endParaRPr lang="zh-TW" altLang="zh-TW" sz="1200" b="1" dirty="0">
              <a:solidFill>
                <a:srgbClr val="00B050"/>
              </a:solidFill>
              <a:latin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同學的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tics</a:t>
            </a:r>
            <a:r>
              <a:rPr lang="zh-TW" altLang="zh-TW" sz="3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已經</a:t>
            </a:r>
            <a:r>
              <a:rPr lang="zh-TW" altLang="zh-TW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嚴重</a:t>
            </a:r>
            <a:r>
              <a:rPr lang="zh-TW" altLang="en-US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到無法自我控制</a:t>
            </a:r>
            <a:r>
              <a:rPr lang="zh-TW" altLang="zh-TW" sz="36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找</a:t>
            </a:r>
            <a:endParaRPr lang="en-US" altLang="zh-TW" sz="3600" b="1" u="sng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導師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適合的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處理辦法。</a:t>
            </a:r>
          </a:p>
          <a:p>
            <a:endParaRPr lang="zh-TW" altLang="zh-TW" sz="1200" b="1" dirty="0">
              <a:solidFill>
                <a:srgbClr val="00B050"/>
              </a:solidFill>
              <a:latin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當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同學的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tics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引起爭執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體諒他的行為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並非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3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惡意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或故意。</a:t>
            </a:r>
          </a:p>
          <a:p>
            <a:pPr lvl="0"/>
            <a:endParaRPr lang="en-US" altLang="zh-TW" sz="1200" b="1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0"/>
            <a:r>
              <a:rPr lang="zh-TW" altLang="en-US" sz="3600" b="1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幫助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妥瑞症同學建立自信心，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觀察他的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優點並主</a:t>
            </a:r>
            <a:endParaRPr lang="en-US" altLang="zh-TW" sz="3600" b="1" u="sng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讚美</a:t>
            </a:r>
            <a:r>
              <a:rPr lang="zh-TW" altLang="zh-TW" sz="36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他的</a:t>
            </a:r>
            <a:r>
              <a:rPr lang="zh-TW" altLang="zh-TW" sz="3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優點。</a:t>
            </a:r>
          </a:p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2343676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601</Words>
  <Application>Microsoft Office PowerPoint</Application>
  <PresentationFormat>寬螢幕</PresentationFormat>
  <Paragraphs>45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PMingLiU</vt:lpstr>
      <vt:lpstr>Arial</vt:lpstr>
      <vt:lpstr>Times New Roman</vt:lpstr>
      <vt:lpstr>Trebuchet MS</vt:lpstr>
      <vt:lpstr>Wingdings 3</vt:lpstr>
      <vt:lpstr>多面向</vt:lpstr>
      <vt:lpstr>112學年度六年級特教暨生命教育宣導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108學年度六年級特教暨生命教育宣導</dc:title>
  <dc:creator>win98</dc:creator>
  <cp:lastModifiedBy>win98</cp:lastModifiedBy>
  <cp:revision>14</cp:revision>
  <dcterms:created xsi:type="dcterms:W3CDTF">2019-11-28T23:42:19Z</dcterms:created>
  <dcterms:modified xsi:type="dcterms:W3CDTF">2023-09-15T02:35:05Z</dcterms:modified>
</cp:coreProperties>
</file>