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56" r:id="rId3"/>
    <p:sldId id="287" r:id="rId4"/>
    <p:sldId id="260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8" r:id="rId15"/>
    <p:sldId id="303" r:id="rId16"/>
    <p:sldId id="299" r:id="rId17"/>
    <p:sldId id="300" r:id="rId18"/>
    <p:sldId id="301" r:id="rId19"/>
    <p:sldId id="30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F3FF"/>
    <a:srgbClr val="B9DEE2"/>
    <a:srgbClr val="0095C4"/>
    <a:srgbClr val="05A2CD"/>
    <a:srgbClr val="D1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4" autoAdjust="0"/>
    <p:restoredTop sz="96314" autoAdjust="0"/>
  </p:normalViewPr>
  <p:slideViewPr>
    <p:cSldViewPr snapToGrid="0">
      <p:cViewPr>
        <p:scale>
          <a:sx n="100" d="100"/>
          <a:sy n="100" d="100"/>
        </p:scale>
        <p:origin x="92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12A11-9B86-42D8-968D-9F2A3435242A}" type="doc">
      <dgm:prSet loTypeId="urn:microsoft.com/office/officeart/2005/8/layout/hProcess9" loCatId="process" qsTypeId="urn:microsoft.com/office/officeart/2005/8/quickstyle/3d1" qsCatId="3D" csTypeId="urn:microsoft.com/office/officeart/2005/8/colors/accent2_2" csCatId="accent2" phldr="1"/>
      <dgm:spPr/>
    </dgm:pt>
    <dgm:pt modelId="{C81B045E-06C5-4D43-B578-351C2ED76A92}">
      <dgm:prSet phldrT="[文字]"/>
      <dgm:spPr/>
      <dgm:t>
        <a:bodyPr/>
        <a:lstStyle/>
        <a:p>
          <a:r>
            <a:rPr lang="zh-TW" altLang="en-US" dirty="0"/>
            <a:t>觀看測驗結果報告</a:t>
          </a:r>
        </a:p>
      </dgm:t>
    </dgm:pt>
    <dgm:pt modelId="{D41E9E8C-41B9-489E-B8A1-35342AD9870A}" type="parTrans" cxnId="{7613E9E4-839F-4F95-B660-B8AAD0D2BAFE}">
      <dgm:prSet/>
      <dgm:spPr/>
      <dgm:t>
        <a:bodyPr/>
        <a:lstStyle/>
        <a:p>
          <a:endParaRPr lang="zh-TW" altLang="en-US"/>
        </a:p>
      </dgm:t>
    </dgm:pt>
    <dgm:pt modelId="{E6C019F7-88AD-454B-9B17-134DA3FEE8FA}" type="sibTrans" cxnId="{7613E9E4-839F-4F95-B660-B8AAD0D2BAFE}">
      <dgm:prSet/>
      <dgm:spPr/>
      <dgm:t>
        <a:bodyPr/>
        <a:lstStyle/>
        <a:p>
          <a:endParaRPr lang="zh-TW" altLang="en-US"/>
        </a:p>
      </dgm:t>
    </dgm:pt>
    <dgm:pt modelId="{977F1657-9BB1-4B17-AF01-14D1BAA70140}">
      <dgm:prSet phldrT="[文字]"/>
      <dgm:spPr/>
      <dgm:t>
        <a:bodyPr/>
        <a:lstStyle/>
        <a:p>
          <a:r>
            <a:rPr lang="zh-TW" altLang="en-US" dirty="0"/>
            <a:t>擬定學生學習扶助計畫</a:t>
          </a:r>
        </a:p>
      </dgm:t>
    </dgm:pt>
    <dgm:pt modelId="{F6F6BAE7-32BA-4A42-8F3D-671EC88023EB}" type="parTrans" cxnId="{5863C0F1-3215-441F-9A31-CCF92148ECB2}">
      <dgm:prSet/>
      <dgm:spPr/>
      <dgm:t>
        <a:bodyPr/>
        <a:lstStyle/>
        <a:p>
          <a:endParaRPr lang="zh-TW" altLang="en-US"/>
        </a:p>
      </dgm:t>
    </dgm:pt>
    <dgm:pt modelId="{84DE109F-C993-4605-8425-6EBC02E68B16}" type="sibTrans" cxnId="{5863C0F1-3215-441F-9A31-CCF92148ECB2}">
      <dgm:prSet/>
      <dgm:spPr/>
      <dgm:t>
        <a:bodyPr/>
        <a:lstStyle/>
        <a:p>
          <a:endParaRPr lang="zh-TW" altLang="en-US"/>
        </a:p>
      </dgm:t>
    </dgm:pt>
    <dgm:pt modelId="{641D3628-170A-48F3-9833-67C059989F98}">
      <dgm:prSet phldrT="[文字]"/>
      <dgm:spPr/>
      <dgm:t>
        <a:bodyPr/>
        <a:lstStyle/>
        <a:p>
          <a:r>
            <a:rPr lang="zh-TW" altLang="en-US" dirty="0"/>
            <a:t>進行</a:t>
          </a:r>
          <a:endParaRPr lang="en-US" altLang="zh-TW" dirty="0"/>
        </a:p>
        <a:p>
          <a:r>
            <a:rPr lang="zh-TW" altLang="en-US" dirty="0"/>
            <a:t>補救教學</a:t>
          </a:r>
        </a:p>
      </dgm:t>
    </dgm:pt>
    <dgm:pt modelId="{BEF25562-005C-4EDE-B0D5-D971D3CCB25F}" type="parTrans" cxnId="{374FFBBE-8E21-4BFB-9696-31981FA6F408}">
      <dgm:prSet/>
      <dgm:spPr/>
      <dgm:t>
        <a:bodyPr/>
        <a:lstStyle/>
        <a:p>
          <a:endParaRPr lang="zh-TW" altLang="en-US"/>
        </a:p>
      </dgm:t>
    </dgm:pt>
    <dgm:pt modelId="{26FBD601-91DF-47DF-BE17-3527B3D037EC}" type="sibTrans" cxnId="{374FFBBE-8E21-4BFB-9696-31981FA6F408}">
      <dgm:prSet/>
      <dgm:spPr/>
      <dgm:t>
        <a:bodyPr/>
        <a:lstStyle/>
        <a:p>
          <a:endParaRPr lang="zh-TW" altLang="en-US"/>
        </a:p>
      </dgm:t>
    </dgm:pt>
    <dgm:pt modelId="{A3116AAC-883C-4ABC-BB23-36EF2B11F3DC}" type="pres">
      <dgm:prSet presAssocID="{41012A11-9B86-42D8-968D-9F2A3435242A}" presName="CompostProcess" presStyleCnt="0">
        <dgm:presLayoutVars>
          <dgm:dir/>
          <dgm:resizeHandles val="exact"/>
        </dgm:presLayoutVars>
      </dgm:prSet>
      <dgm:spPr/>
    </dgm:pt>
    <dgm:pt modelId="{E5C2B00A-4DCE-4B5E-90AB-D2C26B02A03F}" type="pres">
      <dgm:prSet presAssocID="{41012A11-9B86-42D8-968D-9F2A3435242A}" presName="arrow" presStyleLbl="bgShp" presStyleIdx="0" presStyleCnt="1"/>
      <dgm:spPr/>
    </dgm:pt>
    <dgm:pt modelId="{35FACB95-814E-46BE-AA42-F179F2930D29}" type="pres">
      <dgm:prSet presAssocID="{41012A11-9B86-42D8-968D-9F2A3435242A}" presName="linearProcess" presStyleCnt="0"/>
      <dgm:spPr/>
    </dgm:pt>
    <dgm:pt modelId="{203D1583-E2A6-4BBD-BBB3-929DFF7F5D68}" type="pres">
      <dgm:prSet presAssocID="{C81B045E-06C5-4D43-B578-351C2ED76A92}" presName="textNode" presStyleLbl="node1" presStyleIdx="0" presStyleCnt="3">
        <dgm:presLayoutVars>
          <dgm:bulletEnabled val="1"/>
        </dgm:presLayoutVars>
      </dgm:prSet>
      <dgm:spPr/>
    </dgm:pt>
    <dgm:pt modelId="{11712F85-2C8B-4E8D-906D-ABB50975F49A}" type="pres">
      <dgm:prSet presAssocID="{E6C019F7-88AD-454B-9B17-134DA3FEE8FA}" presName="sibTrans" presStyleCnt="0"/>
      <dgm:spPr/>
    </dgm:pt>
    <dgm:pt modelId="{32245F4F-3B0C-4812-8455-49EF67294D7F}" type="pres">
      <dgm:prSet presAssocID="{977F1657-9BB1-4B17-AF01-14D1BAA70140}" presName="textNode" presStyleLbl="node1" presStyleIdx="1" presStyleCnt="3">
        <dgm:presLayoutVars>
          <dgm:bulletEnabled val="1"/>
        </dgm:presLayoutVars>
      </dgm:prSet>
      <dgm:spPr/>
    </dgm:pt>
    <dgm:pt modelId="{96FAFE98-79A9-403E-9C68-83E9EDD0E0F3}" type="pres">
      <dgm:prSet presAssocID="{84DE109F-C993-4605-8425-6EBC02E68B16}" presName="sibTrans" presStyleCnt="0"/>
      <dgm:spPr/>
    </dgm:pt>
    <dgm:pt modelId="{EB2E94F2-AA3F-4F32-A28C-AF245E061FF7}" type="pres">
      <dgm:prSet presAssocID="{641D3628-170A-48F3-9833-67C059989F9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9278D14-D505-41C3-8AE3-DCD572E96E8E}" type="presOf" srcId="{641D3628-170A-48F3-9833-67C059989F98}" destId="{EB2E94F2-AA3F-4F32-A28C-AF245E061FF7}" srcOrd="0" destOrd="0" presId="urn:microsoft.com/office/officeart/2005/8/layout/hProcess9"/>
    <dgm:cxn modelId="{14A7FB7D-D60C-42E6-BBF1-6B21D2B86E0C}" type="presOf" srcId="{977F1657-9BB1-4B17-AF01-14D1BAA70140}" destId="{32245F4F-3B0C-4812-8455-49EF67294D7F}" srcOrd="0" destOrd="0" presId="urn:microsoft.com/office/officeart/2005/8/layout/hProcess9"/>
    <dgm:cxn modelId="{8749C17F-6E93-4AAB-8E13-1A02C413B4D0}" type="presOf" srcId="{41012A11-9B86-42D8-968D-9F2A3435242A}" destId="{A3116AAC-883C-4ABC-BB23-36EF2B11F3DC}" srcOrd="0" destOrd="0" presId="urn:microsoft.com/office/officeart/2005/8/layout/hProcess9"/>
    <dgm:cxn modelId="{4E7E108C-BAA2-46CB-BFBE-6F5E17AAC906}" type="presOf" srcId="{C81B045E-06C5-4D43-B578-351C2ED76A92}" destId="{203D1583-E2A6-4BBD-BBB3-929DFF7F5D68}" srcOrd="0" destOrd="0" presId="urn:microsoft.com/office/officeart/2005/8/layout/hProcess9"/>
    <dgm:cxn modelId="{374FFBBE-8E21-4BFB-9696-31981FA6F408}" srcId="{41012A11-9B86-42D8-968D-9F2A3435242A}" destId="{641D3628-170A-48F3-9833-67C059989F98}" srcOrd="2" destOrd="0" parTransId="{BEF25562-005C-4EDE-B0D5-D971D3CCB25F}" sibTransId="{26FBD601-91DF-47DF-BE17-3527B3D037EC}"/>
    <dgm:cxn modelId="{7613E9E4-839F-4F95-B660-B8AAD0D2BAFE}" srcId="{41012A11-9B86-42D8-968D-9F2A3435242A}" destId="{C81B045E-06C5-4D43-B578-351C2ED76A92}" srcOrd="0" destOrd="0" parTransId="{D41E9E8C-41B9-489E-B8A1-35342AD9870A}" sibTransId="{E6C019F7-88AD-454B-9B17-134DA3FEE8FA}"/>
    <dgm:cxn modelId="{5863C0F1-3215-441F-9A31-CCF92148ECB2}" srcId="{41012A11-9B86-42D8-968D-9F2A3435242A}" destId="{977F1657-9BB1-4B17-AF01-14D1BAA70140}" srcOrd="1" destOrd="0" parTransId="{F6F6BAE7-32BA-4A42-8F3D-671EC88023EB}" sibTransId="{84DE109F-C993-4605-8425-6EBC02E68B16}"/>
    <dgm:cxn modelId="{575B725E-C292-40A8-B361-DA24CF86F0ED}" type="presParOf" srcId="{A3116AAC-883C-4ABC-BB23-36EF2B11F3DC}" destId="{E5C2B00A-4DCE-4B5E-90AB-D2C26B02A03F}" srcOrd="0" destOrd="0" presId="urn:microsoft.com/office/officeart/2005/8/layout/hProcess9"/>
    <dgm:cxn modelId="{2FF13360-DFC4-482F-B8F8-F7505D16C897}" type="presParOf" srcId="{A3116AAC-883C-4ABC-BB23-36EF2B11F3DC}" destId="{35FACB95-814E-46BE-AA42-F179F2930D29}" srcOrd="1" destOrd="0" presId="urn:microsoft.com/office/officeart/2005/8/layout/hProcess9"/>
    <dgm:cxn modelId="{C5FDD678-1761-4ACF-BE9A-5F151955A684}" type="presParOf" srcId="{35FACB95-814E-46BE-AA42-F179F2930D29}" destId="{203D1583-E2A6-4BBD-BBB3-929DFF7F5D68}" srcOrd="0" destOrd="0" presId="urn:microsoft.com/office/officeart/2005/8/layout/hProcess9"/>
    <dgm:cxn modelId="{A75F335A-9446-4077-A0BD-CFDB5905C320}" type="presParOf" srcId="{35FACB95-814E-46BE-AA42-F179F2930D29}" destId="{11712F85-2C8B-4E8D-906D-ABB50975F49A}" srcOrd="1" destOrd="0" presId="urn:microsoft.com/office/officeart/2005/8/layout/hProcess9"/>
    <dgm:cxn modelId="{60357E41-EFC8-4B7C-95E0-EA8BCC0330F8}" type="presParOf" srcId="{35FACB95-814E-46BE-AA42-F179F2930D29}" destId="{32245F4F-3B0C-4812-8455-49EF67294D7F}" srcOrd="2" destOrd="0" presId="urn:microsoft.com/office/officeart/2005/8/layout/hProcess9"/>
    <dgm:cxn modelId="{DB94EBDC-54CC-4F91-84B4-8AC3C68D323A}" type="presParOf" srcId="{35FACB95-814E-46BE-AA42-F179F2930D29}" destId="{96FAFE98-79A9-403E-9C68-83E9EDD0E0F3}" srcOrd="3" destOrd="0" presId="urn:microsoft.com/office/officeart/2005/8/layout/hProcess9"/>
    <dgm:cxn modelId="{BAC00782-1FF9-4947-8342-1F522D644B9C}" type="presParOf" srcId="{35FACB95-814E-46BE-AA42-F179F2930D29}" destId="{EB2E94F2-AA3F-4F32-A28C-AF245E061F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B00A-4DCE-4B5E-90AB-D2C26B02A03F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03D1583-E2A6-4BBD-BBB3-929DFF7F5D68}">
      <dsp:nvSpPr>
        <dsp:cNvPr id="0" name=""/>
        <dsp:cNvSpPr/>
      </dsp:nvSpPr>
      <dsp:spPr>
        <a:xfrm>
          <a:off x="275431" y="1625600"/>
          <a:ext cx="2438400" cy="21674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觀看測驗結果報告</a:t>
          </a:r>
        </a:p>
      </dsp:txBody>
      <dsp:txXfrm>
        <a:off x="381238" y="1731407"/>
        <a:ext cx="2226786" cy="1955852"/>
      </dsp:txXfrm>
    </dsp:sp>
    <dsp:sp modelId="{32245F4F-3B0C-4812-8455-49EF67294D7F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擬定學生學習扶助計畫</a:t>
          </a:r>
        </a:p>
      </dsp:txBody>
      <dsp:txXfrm>
        <a:off x="2950606" y="1731407"/>
        <a:ext cx="2226786" cy="1955852"/>
      </dsp:txXfrm>
    </dsp:sp>
    <dsp:sp modelId="{EB2E94F2-AA3F-4F32-A28C-AF245E061FF7}">
      <dsp:nvSpPr>
        <dsp:cNvPr id="0" name=""/>
        <dsp:cNvSpPr/>
      </dsp:nvSpPr>
      <dsp:spPr>
        <a:xfrm>
          <a:off x="5414168" y="1625600"/>
          <a:ext cx="2438400" cy="21674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進行</a:t>
          </a:r>
          <a:endParaRPr lang="en-US" altLang="zh-TW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補救教學</a:t>
          </a:r>
        </a:p>
      </dsp:txBody>
      <dsp:txXfrm>
        <a:off x="5519975" y="1731407"/>
        <a:ext cx="22267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D7F5B-DA49-4F78-A580-3412F76E767E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8ACA-E181-402B-9C5F-02A96C4D7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41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8ACA-E181-402B-9C5F-02A96C4D76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8ACA-E181-402B-9C5F-02A96C4D76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86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" y="0"/>
            <a:ext cx="12187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215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24519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C199EAE-978A-447C-AFEC-7FC48DA985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687C34F-DCD3-4975-9FCE-F9ECD87F0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19" y="476117"/>
            <a:ext cx="10972604" cy="62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253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35739-4F1E-447F-A7A4-B8AD2891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06BFF8-3245-42FB-AAD8-2CA19B9A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0255B2-9755-41CE-9989-121AD3A9A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2BB5B4-3009-499C-8760-E9B02359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DBD-26F6-4269-8D31-7B8DD299AD5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63F949-FAA3-44D1-8D2F-F5DE96DA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41469E-28AA-4C40-8785-79AE7711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48E5-EC8F-4AAA-B6E3-D19EBA298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565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35739-4F1E-447F-A7A4-B8AD2891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06BFF8-3245-42FB-AAD8-2CA19B9A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0255B2-9755-41CE-9989-121AD3A9A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2BB5B4-3009-499C-8760-E9B02359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DBD-26F6-4269-8D31-7B8DD299AD5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63F949-FAA3-44D1-8D2F-F5DE96DA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41469E-28AA-4C40-8785-79AE7711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48E5-EC8F-4AAA-B6E3-D19EBA298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1684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8890F1-1B06-4156-830D-8165A362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9CBCCA-E984-423F-9823-2E34FBCC9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5711C5-9A20-49B4-9FDE-E826B5E88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444E70-6B3E-4AA6-9191-D8CBF1D2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DBD-26F6-4269-8D31-7B8DD299AD5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D3AD2E-0ABB-4F58-AC02-16DFB282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B0E8AE-0826-447E-921D-67F6C1CE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48E5-EC8F-4AAA-B6E3-D19EBA298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1005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8126B-60FC-4888-8C3A-9E11D330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855D5-03DC-44D4-9EAD-6112A4C3C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379862-B382-4990-A886-7500D711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DBD-26F6-4269-8D31-7B8DD299AD5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75371-59E3-4C9C-B28C-D9413CDA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3C839-4783-4677-B8DB-7AD17B44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48E5-EC8F-4AAA-B6E3-D19EBA298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924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621B48-EE14-4E06-AAF5-7F31A6747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92B34-88A2-427C-B6D7-08B795332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226B49-AF8E-4C05-9F6E-341C8DF2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DBD-26F6-4269-8D31-7B8DD299AD5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A5A127-62C2-4B2B-8F92-F05D3E3C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C9B1F6-9856-4262-BEE5-40C33239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48E5-EC8F-4AAA-B6E3-D19EBA298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940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765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72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27E44A-AB4B-4A50-81A5-883E323C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F18F46-B04A-4BFE-B78A-9635BA32D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0449DA-4168-4863-AEB1-A0128A6A5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1DBD-26F6-4269-8D31-7B8DD299AD5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5E8AF3-A957-4CB7-9B52-9DCA4CDE7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2C476-AA6B-4686-8687-91533D823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48E5-EC8F-4AAA-B6E3-D19EBA298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4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61" r:id="rId4"/>
    <p:sldLayoutId id="2147483657" r:id="rId5"/>
    <p:sldLayoutId id="2147483658" r:id="rId6"/>
    <p:sldLayoutId id="2147483659" r:id="rId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2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0636B6-B07A-4F32-81D8-7544C712FA81}"/>
              </a:ext>
            </a:extLst>
          </p:cNvPr>
          <p:cNvSpPr txBox="1"/>
          <p:nvPr/>
        </p:nvSpPr>
        <p:spPr>
          <a:xfrm>
            <a:off x="2372002" y="2401237"/>
            <a:ext cx="7629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solidFill>
                  <a:srgbClr val="FFC000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+mn-lt"/>
              </a:rPr>
              <a:t>學習扶助</a:t>
            </a:r>
            <a:endParaRPr lang="zh-CN" altLang="en-US" sz="8800" dirty="0">
              <a:solidFill>
                <a:srgbClr val="FFC000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D33AA9-D858-42EE-88E8-8903DDD78B18}"/>
              </a:ext>
            </a:extLst>
          </p:cNvPr>
          <p:cNvSpPr/>
          <p:nvPr/>
        </p:nvSpPr>
        <p:spPr>
          <a:xfrm>
            <a:off x="5072834" y="5790766"/>
            <a:ext cx="3612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+mn-ea"/>
                <a:sym typeface="+mn-lt"/>
              </a:rPr>
              <a:t>      輔導組 </a:t>
            </a:r>
            <a:r>
              <a:rPr lang="en-US" altLang="zh-TW" sz="2400" dirty="0">
                <a:cs typeface="+mn-ea"/>
                <a:sym typeface="+mn-lt"/>
              </a:rPr>
              <a:t>11.14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3BA6D9-90CE-4904-9B84-F0DE6AB6056D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48" y="5658650"/>
            <a:ext cx="670807" cy="675531"/>
          </a:xfrm>
          <a:prstGeom prst="rect">
            <a:avLst/>
          </a:prstGeom>
        </p:spPr>
      </p:pic>
      <p:grpSp>
        <p:nvGrpSpPr>
          <p:cNvPr id="11" name="PA_组合 38">
            <a:extLst>
              <a:ext uri="{FF2B5EF4-FFF2-40B4-BE49-F238E27FC236}">
                <a16:creationId xmlns:a16="http://schemas.microsoft.com/office/drawing/2014/main" id="{C6CCA30D-0115-48F9-91F7-B2953E83FB5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685223" y="1603612"/>
            <a:ext cx="882960" cy="884113"/>
            <a:chOff x="9407171" y="3074670"/>
            <a:chExt cx="769526" cy="73145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BDB68F2-2964-45A7-8C47-D7906AA52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07171" y="3078626"/>
              <a:ext cx="769526" cy="72749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5842A3-59F6-44F0-970F-BEADC73F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07171" y="3074670"/>
              <a:ext cx="769526" cy="727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2451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A1841C-AF98-40BF-923F-4199C1110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20" y="0"/>
            <a:ext cx="9999133" cy="6858000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90B4062F-0D0D-47DD-BF68-7F29FEF0942F}"/>
              </a:ext>
            </a:extLst>
          </p:cNvPr>
          <p:cNvSpPr/>
          <p:nvPr/>
        </p:nvSpPr>
        <p:spPr>
          <a:xfrm>
            <a:off x="2988811" y="977532"/>
            <a:ext cx="1846217" cy="18284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97C1AE3-4273-4879-83E1-5E68668B12C9}"/>
              </a:ext>
            </a:extLst>
          </p:cNvPr>
          <p:cNvSpPr/>
          <p:nvPr/>
        </p:nvSpPr>
        <p:spPr>
          <a:xfrm>
            <a:off x="914401" y="4966237"/>
            <a:ext cx="2074410" cy="484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66BAD2EF-1FE9-4047-B93C-3DA2D8D92311}"/>
              </a:ext>
            </a:extLst>
          </p:cNvPr>
          <p:cNvSpPr/>
          <p:nvPr/>
        </p:nvSpPr>
        <p:spPr>
          <a:xfrm rot="5400000">
            <a:off x="1156391" y="3694288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A84474-AA26-4A38-8AE8-EBC6F517322F}"/>
              </a:ext>
            </a:extLst>
          </p:cNvPr>
          <p:cNvSpPr/>
          <p:nvPr/>
        </p:nvSpPr>
        <p:spPr>
          <a:xfrm>
            <a:off x="1592593" y="1021255"/>
            <a:ext cx="1259201" cy="21771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33E28DE-28FC-4748-BC5C-71C1834BC0D6}"/>
              </a:ext>
            </a:extLst>
          </p:cNvPr>
          <p:cNvSpPr/>
          <p:nvPr/>
        </p:nvSpPr>
        <p:spPr>
          <a:xfrm rot="9165592">
            <a:off x="4856328" y="953783"/>
            <a:ext cx="796416" cy="352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4A7E20-5D03-49D4-835A-89A7B4344BCC}"/>
              </a:ext>
            </a:extLst>
          </p:cNvPr>
          <p:cNvSpPr/>
          <p:nvPr/>
        </p:nvSpPr>
        <p:spPr>
          <a:xfrm>
            <a:off x="4013200" y="3428999"/>
            <a:ext cx="6337300" cy="3302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FF0000"/>
                </a:solidFill>
              </a:rPr>
              <a:t>考古題路徑：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en-US" altLang="zh-TW" sz="3200" b="1" dirty="0">
                <a:solidFill>
                  <a:srgbClr val="FF0000"/>
                </a:solidFill>
              </a:rPr>
              <a:t>1.</a:t>
            </a:r>
            <a:r>
              <a:rPr lang="zh-TW" altLang="en-US" sz="3200" b="1" dirty="0">
                <a:solidFill>
                  <a:srgbClr val="FF0000"/>
                </a:solidFill>
              </a:rPr>
              <a:t>學習扶助網站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en-US" altLang="zh-TW" sz="3200" b="1" dirty="0">
                <a:solidFill>
                  <a:srgbClr val="FF0000"/>
                </a:solidFill>
              </a:rPr>
              <a:t>2.</a:t>
            </a:r>
            <a:r>
              <a:rPr lang="zh-TW" altLang="en-US" sz="3200" b="1" dirty="0">
                <a:solidFill>
                  <a:srgbClr val="FF0000"/>
                </a:solidFill>
              </a:rPr>
              <a:t>校網</a:t>
            </a:r>
            <a:r>
              <a:rPr lang="en-US" altLang="zh-TW" sz="3200" b="1" dirty="0">
                <a:solidFill>
                  <a:srgbClr val="FF0000"/>
                </a:solidFill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</a:rPr>
              <a:t>教務處</a:t>
            </a:r>
            <a:r>
              <a:rPr lang="en-US" altLang="zh-TW" sz="3200" b="1" dirty="0">
                <a:solidFill>
                  <a:srgbClr val="FF0000"/>
                </a:solidFill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</a:rPr>
              <a:t>課程交流</a:t>
            </a:r>
            <a:r>
              <a:rPr lang="en-US" altLang="zh-TW" sz="3200" b="1" dirty="0">
                <a:solidFill>
                  <a:srgbClr val="FF0000"/>
                </a:solidFill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</a:rPr>
              <a:t>各年級</a:t>
            </a:r>
            <a:r>
              <a:rPr lang="en-US" altLang="zh-TW" sz="3200" b="1" dirty="0">
                <a:solidFill>
                  <a:srgbClr val="FF0000"/>
                </a:solidFill>
              </a:rPr>
              <a:t>-</a:t>
            </a:r>
          </a:p>
          <a:p>
            <a:r>
              <a:rPr lang="zh-TW" altLang="en-US" sz="3200" b="1" dirty="0">
                <a:solidFill>
                  <a:srgbClr val="FF0000"/>
                </a:solidFill>
              </a:rPr>
              <a:t>   輔學習扶助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en-US" altLang="zh-TW" sz="3200" b="1" dirty="0">
                <a:solidFill>
                  <a:srgbClr val="FF0000"/>
                </a:solidFill>
              </a:rPr>
              <a:t>3.</a:t>
            </a:r>
            <a:r>
              <a:rPr lang="zh-TW" altLang="en-US" sz="3200" b="1" dirty="0">
                <a:solidFill>
                  <a:srgbClr val="FF0000"/>
                </a:solidFill>
              </a:rPr>
              <a:t>輔導處公用電腦桌面</a:t>
            </a:r>
            <a:endParaRPr lang="en-US" altLang="zh-TW" sz="3200" b="1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D149B2-9179-43C1-A88B-5DFD650CD1B6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100541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90F3B7-425A-4B34-9367-4A3E3F94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84" y="-10737"/>
            <a:ext cx="9113754" cy="6757552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D93964B-E418-4721-882E-DE125DB90283}"/>
              </a:ext>
            </a:extLst>
          </p:cNvPr>
          <p:cNvSpPr/>
          <p:nvPr/>
        </p:nvSpPr>
        <p:spPr>
          <a:xfrm>
            <a:off x="5843451" y="679269"/>
            <a:ext cx="1741715" cy="940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B9EAA485-D4FA-4CC3-A691-DF7A7BE26CD6}"/>
              </a:ext>
            </a:extLst>
          </p:cNvPr>
          <p:cNvSpPr/>
          <p:nvPr/>
        </p:nvSpPr>
        <p:spPr>
          <a:xfrm>
            <a:off x="5460273" y="2899954"/>
            <a:ext cx="715983" cy="731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184E6B3-7C26-4AF8-BDD3-FBC59BFD8293}"/>
              </a:ext>
            </a:extLst>
          </p:cNvPr>
          <p:cNvSpPr/>
          <p:nvPr/>
        </p:nvSpPr>
        <p:spPr>
          <a:xfrm>
            <a:off x="1296928" y="4501631"/>
            <a:ext cx="1464629" cy="4505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5FA682-8D33-4F55-BD3A-B11D1D7848EF}"/>
              </a:ext>
            </a:extLst>
          </p:cNvPr>
          <p:cNvSpPr/>
          <p:nvPr/>
        </p:nvSpPr>
        <p:spPr>
          <a:xfrm>
            <a:off x="1841049" y="570412"/>
            <a:ext cx="1259201" cy="21771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C58D077-3FF8-4B7A-A775-E29C902AA551}"/>
              </a:ext>
            </a:extLst>
          </p:cNvPr>
          <p:cNvSpPr/>
          <p:nvPr/>
        </p:nvSpPr>
        <p:spPr>
          <a:xfrm rot="5400000">
            <a:off x="1220784" y="3265514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BFABC73A-643D-4A78-A62A-6D63A676855B}"/>
              </a:ext>
            </a:extLst>
          </p:cNvPr>
          <p:cNvSpPr/>
          <p:nvPr/>
        </p:nvSpPr>
        <p:spPr>
          <a:xfrm rot="9165592">
            <a:off x="7504359" y="502940"/>
            <a:ext cx="796416" cy="352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665BA8B2-0E73-463D-9B3C-4DCE9A06EB74}"/>
              </a:ext>
            </a:extLst>
          </p:cNvPr>
          <p:cNvSpPr/>
          <p:nvPr/>
        </p:nvSpPr>
        <p:spPr>
          <a:xfrm rot="9165592">
            <a:off x="6316099" y="2723623"/>
            <a:ext cx="796416" cy="352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0762FB7-39AE-477C-A1A8-4A405B740526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04ADC0B7-8315-430F-B43F-915624276900}"/>
              </a:ext>
            </a:extLst>
          </p:cNvPr>
          <p:cNvSpPr/>
          <p:nvPr/>
        </p:nvSpPr>
        <p:spPr>
          <a:xfrm>
            <a:off x="7917272" y="4705188"/>
            <a:ext cx="1949678" cy="4505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7B9E9588-6185-4A21-B498-CA6623F0F167}"/>
              </a:ext>
            </a:extLst>
          </p:cNvPr>
          <p:cNvSpPr/>
          <p:nvPr/>
        </p:nvSpPr>
        <p:spPr>
          <a:xfrm rot="9165592">
            <a:off x="9903496" y="4381684"/>
            <a:ext cx="796416" cy="352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32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A07F4905-1932-44C2-BF91-463A60C2B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017712"/>
              </p:ext>
            </p:extLst>
          </p:nvPr>
        </p:nvGraphicFramePr>
        <p:xfrm>
          <a:off x="1947860" y="11301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94" y="1300103"/>
            <a:ext cx="1171008" cy="86361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3495C2-A924-4EBF-B43D-B8579915EEA2}"/>
              </a:ext>
            </a:extLst>
          </p:cNvPr>
          <p:cNvSpPr/>
          <p:nvPr/>
        </p:nvSpPr>
        <p:spPr>
          <a:xfrm>
            <a:off x="1726004" y="1300103"/>
            <a:ext cx="3570208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教師要做的事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FE419C-7C63-4119-81E5-6EA4588DEE34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4696338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B6430FB-A03F-498A-99AE-CD199E349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13863"/>
              </p:ext>
            </p:extLst>
          </p:nvPr>
        </p:nvGraphicFramePr>
        <p:xfrm>
          <a:off x="4422279" y="-23376"/>
          <a:ext cx="6466835" cy="684306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67627">
                  <a:extLst>
                    <a:ext uri="{9D8B030D-6E8A-4147-A177-3AD203B41FA5}">
                      <a16:colId xmlns:a16="http://schemas.microsoft.com/office/drawing/2014/main" val="4114386143"/>
                    </a:ext>
                  </a:extLst>
                </a:gridCol>
                <a:gridCol w="2214946">
                  <a:extLst>
                    <a:ext uri="{9D8B030D-6E8A-4147-A177-3AD203B41FA5}">
                      <a16:colId xmlns:a16="http://schemas.microsoft.com/office/drawing/2014/main" val="2149484081"/>
                    </a:ext>
                  </a:extLst>
                </a:gridCol>
                <a:gridCol w="1147118">
                  <a:extLst>
                    <a:ext uri="{9D8B030D-6E8A-4147-A177-3AD203B41FA5}">
                      <a16:colId xmlns:a16="http://schemas.microsoft.com/office/drawing/2014/main" val="2383055589"/>
                    </a:ext>
                  </a:extLst>
                </a:gridCol>
                <a:gridCol w="1137144">
                  <a:extLst>
                    <a:ext uri="{9D8B030D-6E8A-4147-A177-3AD203B41FA5}">
                      <a16:colId xmlns:a16="http://schemas.microsoft.com/office/drawing/2014/main" val="371665800"/>
                    </a:ext>
                  </a:extLst>
                </a:gridCol>
              </a:tblGrid>
              <a:tr h="2887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週三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週四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週五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21347"/>
                  </a:ext>
                </a:extLst>
              </a:tr>
              <a:tr h="246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12/06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12/07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六年級國數英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601-611</a:t>
                      </a:r>
                      <a:endParaRPr lang="zh-TW" alt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12/08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二年級國語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3316"/>
                  </a:ext>
                </a:extLst>
              </a:tr>
              <a:tr h="1429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12/13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彩虹館圖書室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12/14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401-406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三年級國語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圖書室</a:t>
                      </a: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四年級英語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視聽教室</a:t>
                      </a: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46614791"/>
                  </a:ext>
                </a:extLst>
              </a:tr>
              <a:tr h="1269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alt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407-413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69906"/>
                  </a:ext>
                </a:extLst>
              </a:tr>
              <a:tr h="126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12/21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 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501-506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12/22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507-511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639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90F2C47-9B40-44D0-B92C-9F38317F24C2}"/>
              </a:ext>
            </a:extLst>
          </p:cNvPr>
          <p:cNvSpPr/>
          <p:nvPr/>
        </p:nvSpPr>
        <p:spPr>
          <a:xfrm>
            <a:off x="355600" y="2882899"/>
            <a:ext cx="3670300" cy="109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202312</a:t>
            </a: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   成長測驗時間表</a:t>
            </a:r>
            <a:endParaRPr lang="en-US" altLang="zh-TW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049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B6430FB-A03F-498A-99AE-CD199E349B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2279" y="-23376"/>
          <a:ext cx="6466835" cy="684306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67627">
                  <a:extLst>
                    <a:ext uri="{9D8B030D-6E8A-4147-A177-3AD203B41FA5}">
                      <a16:colId xmlns:a16="http://schemas.microsoft.com/office/drawing/2014/main" val="4114386143"/>
                    </a:ext>
                  </a:extLst>
                </a:gridCol>
                <a:gridCol w="2214946">
                  <a:extLst>
                    <a:ext uri="{9D8B030D-6E8A-4147-A177-3AD203B41FA5}">
                      <a16:colId xmlns:a16="http://schemas.microsoft.com/office/drawing/2014/main" val="2149484081"/>
                    </a:ext>
                  </a:extLst>
                </a:gridCol>
                <a:gridCol w="1147118">
                  <a:extLst>
                    <a:ext uri="{9D8B030D-6E8A-4147-A177-3AD203B41FA5}">
                      <a16:colId xmlns:a16="http://schemas.microsoft.com/office/drawing/2014/main" val="2383055589"/>
                    </a:ext>
                  </a:extLst>
                </a:gridCol>
                <a:gridCol w="1137144">
                  <a:extLst>
                    <a:ext uri="{9D8B030D-6E8A-4147-A177-3AD203B41FA5}">
                      <a16:colId xmlns:a16="http://schemas.microsoft.com/office/drawing/2014/main" val="371665800"/>
                    </a:ext>
                  </a:extLst>
                </a:gridCol>
              </a:tblGrid>
              <a:tr h="2887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週三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週四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週五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21347"/>
                  </a:ext>
                </a:extLst>
              </a:tr>
              <a:tr h="246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12/06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12/07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六年級國數英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601-611</a:t>
                      </a:r>
                      <a:endParaRPr lang="zh-TW" alt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12/08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二年級國語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3316"/>
                  </a:ext>
                </a:extLst>
              </a:tr>
              <a:tr h="1429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12/13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彩虹館圖書室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12/14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401-406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三年級國語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圖書室</a:t>
                      </a: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四年級英語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視聽教室</a:t>
                      </a: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46614791"/>
                  </a:ext>
                </a:extLst>
              </a:tr>
              <a:tr h="1269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alt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407-413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69906"/>
                  </a:ext>
                </a:extLst>
              </a:tr>
              <a:tr h="126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12/21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 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501-506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12/22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507-511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639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90F2C47-9B40-44D0-B92C-9F38317F24C2}"/>
              </a:ext>
            </a:extLst>
          </p:cNvPr>
          <p:cNvSpPr/>
          <p:nvPr/>
        </p:nvSpPr>
        <p:spPr>
          <a:xfrm>
            <a:off x="355600" y="2882899"/>
            <a:ext cx="3670300" cy="109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202312</a:t>
            </a: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   成長測驗時間表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二年級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03654C-6437-4A94-9FC1-FDAF413C0B9E}"/>
              </a:ext>
            </a:extLst>
          </p:cNvPr>
          <p:cNvSpPr/>
          <p:nvPr/>
        </p:nvSpPr>
        <p:spPr>
          <a:xfrm>
            <a:off x="4422279" y="2781300"/>
            <a:ext cx="1965821" cy="1193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B84FCE-89C1-427D-99B1-7FC41ECFA863}"/>
              </a:ext>
            </a:extLst>
          </p:cNvPr>
          <p:cNvSpPr/>
          <p:nvPr/>
        </p:nvSpPr>
        <p:spPr>
          <a:xfrm>
            <a:off x="8778379" y="266700"/>
            <a:ext cx="1965821" cy="1193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9909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B6430FB-A03F-498A-99AE-CD199E349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97391"/>
              </p:ext>
            </p:extLst>
          </p:nvPr>
        </p:nvGraphicFramePr>
        <p:xfrm>
          <a:off x="4422279" y="-23376"/>
          <a:ext cx="6466835" cy="684306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67627">
                  <a:extLst>
                    <a:ext uri="{9D8B030D-6E8A-4147-A177-3AD203B41FA5}">
                      <a16:colId xmlns:a16="http://schemas.microsoft.com/office/drawing/2014/main" val="4114386143"/>
                    </a:ext>
                  </a:extLst>
                </a:gridCol>
                <a:gridCol w="2214946">
                  <a:extLst>
                    <a:ext uri="{9D8B030D-6E8A-4147-A177-3AD203B41FA5}">
                      <a16:colId xmlns:a16="http://schemas.microsoft.com/office/drawing/2014/main" val="2149484081"/>
                    </a:ext>
                  </a:extLst>
                </a:gridCol>
                <a:gridCol w="1147118">
                  <a:extLst>
                    <a:ext uri="{9D8B030D-6E8A-4147-A177-3AD203B41FA5}">
                      <a16:colId xmlns:a16="http://schemas.microsoft.com/office/drawing/2014/main" val="2383055589"/>
                    </a:ext>
                  </a:extLst>
                </a:gridCol>
                <a:gridCol w="1137144">
                  <a:extLst>
                    <a:ext uri="{9D8B030D-6E8A-4147-A177-3AD203B41FA5}">
                      <a16:colId xmlns:a16="http://schemas.microsoft.com/office/drawing/2014/main" val="371665800"/>
                    </a:ext>
                  </a:extLst>
                </a:gridCol>
              </a:tblGrid>
              <a:tr h="2887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週三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週四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週五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21347"/>
                  </a:ext>
                </a:extLst>
              </a:tr>
              <a:tr h="246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12/06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12/07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六年級國數英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601-611</a:t>
                      </a:r>
                      <a:endParaRPr lang="zh-TW" alt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12/08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二年級國語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3316"/>
                  </a:ext>
                </a:extLst>
              </a:tr>
              <a:tr h="1429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12/13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彩虹館圖書室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12/14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401-406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三年級國語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圖書室</a:t>
                      </a: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四年級英語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視聽教室</a:t>
                      </a: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46614791"/>
                  </a:ext>
                </a:extLst>
              </a:tr>
              <a:tr h="1269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alt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407-413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69906"/>
                  </a:ext>
                </a:extLst>
              </a:tr>
              <a:tr h="126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12/21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 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501-506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12/22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507-511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639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903654C-6437-4A94-9FC1-FDAF413C0B9E}"/>
              </a:ext>
            </a:extLst>
          </p:cNvPr>
          <p:cNvSpPr/>
          <p:nvPr/>
        </p:nvSpPr>
        <p:spPr>
          <a:xfrm>
            <a:off x="4422279" y="266700"/>
            <a:ext cx="1965821" cy="1193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B84FCE-89C1-427D-99B1-7FC41ECFA863}"/>
              </a:ext>
            </a:extLst>
          </p:cNvPr>
          <p:cNvSpPr/>
          <p:nvPr/>
        </p:nvSpPr>
        <p:spPr>
          <a:xfrm>
            <a:off x="8575179" y="2768600"/>
            <a:ext cx="1191121" cy="1523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1554E3-FEB5-4FF4-A0A2-059589C89046}"/>
              </a:ext>
            </a:extLst>
          </p:cNvPr>
          <p:cNvSpPr/>
          <p:nvPr/>
        </p:nvSpPr>
        <p:spPr>
          <a:xfrm>
            <a:off x="355600" y="2882899"/>
            <a:ext cx="3670300" cy="109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202312</a:t>
            </a: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   成長測驗時間表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三年級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467500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B6430FB-A03F-498A-99AE-CD199E349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58541"/>
              </p:ext>
            </p:extLst>
          </p:nvPr>
        </p:nvGraphicFramePr>
        <p:xfrm>
          <a:off x="4422279" y="-23376"/>
          <a:ext cx="6466835" cy="684306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67627">
                  <a:extLst>
                    <a:ext uri="{9D8B030D-6E8A-4147-A177-3AD203B41FA5}">
                      <a16:colId xmlns:a16="http://schemas.microsoft.com/office/drawing/2014/main" val="4114386143"/>
                    </a:ext>
                  </a:extLst>
                </a:gridCol>
                <a:gridCol w="2214946">
                  <a:extLst>
                    <a:ext uri="{9D8B030D-6E8A-4147-A177-3AD203B41FA5}">
                      <a16:colId xmlns:a16="http://schemas.microsoft.com/office/drawing/2014/main" val="2149484081"/>
                    </a:ext>
                  </a:extLst>
                </a:gridCol>
                <a:gridCol w="1147118">
                  <a:extLst>
                    <a:ext uri="{9D8B030D-6E8A-4147-A177-3AD203B41FA5}">
                      <a16:colId xmlns:a16="http://schemas.microsoft.com/office/drawing/2014/main" val="2383055589"/>
                    </a:ext>
                  </a:extLst>
                </a:gridCol>
                <a:gridCol w="1137144">
                  <a:extLst>
                    <a:ext uri="{9D8B030D-6E8A-4147-A177-3AD203B41FA5}">
                      <a16:colId xmlns:a16="http://schemas.microsoft.com/office/drawing/2014/main" val="371665800"/>
                    </a:ext>
                  </a:extLst>
                </a:gridCol>
              </a:tblGrid>
              <a:tr h="2887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週三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週四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週五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21347"/>
                  </a:ext>
                </a:extLst>
              </a:tr>
              <a:tr h="246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12/06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12/07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六年級國數英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601-611</a:t>
                      </a:r>
                      <a:endParaRPr lang="zh-TW" alt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12/08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二年級國語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3316"/>
                  </a:ext>
                </a:extLst>
              </a:tr>
              <a:tr h="1429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12/13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彩虹館圖書室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12/14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401-406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三年級國語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圖書室</a:t>
                      </a: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四年級英語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視聽教室</a:t>
                      </a: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46614791"/>
                  </a:ext>
                </a:extLst>
              </a:tr>
              <a:tr h="1269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</a:t>
                      </a:r>
                      <a:r>
                        <a:rPr lang="en-US" alt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15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:</a:t>
                      </a:r>
                      <a:r>
                        <a:rPr lang="en-US" alt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407-413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69906"/>
                  </a:ext>
                </a:extLst>
              </a:tr>
              <a:tr h="126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12/21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 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501-506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12/22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507-511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639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903654C-6437-4A94-9FC1-FDAF413C0B9E}"/>
              </a:ext>
            </a:extLst>
          </p:cNvPr>
          <p:cNvSpPr/>
          <p:nvPr/>
        </p:nvSpPr>
        <p:spPr>
          <a:xfrm>
            <a:off x="6609358" y="4292599"/>
            <a:ext cx="1965821" cy="13208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B84FCE-89C1-427D-99B1-7FC41ECFA863}"/>
              </a:ext>
            </a:extLst>
          </p:cNvPr>
          <p:cNvSpPr/>
          <p:nvPr/>
        </p:nvSpPr>
        <p:spPr>
          <a:xfrm>
            <a:off x="9723393" y="2768600"/>
            <a:ext cx="1191121" cy="1523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589F45-2247-423F-8705-BDB8E321D310}"/>
              </a:ext>
            </a:extLst>
          </p:cNvPr>
          <p:cNvSpPr/>
          <p:nvPr/>
        </p:nvSpPr>
        <p:spPr>
          <a:xfrm>
            <a:off x="8749236" y="4292599"/>
            <a:ext cx="1965821" cy="13208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E0C2B8-2735-4151-B685-9772E721D76B}"/>
              </a:ext>
            </a:extLst>
          </p:cNvPr>
          <p:cNvSpPr/>
          <p:nvPr/>
        </p:nvSpPr>
        <p:spPr>
          <a:xfrm>
            <a:off x="355600" y="2882899"/>
            <a:ext cx="3670300" cy="109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202312</a:t>
            </a: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   成長測驗時間表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四年級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918438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B6430FB-A03F-498A-99AE-CD199E349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48260"/>
              </p:ext>
            </p:extLst>
          </p:nvPr>
        </p:nvGraphicFramePr>
        <p:xfrm>
          <a:off x="4422279" y="-23376"/>
          <a:ext cx="6466835" cy="684306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67627">
                  <a:extLst>
                    <a:ext uri="{9D8B030D-6E8A-4147-A177-3AD203B41FA5}">
                      <a16:colId xmlns:a16="http://schemas.microsoft.com/office/drawing/2014/main" val="4114386143"/>
                    </a:ext>
                  </a:extLst>
                </a:gridCol>
                <a:gridCol w="2214946">
                  <a:extLst>
                    <a:ext uri="{9D8B030D-6E8A-4147-A177-3AD203B41FA5}">
                      <a16:colId xmlns:a16="http://schemas.microsoft.com/office/drawing/2014/main" val="2149484081"/>
                    </a:ext>
                  </a:extLst>
                </a:gridCol>
                <a:gridCol w="1147118">
                  <a:extLst>
                    <a:ext uri="{9D8B030D-6E8A-4147-A177-3AD203B41FA5}">
                      <a16:colId xmlns:a16="http://schemas.microsoft.com/office/drawing/2014/main" val="2383055589"/>
                    </a:ext>
                  </a:extLst>
                </a:gridCol>
                <a:gridCol w="1137144">
                  <a:extLst>
                    <a:ext uri="{9D8B030D-6E8A-4147-A177-3AD203B41FA5}">
                      <a16:colId xmlns:a16="http://schemas.microsoft.com/office/drawing/2014/main" val="371665800"/>
                    </a:ext>
                  </a:extLst>
                </a:gridCol>
              </a:tblGrid>
              <a:tr h="2887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週三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週四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週五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21347"/>
                  </a:ext>
                </a:extLst>
              </a:tr>
              <a:tr h="246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12/06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12/07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六年級國數英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601-611</a:t>
                      </a:r>
                      <a:endParaRPr lang="zh-TW" alt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12/08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二年級國語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3316"/>
                  </a:ext>
                </a:extLst>
              </a:tr>
              <a:tr h="1429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12/13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彩虹館圖書室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12/14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401-406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三年級國語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圖書室</a:t>
                      </a: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四年級英語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視聽教室</a:t>
                      </a: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46614791"/>
                  </a:ext>
                </a:extLst>
              </a:tr>
              <a:tr h="1269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alt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407-413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69906"/>
                  </a:ext>
                </a:extLst>
              </a:tr>
              <a:tr h="126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12/21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 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501-506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12/22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507-511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639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903654C-6437-4A94-9FC1-FDAF413C0B9E}"/>
              </a:ext>
            </a:extLst>
          </p:cNvPr>
          <p:cNvSpPr/>
          <p:nvPr/>
        </p:nvSpPr>
        <p:spPr>
          <a:xfrm>
            <a:off x="6521725" y="5598675"/>
            <a:ext cx="1965821" cy="1221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927A6A-B465-458D-A77B-50A25C8ABFCD}"/>
              </a:ext>
            </a:extLst>
          </p:cNvPr>
          <p:cNvSpPr/>
          <p:nvPr/>
        </p:nvSpPr>
        <p:spPr>
          <a:xfrm>
            <a:off x="355600" y="2882899"/>
            <a:ext cx="3670300" cy="109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202312</a:t>
            </a: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   成長測驗時間表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五年級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46DCE9-53C0-4A77-A86D-A16C923C512F}"/>
              </a:ext>
            </a:extLst>
          </p:cNvPr>
          <p:cNvSpPr/>
          <p:nvPr/>
        </p:nvSpPr>
        <p:spPr>
          <a:xfrm>
            <a:off x="8756925" y="5611375"/>
            <a:ext cx="1965821" cy="1221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8594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B6430FB-A03F-498A-99AE-CD199E349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96711"/>
              </p:ext>
            </p:extLst>
          </p:nvPr>
        </p:nvGraphicFramePr>
        <p:xfrm>
          <a:off x="4422279" y="-23376"/>
          <a:ext cx="6466835" cy="684306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67627">
                  <a:extLst>
                    <a:ext uri="{9D8B030D-6E8A-4147-A177-3AD203B41FA5}">
                      <a16:colId xmlns:a16="http://schemas.microsoft.com/office/drawing/2014/main" val="4114386143"/>
                    </a:ext>
                  </a:extLst>
                </a:gridCol>
                <a:gridCol w="2214946">
                  <a:extLst>
                    <a:ext uri="{9D8B030D-6E8A-4147-A177-3AD203B41FA5}">
                      <a16:colId xmlns:a16="http://schemas.microsoft.com/office/drawing/2014/main" val="2149484081"/>
                    </a:ext>
                  </a:extLst>
                </a:gridCol>
                <a:gridCol w="1147118">
                  <a:extLst>
                    <a:ext uri="{9D8B030D-6E8A-4147-A177-3AD203B41FA5}">
                      <a16:colId xmlns:a16="http://schemas.microsoft.com/office/drawing/2014/main" val="2383055589"/>
                    </a:ext>
                  </a:extLst>
                </a:gridCol>
                <a:gridCol w="1137144">
                  <a:extLst>
                    <a:ext uri="{9D8B030D-6E8A-4147-A177-3AD203B41FA5}">
                      <a16:colId xmlns:a16="http://schemas.microsoft.com/office/drawing/2014/main" val="371665800"/>
                    </a:ext>
                  </a:extLst>
                </a:gridCol>
              </a:tblGrid>
              <a:tr h="2887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週三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週四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週五</a:t>
                      </a:r>
                      <a:endParaRPr lang="zh-TW" sz="160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21347"/>
                  </a:ext>
                </a:extLst>
              </a:tr>
              <a:tr h="246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12/06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12/07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六年級國數英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601-611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12/08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二年級國語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altLang="en-US" sz="1600" b="1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彩虹館視聽教室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3316"/>
                  </a:ext>
                </a:extLst>
              </a:tr>
              <a:tr h="1429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12/13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二年級數學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彩虹館圖書室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12/14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401-406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三年級國語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圖書室</a:t>
                      </a: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8:00~8:40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四年級英語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紙筆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視聽教室</a:t>
                      </a: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46614791"/>
                  </a:ext>
                </a:extLst>
              </a:tr>
              <a:tr h="1269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12/15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alt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四年級國數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407-413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69906"/>
                  </a:ext>
                </a:extLst>
              </a:tr>
              <a:tr h="126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 </a:t>
                      </a:r>
                      <a:endParaRPr lang="zh-TW" sz="1600" b="0" kern="10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12/21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 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501-506</a:t>
                      </a:r>
                      <a:endParaRPr lang="zh-TW" sz="1600" b="1" kern="100" dirty="0">
                        <a:effectLst/>
                        <a:highlight>
                          <a:srgbClr val="FFFF00"/>
                        </a:highlight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54849" marR="5484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12/22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12:50~15:50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五年級國數英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線上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highlight>
                            <a:srgbClr val="FFFF00"/>
                          </a:highlight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507-511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彩虹館電腦教室</a:t>
                      </a:r>
                      <a:r>
                        <a:rPr lang="en-US" sz="1600" b="0" kern="100" dirty="0">
                          <a:effectLst/>
                          <a:latin typeface="芫荽 0.94" pitchFamily="2" charset="-120"/>
                          <a:ea typeface="芫荽 0.94" pitchFamily="2" charset="-120"/>
                          <a:cs typeface="芫荽 0.94" pitchFamily="2" charset="-120"/>
                        </a:rPr>
                        <a:t>A</a:t>
                      </a:r>
                      <a:endParaRPr lang="zh-TW" sz="1600" b="0" kern="100" dirty="0">
                        <a:effectLst/>
                        <a:latin typeface="芫荽 0.94" pitchFamily="2" charset="-120"/>
                        <a:ea typeface="芫荽 0.94" pitchFamily="2" charset="-120"/>
                        <a:cs typeface="芫荽 0.94" pitchFamily="2" charset="-120"/>
                      </a:endParaRPr>
                    </a:p>
                  </a:txBody>
                  <a:tcPr marL="84078" marR="84078" marT="42039" marB="4203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639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903654C-6437-4A94-9FC1-FDAF413C0B9E}"/>
              </a:ext>
            </a:extLst>
          </p:cNvPr>
          <p:cNvSpPr/>
          <p:nvPr/>
        </p:nvSpPr>
        <p:spPr>
          <a:xfrm>
            <a:off x="6521725" y="1458474"/>
            <a:ext cx="1965821" cy="13208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3D6CEA-78DA-4140-AEF8-443BAA613E79}"/>
              </a:ext>
            </a:extLst>
          </p:cNvPr>
          <p:cNvSpPr/>
          <p:nvPr/>
        </p:nvSpPr>
        <p:spPr>
          <a:xfrm>
            <a:off x="355600" y="2882899"/>
            <a:ext cx="3670300" cy="109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202312</a:t>
            </a: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   成長測驗時間表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六年級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26304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E3BC10-BCB9-4FEB-936F-9CE5BE1B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27" y="2698877"/>
            <a:ext cx="9499088" cy="32639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757EE9-E09C-43EF-8586-B7962F06C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49" y="1455600"/>
            <a:ext cx="2900262" cy="12432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89683E-37B6-40BD-988E-9C11E86368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078" y="560270"/>
            <a:ext cx="3351395" cy="33513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7BF06E8-C68A-4FC4-AC20-48C73AA351C6}"/>
              </a:ext>
            </a:extLst>
          </p:cNvPr>
          <p:cNvSpPr/>
          <p:nvPr/>
        </p:nvSpPr>
        <p:spPr>
          <a:xfrm>
            <a:off x="1727967" y="4675301"/>
            <a:ext cx="3767141" cy="1197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DE3F1B-E65D-4AA4-9B2E-B5FAD19C0BAE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379639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757EE9-E09C-43EF-8586-B7962F06C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49" y="1455600"/>
            <a:ext cx="2900262" cy="12432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89683E-37B6-40BD-988E-9C11E8636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078" y="560270"/>
            <a:ext cx="3351395" cy="33513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CFDD10-F2D0-4CD2-A3BB-69587C0B35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" t="6711" b="4020"/>
          <a:stretch/>
        </p:blipFill>
        <p:spPr>
          <a:xfrm>
            <a:off x="-916561" y="0"/>
            <a:ext cx="13618723" cy="6858000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7A50FC06-B301-42BB-930C-7B5930F0465F}"/>
              </a:ext>
            </a:extLst>
          </p:cNvPr>
          <p:cNvSpPr/>
          <p:nvPr/>
        </p:nvSpPr>
        <p:spPr>
          <a:xfrm>
            <a:off x="9659949" y="3911665"/>
            <a:ext cx="1689463" cy="551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B5D339DC-C5E9-4BD8-81C2-051EE5D5ADCC}"/>
              </a:ext>
            </a:extLst>
          </p:cNvPr>
          <p:cNvSpPr/>
          <p:nvPr/>
        </p:nvSpPr>
        <p:spPr>
          <a:xfrm rot="2707638">
            <a:off x="8425336" y="2934406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920B3F-E9D4-4B3B-8112-360326184499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667164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7F3705B-41C9-4FC6-A15E-268C9BA85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2" t="8254" r="7715" b="7302"/>
          <a:stretch/>
        </p:blipFill>
        <p:spPr>
          <a:xfrm>
            <a:off x="-28643" y="1"/>
            <a:ext cx="12220643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757EE9-E09C-43EF-8586-B7962F06C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886" y="5626634"/>
            <a:ext cx="2900262" cy="12432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558" y="244762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6C6FA2D-85B3-4646-98C1-B5B2AEC958D3}"/>
              </a:ext>
            </a:extLst>
          </p:cNvPr>
          <p:cNvSpPr/>
          <p:nvPr/>
        </p:nvSpPr>
        <p:spPr>
          <a:xfrm>
            <a:off x="-28643" y="4039575"/>
            <a:ext cx="2540974" cy="1197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883BBBF-5728-4A8A-B6FC-9BA47DD52CE5}"/>
              </a:ext>
            </a:extLst>
          </p:cNvPr>
          <p:cNvSpPr/>
          <p:nvPr/>
        </p:nvSpPr>
        <p:spPr>
          <a:xfrm>
            <a:off x="2663234" y="3696563"/>
            <a:ext cx="295465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學校代碼</a:t>
            </a:r>
            <a:endParaRPr lang="en-US" altLang="zh-TW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altLang="zh-TW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183608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F7CC9595-0427-4B4C-82C1-F58844A31DEC}"/>
              </a:ext>
            </a:extLst>
          </p:cNvPr>
          <p:cNvSpPr/>
          <p:nvPr/>
        </p:nvSpPr>
        <p:spPr>
          <a:xfrm rot="5400000">
            <a:off x="508838" y="2659028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A4DE02-ED60-4FDB-967E-3C80AFCB5FB2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3490178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5894607-2911-4C01-812B-BA6E32E10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433" y="0"/>
            <a:ext cx="7637133" cy="6858000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D56865B9-13F0-4233-9398-5320F2929484}"/>
              </a:ext>
            </a:extLst>
          </p:cNvPr>
          <p:cNvSpPr/>
          <p:nvPr/>
        </p:nvSpPr>
        <p:spPr>
          <a:xfrm>
            <a:off x="2025267" y="3770135"/>
            <a:ext cx="1776549" cy="16807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2AE5A46-FDEF-42FA-B034-F9B95CB6AF50}"/>
              </a:ext>
            </a:extLst>
          </p:cNvPr>
          <p:cNvSpPr/>
          <p:nvPr/>
        </p:nvSpPr>
        <p:spPr>
          <a:xfrm>
            <a:off x="2107474" y="5932538"/>
            <a:ext cx="1612137" cy="3604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CC49EB-BDBD-4FA2-9A68-25B40890993B}"/>
              </a:ext>
            </a:extLst>
          </p:cNvPr>
          <p:cNvSpPr/>
          <p:nvPr/>
        </p:nvSpPr>
        <p:spPr>
          <a:xfrm>
            <a:off x="2734491" y="566057"/>
            <a:ext cx="985120" cy="21771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BA40266-E924-4BA3-8556-80262CDC6BC4}"/>
              </a:ext>
            </a:extLst>
          </p:cNvPr>
          <p:cNvSpPr/>
          <p:nvPr/>
        </p:nvSpPr>
        <p:spPr>
          <a:xfrm rot="2736155">
            <a:off x="552946" y="3071008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1D2806-094C-4E13-842A-5D74F97642AA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831446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757EE9-E09C-43EF-8586-B7962F06C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49" y="1455600"/>
            <a:ext cx="2900262" cy="12432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89683E-37B6-40BD-988E-9C11E86368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078" y="560270"/>
            <a:ext cx="3351395" cy="33513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8238958-EA79-4C17-B2AA-CFCAE59FD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03" y="0"/>
            <a:ext cx="11813857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EDFD41B-F828-47D2-B962-C915D12AD275}"/>
              </a:ext>
            </a:extLst>
          </p:cNvPr>
          <p:cNvSpPr/>
          <p:nvPr/>
        </p:nvSpPr>
        <p:spPr>
          <a:xfrm>
            <a:off x="20562" y="1178872"/>
            <a:ext cx="1800708" cy="5534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DA2B44-ED72-41C7-BAA5-2B74BD3B7C3D}"/>
              </a:ext>
            </a:extLst>
          </p:cNvPr>
          <p:cNvSpPr/>
          <p:nvPr/>
        </p:nvSpPr>
        <p:spPr>
          <a:xfrm>
            <a:off x="6746965" y="3065417"/>
            <a:ext cx="1473926" cy="3666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班上的個案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名單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A0ADF2-E521-4A58-9304-EDD6F5434B0D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212F6D3-17AD-4DBF-9796-B378D83A5E6D}"/>
              </a:ext>
            </a:extLst>
          </p:cNvPr>
          <p:cNvSpPr txBox="1"/>
          <p:nvPr/>
        </p:nvSpPr>
        <p:spPr>
          <a:xfrm>
            <a:off x="2511235" y="942879"/>
            <a:ext cx="100276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700" b="1" dirty="0"/>
              <a:t>202305</a:t>
            </a:r>
            <a:endParaRPr lang="zh-TW" altLang="en-US" sz="1700" b="1" dirty="0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FE8D27E9-2224-4A7B-A5DC-AAE6151F8E6E}"/>
              </a:ext>
            </a:extLst>
          </p:cNvPr>
          <p:cNvSpPr/>
          <p:nvPr/>
        </p:nvSpPr>
        <p:spPr>
          <a:xfrm rot="8894609">
            <a:off x="1803575" y="479599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32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757EE9-E09C-43EF-8586-B7962F06C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49" y="1455600"/>
            <a:ext cx="2900262" cy="12432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89683E-37B6-40BD-988E-9C11E8636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078" y="560270"/>
            <a:ext cx="3351395" cy="33513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DB9A104-A38C-4EBE-9FF6-3A8268430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24" y="1255590"/>
            <a:ext cx="9996697" cy="4998349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EDFD41B-F828-47D2-B962-C915D12AD275}"/>
              </a:ext>
            </a:extLst>
          </p:cNvPr>
          <p:cNvSpPr/>
          <p:nvPr/>
        </p:nvSpPr>
        <p:spPr>
          <a:xfrm>
            <a:off x="7783078" y="3344092"/>
            <a:ext cx="2005356" cy="6807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A538198E-6BE2-4A6F-B357-FA2F1248731A}"/>
              </a:ext>
            </a:extLst>
          </p:cNvPr>
          <p:cNvSpPr/>
          <p:nvPr/>
        </p:nvSpPr>
        <p:spPr>
          <a:xfrm rot="7349141">
            <a:off x="9017519" y="2522546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8664CE-C8B3-45AF-8F11-CB43A0618129}"/>
              </a:ext>
            </a:extLst>
          </p:cNvPr>
          <p:cNvSpPr/>
          <p:nvPr/>
        </p:nvSpPr>
        <p:spPr>
          <a:xfrm>
            <a:off x="5938872" y="3432992"/>
            <a:ext cx="1473926" cy="2820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班上的個案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名單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EA9A32-1B43-45C7-B96F-DD995E642695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D58B552-BF35-4605-836C-07AD2F9DA8E0}"/>
              </a:ext>
            </a:extLst>
          </p:cNvPr>
          <p:cNvSpPr/>
          <p:nvPr/>
        </p:nvSpPr>
        <p:spPr>
          <a:xfrm>
            <a:off x="2189297" y="1714499"/>
            <a:ext cx="998403" cy="6142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E2512113-E265-4421-BBCE-A9C561FDBBBC}"/>
              </a:ext>
            </a:extLst>
          </p:cNvPr>
          <p:cNvSpPr/>
          <p:nvPr/>
        </p:nvSpPr>
        <p:spPr>
          <a:xfrm rot="7349141">
            <a:off x="2658747" y="867885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174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EA0A27-03C7-4FFF-B3B8-6ABB4C8D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36" y="0"/>
            <a:ext cx="7631999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EDFD41B-F828-47D2-B962-C915D12AD275}"/>
              </a:ext>
            </a:extLst>
          </p:cNvPr>
          <p:cNvSpPr/>
          <p:nvPr/>
        </p:nvSpPr>
        <p:spPr>
          <a:xfrm>
            <a:off x="6113840" y="2776927"/>
            <a:ext cx="2551188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9E06D40-0010-486C-ADB6-CD8394BCF240}"/>
              </a:ext>
            </a:extLst>
          </p:cNvPr>
          <p:cNvSpPr/>
          <p:nvPr/>
        </p:nvSpPr>
        <p:spPr>
          <a:xfrm>
            <a:off x="7523156" y="5242560"/>
            <a:ext cx="992777" cy="5637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4472A0D-E779-49A5-87F8-CCE6A2D90EE0}"/>
              </a:ext>
            </a:extLst>
          </p:cNvPr>
          <p:cNvSpPr/>
          <p:nvPr/>
        </p:nvSpPr>
        <p:spPr>
          <a:xfrm>
            <a:off x="7467812" y="6294295"/>
            <a:ext cx="992777" cy="5637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0B36363A-597B-4609-A453-36E7C2DCA12C}"/>
              </a:ext>
            </a:extLst>
          </p:cNvPr>
          <p:cNvSpPr/>
          <p:nvPr/>
        </p:nvSpPr>
        <p:spPr>
          <a:xfrm rot="9381943">
            <a:off x="8722442" y="2285520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619F9123-753C-4E6A-BEFF-EFFB6BDDC101}"/>
              </a:ext>
            </a:extLst>
          </p:cNvPr>
          <p:cNvSpPr/>
          <p:nvPr/>
        </p:nvSpPr>
        <p:spPr>
          <a:xfrm rot="9165592">
            <a:off x="8497136" y="4984034"/>
            <a:ext cx="796416" cy="352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13D12E52-0985-42A0-B752-516A39B37553}"/>
              </a:ext>
            </a:extLst>
          </p:cNvPr>
          <p:cNvSpPr/>
          <p:nvPr/>
        </p:nvSpPr>
        <p:spPr>
          <a:xfrm rot="9165592">
            <a:off x="8504462" y="6088467"/>
            <a:ext cx="796416" cy="352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15F54A-173D-407E-B584-B0D5237216E0}"/>
              </a:ext>
            </a:extLst>
          </p:cNvPr>
          <p:cNvSpPr/>
          <p:nvPr/>
        </p:nvSpPr>
        <p:spPr>
          <a:xfrm>
            <a:off x="3492136" y="1465854"/>
            <a:ext cx="985120" cy="659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267912-42AD-4155-AFF8-7C0E8FE41B71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22421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400F3D7-F133-43AB-84CA-6B3277A59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36" y="1375698"/>
            <a:ext cx="834903" cy="615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858" y="5450889"/>
            <a:ext cx="211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EE5636-ADAC-45B9-8022-166989C3F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9" y="147179"/>
            <a:ext cx="11441122" cy="6563641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EDFD41B-F828-47D2-B962-C915D12AD275}"/>
              </a:ext>
            </a:extLst>
          </p:cNvPr>
          <p:cNvSpPr/>
          <p:nvPr/>
        </p:nvSpPr>
        <p:spPr>
          <a:xfrm>
            <a:off x="6511903" y="1683568"/>
            <a:ext cx="2551188" cy="8146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45EA451-12E0-4E1C-8A9A-78E0D372D790}"/>
              </a:ext>
            </a:extLst>
          </p:cNvPr>
          <p:cNvSpPr/>
          <p:nvPr/>
        </p:nvSpPr>
        <p:spPr>
          <a:xfrm>
            <a:off x="548641" y="5234529"/>
            <a:ext cx="1497874" cy="5194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6AF4AA5B-98F0-4479-A7BC-961D65ED2DD4}"/>
              </a:ext>
            </a:extLst>
          </p:cNvPr>
          <p:cNvSpPr/>
          <p:nvPr/>
        </p:nvSpPr>
        <p:spPr>
          <a:xfrm rot="5400000">
            <a:off x="580686" y="3920710"/>
            <a:ext cx="1616915" cy="71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8A6BC13-57FA-4C7C-A4C2-5D1BD1A83816}"/>
              </a:ext>
            </a:extLst>
          </p:cNvPr>
          <p:cNvSpPr/>
          <p:nvPr/>
        </p:nvSpPr>
        <p:spPr>
          <a:xfrm>
            <a:off x="1031152" y="1157984"/>
            <a:ext cx="1259201" cy="21771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CBE143-CFA1-4F33-B10B-41FABDC6CF23}"/>
              </a:ext>
            </a:extLst>
          </p:cNvPr>
          <p:cNvSpPr/>
          <p:nvPr/>
        </p:nvSpPr>
        <p:spPr>
          <a:xfrm>
            <a:off x="4049341" y="2498254"/>
            <a:ext cx="435573" cy="347582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9A98F5-CFEF-44B9-BB63-2014F6D878F2}"/>
              </a:ext>
            </a:extLst>
          </p:cNvPr>
          <p:cNvSpPr/>
          <p:nvPr/>
        </p:nvSpPr>
        <p:spPr>
          <a:xfrm>
            <a:off x="8846212" y="0"/>
            <a:ext cx="3345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學習扶助</a:t>
            </a:r>
            <a:b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學校代碼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183608</a:t>
            </a:r>
          </a:p>
        </p:txBody>
      </p:sp>
    </p:spTree>
    <p:extLst>
      <p:ext uri="{BB962C8B-B14F-4D97-AF65-F5344CB8AC3E}">
        <p14:creationId xmlns:p14="http://schemas.microsoft.com/office/powerpoint/2010/main" val="1445809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m4g2fuo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1241</Words>
  <Application>Microsoft Office PowerPoint</Application>
  <PresentationFormat>寬螢幕</PresentationFormat>
  <Paragraphs>475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微软雅黑</vt:lpstr>
      <vt:lpstr>宋体</vt:lpstr>
      <vt:lpstr>方正卡通简体</vt:lpstr>
      <vt:lpstr>江西拙楷</vt:lpstr>
      <vt:lpstr>芫荽 0.94</vt:lpstr>
      <vt:lpstr>新細明體</vt:lpstr>
      <vt:lpstr>Arial</vt:lpstr>
      <vt:lpstr>Calibri</vt:lpstr>
      <vt:lpstr>Wingdings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win98</cp:lastModifiedBy>
  <cp:revision>135</cp:revision>
  <dcterms:created xsi:type="dcterms:W3CDTF">2021-02-28T08:17:36Z</dcterms:created>
  <dcterms:modified xsi:type="dcterms:W3CDTF">2023-11-14T01:46:49Z</dcterms:modified>
</cp:coreProperties>
</file>