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6" r:id="rId2"/>
    <p:sldId id="282" r:id="rId3"/>
    <p:sldId id="283" r:id="rId4"/>
    <p:sldId id="264" r:id="rId5"/>
    <p:sldId id="259" r:id="rId6"/>
    <p:sldId id="273" r:id="rId7"/>
    <p:sldId id="260" r:id="rId8"/>
    <p:sldId id="271" r:id="rId9"/>
    <p:sldId id="262" r:id="rId10"/>
    <p:sldId id="261" r:id="rId11"/>
    <p:sldId id="258" r:id="rId12"/>
    <p:sldId id="263" r:id="rId13"/>
    <p:sldId id="265" r:id="rId14"/>
    <p:sldId id="266" r:id="rId15"/>
    <p:sldId id="267" r:id="rId16"/>
    <p:sldId id="268" r:id="rId17"/>
    <p:sldId id="269" r:id="rId18"/>
    <p:sldId id="257" r:id="rId19"/>
    <p:sldId id="270" r:id="rId20"/>
    <p:sldId id="272" r:id="rId21"/>
    <p:sldId id="275" r:id="rId22"/>
    <p:sldId id="274" r:id="rId23"/>
    <p:sldId id="276" r:id="rId24"/>
    <p:sldId id="277" r:id="rId25"/>
    <p:sldId id="278" r:id="rId26"/>
    <p:sldId id="279" r:id="rId27"/>
    <p:sldId id="281"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1" initials="1" lastIdx="1" clrIdx="0">
    <p:extLst>
      <p:ext uri="{19B8F6BF-5375-455C-9EA6-DF929625EA0E}">
        <p15:presenceInfo xmlns:p15="http://schemas.microsoft.com/office/powerpoint/2012/main" userId="1" providerId="None"/>
      </p:ext>
    </p:extLst>
  </p:cmAuthor>
  <p:cmAuthor id="2" name="USER" initials="U" lastIdx="1" clrIdx="1">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66FF"/>
    <a:srgbClr val="FEBABF"/>
    <a:srgbClr val="F1FC64"/>
    <a:srgbClr val="FD8991"/>
    <a:srgbClr val="FA7166"/>
    <a:srgbClr val="FF99FF"/>
    <a:srgbClr val="CCCCFF"/>
    <a:srgbClr val="9C0CB4"/>
    <a:srgbClr val="2D9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86" autoAdjust="0"/>
    <p:restoredTop sz="94660"/>
  </p:normalViewPr>
  <p:slideViewPr>
    <p:cSldViewPr snapToGrid="0">
      <p:cViewPr varScale="1">
        <p:scale>
          <a:sx n="90" d="100"/>
          <a:sy n="90" d="100"/>
        </p:scale>
        <p:origin x="135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8B738C-426B-4E41-BECC-959352CC9FD5}" type="datetimeFigureOut">
              <a:rPr lang="zh-TW" altLang="en-US" smtClean="0"/>
              <a:t>2024/3/8</a:t>
            </a:fld>
            <a:endParaRPr lang="zh-TW" altLang="en-US"/>
          </a:p>
        </p:txBody>
      </p:sp>
      <p:sp>
        <p:nvSpPr>
          <p:cNvPr id="4" name="投影片影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21DEAA-28CA-413C-8E3A-60F8950D8925}" type="slidenum">
              <a:rPr lang="zh-TW" altLang="en-US" smtClean="0"/>
              <a:t>‹#›</a:t>
            </a:fld>
            <a:endParaRPr lang="zh-TW" altLang="en-US"/>
          </a:p>
        </p:txBody>
      </p:sp>
    </p:spTree>
    <p:extLst>
      <p:ext uri="{BB962C8B-B14F-4D97-AF65-F5344CB8AC3E}">
        <p14:creationId xmlns:p14="http://schemas.microsoft.com/office/powerpoint/2010/main" val="2922726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3601B81C-E4E9-49B0-9CF4-1A7368F31C8F}" type="datetimeFigureOut">
              <a:rPr lang="zh-TW" altLang="en-US" smtClean="0"/>
              <a:t>2024/3/8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DA93BE5-DE37-4490-96DB-FFA4AF3B10BE}" type="slidenum">
              <a:rPr lang="zh-TW" altLang="en-US" smtClean="0"/>
              <a:t>‹#›</a:t>
            </a:fld>
            <a:endParaRPr lang="zh-TW" altLang="en-US"/>
          </a:p>
        </p:txBody>
      </p:sp>
    </p:spTree>
    <p:extLst>
      <p:ext uri="{BB962C8B-B14F-4D97-AF65-F5344CB8AC3E}">
        <p14:creationId xmlns:p14="http://schemas.microsoft.com/office/powerpoint/2010/main" val="776305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3601B81C-E4E9-49B0-9CF4-1A7368F31C8F}" type="datetimeFigureOut">
              <a:rPr lang="zh-TW" altLang="en-US" smtClean="0"/>
              <a:t>2024/3/8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DA93BE5-DE37-4490-96DB-FFA4AF3B10BE}" type="slidenum">
              <a:rPr lang="zh-TW" altLang="en-US" smtClean="0"/>
              <a:t>‹#›</a:t>
            </a:fld>
            <a:endParaRPr lang="zh-TW" altLang="en-US"/>
          </a:p>
        </p:txBody>
      </p:sp>
    </p:spTree>
    <p:extLst>
      <p:ext uri="{BB962C8B-B14F-4D97-AF65-F5344CB8AC3E}">
        <p14:creationId xmlns:p14="http://schemas.microsoft.com/office/powerpoint/2010/main" val="2351102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3601B81C-E4E9-49B0-9CF4-1A7368F31C8F}" type="datetimeFigureOut">
              <a:rPr lang="zh-TW" altLang="en-US" smtClean="0"/>
              <a:t>2024/3/8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DA93BE5-DE37-4490-96DB-FFA4AF3B10BE}" type="slidenum">
              <a:rPr lang="zh-TW" altLang="en-US" smtClean="0"/>
              <a:t>‹#›</a:t>
            </a:fld>
            <a:endParaRPr lang="zh-TW" altLang="en-US"/>
          </a:p>
        </p:txBody>
      </p:sp>
    </p:spTree>
    <p:extLst>
      <p:ext uri="{BB962C8B-B14F-4D97-AF65-F5344CB8AC3E}">
        <p14:creationId xmlns:p14="http://schemas.microsoft.com/office/powerpoint/2010/main" val="1147644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3601B81C-E4E9-49B0-9CF4-1A7368F31C8F}" type="datetimeFigureOut">
              <a:rPr lang="zh-TW" altLang="en-US" smtClean="0"/>
              <a:t>2024/3/8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DA93BE5-DE37-4490-96DB-FFA4AF3B10BE}" type="slidenum">
              <a:rPr lang="zh-TW" altLang="en-US" smtClean="0"/>
              <a:t>‹#›</a:t>
            </a:fld>
            <a:endParaRPr lang="zh-TW" altLang="en-US"/>
          </a:p>
        </p:txBody>
      </p:sp>
    </p:spTree>
    <p:extLst>
      <p:ext uri="{BB962C8B-B14F-4D97-AF65-F5344CB8AC3E}">
        <p14:creationId xmlns:p14="http://schemas.microsoft.com/office/powerpoint/2010/main" val="3825316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3601B81C-E4E9-49B0-9CF4-1A7368F31C8F}" type="datetimeFigureOut">
              <a:rPr lang="zh-TW" altLang="en-US" smtClean="0"/>
              <a:t>2024/3/8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DA93BE5-DE37-4490-96DB-FFA4AF3B10BE}" type="slidenum">
              <a:rPr lang="zh-TW" altLang="en-US" smtClean="0"/>
              <a:t>‹#›</a:t>
            </a:fld>
            <a:endParaRPr lang="zh-TW" altLang="en-US"/>
          </a:p>
        </p:txBody>
      </p:sp>
    </p:spTree>
    <p:extLst>
      <p:ext uri="{BB962C8B-B14F-4D97-AF65-F5344CB8AC3E}">
        <p14:creationId xmlns:p14="http://schemas.microsoft.com/office/powerpoint/2010/main" val="3805041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3601B81C-E4E9-49B0-9CF4-1A7368F31C8F}" type="datetimeFigureOut">
              <a:rPr lang="zh-TW" altLang="en-US" smtClean="0"/>
              <a:t>2024/3/8</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DA93BE5-DE37-4490-96DB-FFA4AF3B10BE}" type="slidenum">
              <a:rPr lang="zh-TW" altLang="en-US" smtClean="0"/>
              <a:t>‹#›</a:t>
            </a:fld>
            <a:endParaRPr lang="zh-TW" altLang="en-US"/>
          </a:p>
        </p:txBody>
      </p:sp>
    </p:spTree>
    <p:extLst>
      <p:ext uri="{BB962C8B-B14F-4D97-AF65-F5344CB8AC3E}">
        <p14:creationId xmlns:p14="http://schemas.microsoft.com/office/powerpoint/2010/main" val="2117549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3601B81C-E4E9-49B0-9CF4-1A7368F31C8F}" type="datetimeFigureOut">
              <a:rPr lang="zh-TW" altLang="en-US" smtClean="0"/>
              <a:t>2024/3/8</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9DA93BE5-DE37-4490-96DB-FFA4AF3B10BE}" type="slidenum">
              <a:rPr lang="zh-TW" altLang="en-US" smtClean="0"/>
              <a:t>‹#›</a:t>
            </a:fld>
            <a:endParaRPr lang="zh-TW" altLang="en-US"/>
          </a:p>
        </p:txBody>
      </p:sp>
    </p:spTree>
    <p:extLst>
      <p:ext uri="{BB962C8B-B14F-4D97-AF65-F5344CB8AC3E}">
        <p14:creationId xmlns:p14="http://schemas.microsoft.com/office/powerpoint/2010/main" val="4018107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3601B81C-E4E9-49B0-9CF4-1A7368F31C8F}" type="datetimeFigureOut">
              <a:rPr lang="zh-TW" altLang="en-US" smtClean="0"/>
              <a:t>2024/3/8</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9DA93BE5-DE37-4490-96DB-FFA4AF3B10BE}" type="slidenum">
              <a:rPr lang="zh-TW" altLang="en-US" smtClean="0"/>
              <a:t>‹#›</a:t>
            </a:fld>
            <a:endParaRPr lang="zh-TW" altLang="en-US"/>
          </a:p>
        </p:txBody>
      </p:sp>
    </p:spTree>
    <p:extLst>
      <p:ext uri="{BB962C8B-B14F-4D97-AF65-F5344CB8AC3E}">
        <p14:creationId xmlns:p14="http://schemas.microsoft.com/office/powerpoint/2010/main" val="233247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01B81C-E4E9-49B0-9CF4-1A7368F31C8F}" type="datetimeFigureOut">
              <a:rPr lang="zh-TW" altLang="en-US" smtClean="0"/>
              <a:t>2024/3/8</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9DA93BE5-DE37-4490-96DB-FFA4AF3B10BE}" type="slidenum">
              <a:rPr lang="zh-TW" altLang="en-US" smtClean="0"/>
              <a:t>‹#›</a:t>
            </a:fld>
            <a:endParaRPr lang="zh-TW" altLang="en-US"/>
          </a:p>
        </p:txBody>
      </p:sp>
    </p:spTree>
    <p:extLst>
      <p:ext uri="{BB962C8B-B14F-4D97-AF65-F5344CB8AC3E}">
        <p14:creationId xmlns:p14="http://schemas.microsoft.com/office/powerpoint/2010/main" val="1010959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3601B81C-E4E9-49B0-9CF4-1A7368F31C8F}" type="datetimeFigureOut">
              <a:rPr lang="zh-TW" altLang="en-US" smtClean="0"/>
              <a:t>2024/3/8</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DA93BE5-DE37-4490-96DB-FFA4AF3B10BE}" type="slidenum">
              <a:rPr lang="zh-TW" altLang="en-US" smtClean="0"/>
              <a:t>‹#›</a:t>
            </a:fld>
            <a:endParaRPr lang="zh-TW" altLang="en-US"/>
          </a:p>
        </p:txBody>
      </p:sp>
    </p:spTree>
    <p:extLst>
      <p:ext uri="{BB962C8B-B14F-4D97-AF65-F5344CB8AC3E}">
        <p14:creationId xmlns:p14="http://schemas.microsoft.com/office/powerpoint/2010/main" val="1640497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3601B81C-E4E9-49B0-9CF4-1A7368F31C8F}" type="datetimeFigureOut">
              <a:rPr lang="zh-TW" altLang="en-US" smtClean="0"/>
              <a:t>2024/3/8</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DA93BE5-DE37-4490-96DB-FFA4AF3B10BE}" type="slidenum">
              <a:rPr lang="zh-TW" altLang="en-US" smtClean="0"/>
              <a:t>‹#›</a:t>
            </a:fld>
            <a:endParaRPr lang="zh-TW" altLang="en-US"/>
          </a:p>
        </p:txBody>
      </p:sp>
    </p:spTree>
    <p:extLst>
      <p:ext uri="{BB962C8B-B14F-4D97-AF65-F5344CB8AC3E}">
        <p14:creationId xmlns:p14="http://schemas.microsoft.com/office/powerpoint/2010/main" val="1506517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44000" b="-4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01B81C-E4E9-49B0-9CF4-1A7368F31C8F}" type="datetimeFigureOut">
              <a:rPr lang="zh-TW" altLang="en-US" smtClean="0"/>
              <a:t>2024/3/8</a:t>
            </a:fld>
            <a:endParaRPr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A93BE5-DE37-4490-96DB-FFA4AF3B10BE}" type="slidenum">
              <a:rPr lang="zh-TW" altLang="en-US" smtClean="0"/>
              <a:t>‹#›</a:t>
            </a:fld>
            <a:endParaRPr lang="zh-TW" altLang="en-US"/>
          </a:p>
        </p:txBody>
      </p:sp>
    </p:spTree>
    <p:extLst>
      <p:ext uri="{BB962C8B-B14F-4D97-AF65-F5344CB8AC3E}">
        <p14:creationId xmlns:p14="http://schemas.microsoft.com/office/powerpoint/2010/main" val="3703982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CF4E9CD-D660-4BB0-946B-2DF5CBD667D8}"/>
              </a:ext>
            </a:extLst>
          </p:cNvPr>
          <p:cNvSpPr>
            <a:spLocks noGrp="1"/>
          </p:cNvSpPr>
          <p:nvPr>
            <p:ph type="ctrTitle"/>
          </p:nvPr>
        </p:nvSpPr>
        <p:spPr>
          <a:xfrm>
            <a:off x="4887884" y="255262"/>
            <a:ext cx="4872217" cy="1477376"/>
          </a:xfrm>
        </p:spPr>
        <p:txBody>
          <a:bodyPr>
            <a:noAutofit/>
          </a:bodyPr>
          <a:lstStyle/>
          <a:p>
            <a:pPr algn="l">
              <a:spcBef>
                <a:spcPts val="1350"/>
              </a:spcBef>
            </a:pPr>
            <a:r>
              <a:rPr lang="en-US" altLang="zh-TW" sz="4000" dirty="0">
                <a:latin typeface="Adobe 繁黑體 Std B" panose="020B0700000000000000" pitchFamily="34" charset="-120"/>
                <a:ea typeface="Adobe 繁黑體 Std B" panose="020B0700000000000000" pitchFamily="34" charset="-120"/>
              </a:rPr>
              <a:t>2024</a:t>
            </a:r>
            <a:br>
              <a:rPr lang="en-US" altLang="zh-TW" sz="4000" dirty="0">
                <a:latin typeface="Adobe 繁黑體 Std B" panose="020B0700000000000000" pitchFamily="34" charset="-120"/>
                <a:ea typeface="Adobe 繁黑體 Std B" panose="020B0700000000000000" pitchFamily="34" charset="-120"/>
              </a:rPr>
            </a:br>
            <a:r>
              <a:rPr lang="zh-TW" altLang="en-US" sz="4000" dirty="0">
                <a:latin typeface="Adobe 繁黑體 Std B" panose="020B0700000000000000" pitchFamily="34" charset="-120"/>
                <a:ea typeface="Adobe 繁黑體 Std B" panose="020B0700000000000000" pitchFamily="34" charset="-120"/>
              </a:rPr>
              <a:t>光點兒童巡迴畫展</a:t>
            </a:r>
          </a:p>
        </p:txBody>
      </p:sp>
      <p:sp>
        <p:nvSpPr>
          <p:cNvPr id="4" name="文字方塊 3">
            <a:extLst>
              <a:ext uri="{FF2B5EF4-FFF2-40B4-BE49-F238E27FC236}">
                <a16:creationId xmlns:a16="http://schemas.microsoft.com/office/drawing/2014/main" id="{EF584F92-744E-460D-8449-E0075CE9A5B6}"/>
              </a:ext>
            </a:extLst>
          </p:cNvPr>
          <p:cNvSpPr txBox="1"/>
          <p:nvPr/>
        </p:nvSpPr>
        <p:spPr>
          <a:xfrm>
            <a:off x="4753183" y="5246587"/>
            <a:ext cx="4390817" cy="646331"/>
          </a:xfrm>
          <a:prstGeom prst="rect">
            <a:avLst/>
          </a:prstGeom>
          <a:noFill/>
        </p:spPr>
        <p:txBody>
          <a:bodyPr wrap="square" rtlCol="0">
            <a:spAutoFit/>
          </a:bodyPr>
          <a:lstStyle/>
          <a:p>
            <a:r>
              <a:rPr lang="zh-TW" altLang="en-US" dirty="0">
                <a:solidFill>
                  <a:srgbClr val="002060"/>
                </a:solidFill>
                <a:latin typeface="王漢宗特黑體繁" panose="02000500000000000000" pitchFamily="2" charset="-120"/>
                <a:ea typeface="王漢宗特黑體繁" panose="02000500000000000000"/>
              </a:rPr>
              <a:t>主辦單位：社團法人中華光點兒童</a:t>
            </a:r>
            <a:endParaRPr lang="en-US" altLang="zh-TW" dirty="0">
              <a:solidFill>
                <a:srgbClr val="002060"/>
              </a:solidFill>
              <a:latin typeface="王漢宗特黑體繁" panose="02000500000000000000" pitchFamily="2" charset="-120"/>
              <a:ea typeface="王漢宗特黑體繁" panose="02000500000000000000"/>
            </a:endParaRPr>
          </a:p>
          <a:p>
            <a:r>
              <a:rPr lang="zh-TW" altLang="en-US" dirty="0">
                <a:solidFill>
                  <a:srgbClr val="002060"/>
                </a:solidFill>
                <a:latin typeface="王漢宗特黑體繁" panose="02000500000000000000" pitchFamily="2" charset="-120"/>
                <a:ea typeface="王漢宗特黑體繁" panose="02000500000000000000"/>
              </a:rPr>
              <a:t>                    重症扶助協會</a:t>
            </a:r>
          </a:p>
        </p:txBody>
      </p:sp>
      <p:sp>
        <p:nvSpPr>
          <p:cNvPr id="7" name="文字方塊 6">
            <a:extLst>
              <a:ext uri="{FF2B5EF4-FFF2-40B4-BE49-F238E27FC236}">
                <a16:creationId xmlns:a16="http://schemas.microsoft.com/office/drawing/2014/main" id="{63F467EC-12AA-45B4-B7C1-2894920265FD}"/>
              </a:ext>
            </a:extLst>
          </p:cNvPr>
          <p:cNvSpPr txBox="1"/>
          <p:nvPr/>
        </p:nvSpPr>
        <p:spPr>
          <a:xfrm>
            <a:off x="4887884" y="2013366"/>
            <a:ext cx="4147900" cy="584775"/>
          </a:xfrm>
          <a:prstGeom prst="rect">
            <a:avLst/>
          </a:prstGeom>
          <a:noFill/>
        </p:spPr>
        <p:txBody>
          <a:bodyPr wrap="square" rtlCol="0">
            <a:spAutoFit/>
          </a:bodyPr>
          <a:lstStyle/>
          <a:p>
            <a:r>
              <a:rPr lang="zh-TW" altLang="en-US" sz="3200" dirty="0">
                <a:ea typeface="王漢宗特黑體繁" panose="02000500000000000000"/>
              </a:rPr>
              <a:t>新竹市三民國民小學</a:t>
            </a:r>
          </a:p>
        </p:txBody>
      </p:sp>
      <p:pic>
        <p:nvPicPr>
          <p:cNvPr id="12" name="圖片 11">
            <a:extLst>
              <a:ext uri="{FF2B5EF4-FFF2-40B4-BE49-F238E27FC236}">
                <a16:creationId xmlns:a16="http://schemas.microsoft.com/office/drawing/2014/main" id="{8E7EC4AF-F689-2042-BEFD-97B27753E7B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9035" y="0"/>
            <a:ext cx="4872218" cy="6857999"/>
          </a:xfrm>
          <a:prstGeom prst="rect">
            <a:avLst/>
          </a:prstGeom>
        </p:spPr>
      </p:pic>
    </p:spTree>
    <p:extLst>
      <p:ext uri="{BB962C8B-B14F-4D97-AF65-F5344CB8AC3E}">
        <p14:creationId xmlns:p14="http://schemas.microsoft.com/office/powerpoint/2010/main" val="2134623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圓角 3">
            <a:extLst>
              <a:ext uri="{FF2B5EF4-FFF2-40B4-BE49-F238E27FC236}">
                <a16:creationId xmlns:a16="http://schemas.microsoft.com/office/drawing/2014/main" id="{3A7C08C4-4B19-4F5E-8443-CAC06813F1D4}"/>
              </a:ext>
            </a:extLst>
          </p:cNvPr>
          <p:cNvSpPr/>
          <p:nvPr/>
        </p:nvSpPr>
        <p:spPr>
          <a:xfrm>
            <a:off x="172434" y="497541"/>
            <a:ext cx="8799132" cy="5862917"/>
          </a:xfrm>
          <a:prstGeom prst="roundRect">
            <a:avLst/>
          </a:prstGeom>
          <a:solidFill>
            <a:schemeClr val="accent6">
              <a:lumMod val="20000"/>
              <a:lumOff val="80000"/>
              <a:alpha val="42000"/>
            </a:schemeClr>
          </a:solidFill>
          <a:ln>
            <a:solidFill>
              <a:schemeClr val="accent6">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標題 1">
            <a:extLst>
              <a:ext uri="{FF2B5EF4-FFF2-40B4-BE49-F238E27FC236}">
                <a16:creationId xmlns:a16="http://schemas.microsoft.com/office/drawing/2014/main" id="{9E9FC694-ECEC-494C-A40D-7BA042F15BD7}"/>
              </a:ext>
            </a:extLst>
          </p:cNvPr>
          <p:cNvSpPr>
            <a:spLocks noGrp="1"/>
          </p:cNvSpPr>
          <p:nvPr>
            <p:ph type="title"/>
          </p:nvPr>
        </p:nvSpPr>
        <p:spPr>
          <a:xfrm>
            <a:off x="628649" y="365126"/>
            <a:ext cx="4812927" cy="1325563"/>
          </a:xfrm>
        </p:spPr>
        <p:txBody>
          <a:bodyPr>
            <a:normAutofit/>
          </a:bodyPr>
          <a:lstStyle/>
          <a:p>
            <a:r>
              <a:rPr lang="zh-TW" altLang="en-US" sz="4050" dirty="0">
                <a:solidFill>
                  <a:srgbClr val="7030A0"/>
                </a:solidFill>
                <a:latin typeface="王漢宗特黑體繁" panose="02000500000000000000" pitchFamily="2" charset="-120"/>
                <a:ea typeface="王漢宗特黑體繁" panose="02000500000000000000" pitchFamily="2" charset="-120"/>
              </a:rPr>
              <a:t>小伃 </a:t>
            </a:r>
            <a:r>
              <a:rPr lang="en-US" altLang="zh-TW" sz="2400" dirty="0">
                <a:solidFill>
                  <a:srgbClr val="7030A0"/>
                </a:solidFill>
                <a:latin typeface="王漢宗特黑體繁" panose="02000500000000000000" pitchFamily="2" charset="-120"/>
                <a:ea typeface="王漢宗特黑體繁" panose="02000500000000000000" pitchFamily="2" charset="-120"/>
              </a:rPr>
              <a:t>(</a:t>
            </a:r>
            <a:r>
              <a:rPr lang="zh-TW" altLang="en-US" sz="2400" dirty="0">
                <a:solidFill>
                  <a:srgbClr val="7030A0"/>
                </a:solidFill>
                <a:latin typeface="王漢宗特黑體繁" panose="02000500000000000000" pitchFamily="2" charset="-120"/>
                <a:ea typeface="王漢宗特黑體繁" panose="02000500000000000000" pitchFamily="2" charset="-120"/>
              </a:rPr>
              <a:t>心臟病</a:t>
            </a:r>
            <a:r>
              <a:rPr lang="en-US" altLang="zh-TW" sz="2400" dirty="0">
                <a:solidFill>
                  <a:srgbClr val="7030A0"/>
                </a:solidFill>
                <a:latin typeface="王漢宗特黑體繁" panose="02000500000000000000" pitchFamily="2" charset="-120"/>
                <a:ea typeface="王漢宗特黑體繁" panose="02000500000000000000" pitchFamily="2" charset="-120"/>
              </a:rPr>
              <a:t>/</a:t>
            </a:r>
            <a:r>
              <a:rPr lang="zh-TW" altLang="en-US" sz="2400" dirty="0">
                <a:solidFill>
                  <a:srgbClr val="7030A0"/>
                </a:solidFill>
                <a:latin typeface="王漢宗特黑體繁" panose="02000500000000000000" pitchFamily="2" charset="-120"/>
                <a:ea typeface="王漢宗特黑體繁" panose="02000500000000000000" pitchFamily="2" charset="-120"/>
              </a:rPr>
              <a:t>呼吸衰竭</a:t>
            </a:r>
            <a:r>
              <a:rPr lang="en-US" altLang="zh-TW" sz="2400" dirty="0">
                <a:solidFill>
                  <a:srgbClr val="7030A0"/>
                </a:solidFill>
                <a:latin typeface="王漢宗特黑體繁" panose="02000500000000000000" pitchFamily="2" charset="-120"/>
                <a:ea typeface="王漢宗特黑體繁" panose="02000500000000000000" pitchFamily="2" charset="-120"/>
              </a:rPr>
              <a:t>/</a:t>
            </a:r>
            <a:r>
              <a:rPr lang="zh-TW" altLang="en-US" sz="2400" dirty="0">
                <a:solidFill>
                  <a:srgbClr val="7030A0"/>
                </a:solidFill>
                <a:latin typeface="王漢宗特黑體繁" panose="02000500000000000000" pitchFamily="2" charset="-120"/>
                <a:ea typeface="王漢宗特黑體繁" panose="02000500000000000000" pitchFamily="2" charset="-120"/>
              </a:rPr>
              <a:t>腦麻</a:t>
            </a:r>
            <a:r>
              <a:rPr lang="en-US" altLang="zh-TW" sz="2400" dirty="0">
                <a:solidFill>
                  <a:srgbClr val="7030A0"/>
                </a:solidFill>
                <a:latin typeface="王漢宗特黑體繁" panose="02000500000000000000" pitchFamily="2" charset="-120"/>
                <a:ea typeface="王漢宗特黑體繁" panose="02000500000000000000" pitchFamily="2" charset="-120"/>
              </a:rPr>
              <a:t>)</a:t>
            </a:r>
            <a:endParaRPr lang="zh-TW" altLang="en-US" sz="2400" dirty="0">
              <a:solidFill>
                <a:srgbClr val="7030A0"/>
              </a:solidFill>
              <a:latin typeface="王漢宗特黑體繁" panose="02000500000000000000" pitchFamily="2" charset="-120"/>
              <a:ea typeface="王漢宗特黑體繁" panose="02000500000000000000" pitchFamily="2" charset="-120"/>
            </a:endParaRPr>
          </a:p>
        </p:txBody>
      </p:sp>
      <p:pic>
        <p:nvPicPr>
          <p:cNvPr id="11" name="內容版面配置區 10">
            <a:extLst>
              <a:ext uri="{FF2B5EF4-FFF2-40B4-BE49-F238E27FC236}">
                <a16:creationId xmlns:a16="http://schemas.microsoft.com/office/drawing/2014/main" id="{2584562B-DCC9-DFD5-95FF-F7DA2E6864C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216" t="15968" r="17216" b="5915"/>
          <a:stretch/>
        </p:blipFill>
        <p:spPr>
          <a:xfrm>
            <a:off x="702042" y="1449745"/>
            <a:ext cx="3372261" cy="4564193"/>
          </a:xfrm>
          <a:prstGeom prst="rect">
            <a:avLst/>
          </a:prstGeom>
          <a:ln w="190500" cap="sq">
            <a:solidFill>
              <a:schemeClr val="accent4"/>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文字方塊 2">
            <a:extLst>
              <a:ext uri="{FF2B5EF4-FFF2-40B4-BE49-F238E27FC236}">
                <a16:creationId xmlns:a16="http://schemas.microsoft.com/office/drawing/2014/main" id="{713091E6-9CBA-43B5-AC72-105B72B8C69E}"/>
              </a:ext>
            </a:extLst>
          </p:cNvPr>
          <p:cNvSpPr txBox="1"/>
          <p:nvPr/>
        </p:nvSpPr>
        <p:spPr>
          <a:xfrm>
            <a:off x="4485112" y="1804318"/>
            <a:ext cx="4400980" cy="2446824"/>
          </a:xfrm>
          <a:prstGeom prst="rect">
            <a:avLst/>
          </a:prstGeom>
          <a:noFill/>
        </p:spPr>
        <p:txBody>
          <a:bodyPr wrap="square" rtlCol="0">
            <a:spAutoFit/>
          </a:bodyPr>
          <a:lstStyle/>
          <a:p>
            <a:r>
              <a:rPr lang="en-US" altLang="zh-TW" sz="2700" b="1" dirty="0">
                <a:solidFill>
                  <a:srgbClr val="7030A0"/>
                </a:solidFill>
                <a:latin typeface="王漢宗特黑體繁" panose="02000500000000000000" pitchFamily="2" charset="-120"/>
                <a:ea typeface="王漢宗特黑體繁" panose="02000500000000000000" pitchFamily="2" charset="-120"/>
              </a:rPr>
              <a:t>《</a:t>
            </a:r>
            <a:r>
              <a:rPr lang="zh-TW" altLang="en-US" sz="2700" b="1" dirty="0">
                <a:solidFill>
                  <a:srgbClr val="7030A0"/>
                </a:solidFill>
                <a:latin typeface="王漢宗特黑體繁" panose="02000500000000000000" pitchFamily="2" charset="-120"/>
                <a:ea typeface="王漢宗特黑體繁" panose="02000500000000000000" pitchFamily="2" charset="-120"/>
              </a:rPr>
              <a:t>追逐日光到夕陽下山了</a:t>
            </a:r>
            <a:r>
              <a:rPr lang="en-US" altLang="zh-TW" sz="2700" b="1" dirty="0">
                <a:solidFill>
                  <a:srgbClr val="7030A0"/>
                </a:solidFill>
                <a:latin typeface="王漢宗特黑體繁" panose="02000500000000000000" pitchFamily="2" charset="-120"/>
                <a:ea typeface="王漢宗特黑體繁" panose="02000500000000000000" pitchFamily="2" charset="-120"/>
              </a:rPr>
              <a:t>》</a:t>
            </a:r>
          </a:p>
          <a:p>
            <a:endParaRPr lang="en-US" altLang="zh-TW" sz="1800" dirty="0">
              <a:effectLst/>
              <a:ea typeface="王漢宗細圓體繁" panose="02020300000000000000" pitchFamily="18" charset="-120"/>
              <a:cs typeface="Times New Roman" panose="02020603050405020304" pitchFamily="18" charset="0"/>
            </a:endParaRPr>
          </a:p>
          <a:p>
            <a:pPr algn="just"/>
            <a:r>
              <a:rPr lang="zh-TW" altLang="zh-TW" kern="0" dirty="0">
                <a:solidFill>
                  <a:srgbClr val="000000"/>
                </a:solidFill>
                <a:effectLst/>
                <a:latin typeface="Calibri" panose="020F0502020204030204" pitchFamily="34" charset="0"/>
                <a:ea typeface="王漢宗特黑體繁" panose="02000500000000000000"/>
                <a:cs typeface="PingFang TC"/>
              </a:rPr>
              <a:t>媽媽趁看夕陽還沒西落，推著我的輪椅追逐我們所愛的日落！</a:t>
            </a:r>
            <a:endParaRPr lang="en-US" altLang="zh-TW" kern="0" dirty="0">
              <a:solidFill>
                <a:srgbClr val="000000"/>
              </a:solidFill>
              <a:effectLst/>
              <a:latin typeface="Calibri" panose="020F0502020204030204" pitchFamily="34" charset="0"/>
              <a:ea typeface="王漢宗特黑體繁" panose="02000500000000000000"/>
              <a:cs typeface="PingFang TC"/>
            </a:endParaRPr>
          </a:p>
          <a:p>
            <a:pPr algn="just"/>
            <a:r>
              <a:rPr lang="zh-TW" altLang="zh-TW" kern="0" dirty="0">
                <a:solidFill>
                  <a:srgbClr val="000000"/>
                </a:solidFill>
                <a:effectLst/>
                <a:latin typeface="Calibri" panose="020F0502020204030204" pitchFamily="34" charset="0"/>
                <a:ea typeface="王漢宗特黑體繁" panose="02000500000000000000"/>
                <a:cs typeface="PingFang TC"/>
              </a:rPr>
              <a:t>暖暖陽光撒在我和媽媽的身上好喜歡這種感覺回家後一定要告訴家裡的所有人。</a:t>
            </a:r>
            <a:endParaRPr lang="en-US" altLang="zh-TW" kern="0" dirty="0">
              <a:solidFill>
                <a:srgbClr val="000000"/>
              </a:solidFill>
              <a:effectLst/>
              <a:latin typeface="Calibri" panose="020F0502020204030204" pitchFamily="34" charset="0"/>
              <a:ea typeface="王漢宗特黑體繁" panose="02000500000000000000"/>
              <a:cs typeface="PingFang TC"/>
            </a:endParaRPr>
          </a:p>
          <a:p>
            <a:pPr algn="just"/>
            <a:r>
              <a:rPr lang="zh-TW" altLang="zh-TW" kern="0" dirty="0">
                <a:solidFill>
                  <a:srgbClr val="000000"/>
                </a:solidFill>
                <a:effectLst/>
                <a:latin typeface="Calibri" panose="020F0502020204030204" pitchFamily="34" charset="0"/>
                <a:ea typeface="王漢宗特黑體繁" panose="02000500000000000000"/>
                <a:cs typeface="PingFang TC"/>
              </a:rPr>
              <a:t>（爸爸媽媽妹妹爺爺奶奶）</a:t>
            </a:r>
            <a:endParaRPr lang="zh-TW" altLang="zh-TW" kern="100" dirty="0">
              <a:effectLst/>
              <a:latin typeface="Calibri" panose="020F0502020204030204" pitchFamily="34" charset="0"/>
              <a:ea typeface="王漢宗特黑體繁" panose="02000500000000000000"/>
              <a:cs typeface="Times New Roman" panose="02020603050405020304" pitchFamily="18" charset="0"/>
            </a:endParaRPr>
          </a:p>
          <a:p>
            <a:r>
              <a:rPr lang="zh-TW" altLang="zh-TW" dirty="0">
                <a:solidFill>
                  <a:srgbClr val="000000"/>
                </a:solidFill>
                <a:effectLst/>
                <a:ea typeface="王漢宗特黑體繁" panose="02000500000000000000"/>
                <a:cs typeface="PingFang TC"/>
              </a:rPr>
              <a:t>真的開心極了</a:t>
            </a:r>
            <a:r>
              <a:rPr lang="en-US" altLang="zh-TW" dirty="0">
                <a:solidFill>
                  <a:srgbClr val="000000"/>
                </a:solidFill>
                <a:effectLst/>
                <a:ea typeface="王漢宗特黑體繁" panose="02000500000000000000"/>
                <a:cs typeface="PingFang TC"/>
              </a:rPr>
              <a:t>!</a:t>
            </a:r>
            <a:endParaRPr lang="zh-TW" altLang="en-US" dirty="0">
              <a:latin typeface="微軟正黑體" panose="020B0604030504040204" pitchFamily="34" charset="-120"/>
              <a:ea typeface="王漢宗特黑體繁" panose="02000500000000000000"/>
              <a:cs typeface="Times New Roman" panose="02020603050405020304" pitchFamily="18" charset="0"/>
            </a:endParaRPr>
          </a:p>
        </p:txBody>
      </p:sp>
      <p:sp>
        <p:nvSpPr>
          <p:cNvPr id="6" name="文字方塊 5">
            <a:extLst>
              <a:ext uri="{FF2B5EF4-FFF2-40B4-BE49-F238E27FC236}">
                <a16:creationId xmlns:a16="http://schemas.microsoft.com/office/drawing/2014/main" id="{D9162E90-11FD-45A3-B3C5-65ED4D711CED}"/>
              </a:ext>
            </a:extLst>
          </p:cNvPr>
          <p:cNvSpPr txBox="1"/>
          <p:nvPr/>
        </p:nvSpPr>
        <p:spPr>
          <a:xfrm>
            <a:off x="4572000" y="4754816"/>
            <a:ext cx="3083588" cy="1077218"/>
          </a:xfrm>
          <a:prstGeom prst="rect">
            <a:avLst/>
          </a:prstGeom>
          <a:noFill/>
        </p:spPr>
        <p:txBody>
          <a:bodyPr wrap="square">
            <a:spAutoFit/>
          </a:bodyPr>
          <a:lstStyle/>
          <a:p>
            <a:pPr>
              <a:spcAft>
                <a:spcPts val="0"/>
              </a:spcAft>
            </a:pPr>
            <a:r>
              <a:rPr lang="zh-TW" altLang="en-US" sz="1600" dirty="0">
                <a:latin typeface="華康兒風體W4(P)" panose="020F0400000000000000" pitchFamily="34" charset="-120"/>
                <a:ea typeface="華康兒風體W4(P)" panose="020F0400000000000000" pitchFamily="34" charset="-120"/>
              </a:rPr>
              <a:t>年代：</a:t>
            </a:r>
            <a:r>
              <a:rPr lang="en-US" altLang="zh-TW" sz="1600" dirty="0">
                <a:latin typeface="華康兒風體W4(P)" panose="020F0400000000000000" pitchFamily="34" charset="-120"/>
                <a:ea typeface="華康兒風體W4(P)" panose="020F0400000000000000" pitchFamily="34" charset="-120"/>
              </a:rPr>
              <a:t>2023.04.24</a:t>
            </a:r>
          </a:p>
          <a:p>
            <a:pPr>
              <a:spcAft>
                <a:spcPts val="0"/>
              </a:spcAft>
            </a:pPr>
            <a:r>
              <a:rPr lang="zh-TW" altLang="en-US" sz="1600" dirty="0">
                <a:latin typeface="華康兒風體W4(P)" panose="020F0400000000000000" pitchFamily="34" charset="-120"/>
                <a:ea typeface="華康兒風體W4(P)" panose="020F0400000000000000" pitchFamily="34" charset="-120"/>
              </a:rPr>
              <a:t>尺寸：</a:t>
            </a:r>
            <a:r>
              <a:rPr lang="en-US" altLang="zh-TW" sz="1600" dirty="0">
                <a:latin typeface="華康兒風體W4(P)" panose="020F0400000000000000" pitchFamily="34" charset="-120"/>
                <a:ea typeface="華康兒風體W4(P)" panose="020F0400000000000000" pitchFamily="34" charset="-120"/>
              </a:rPr>
              <a:t>27.1×39.2cm</a:t>
            </a:r>
          </a:p>
          <a:p>
            <a:pPr>
              <a:spcAft>
                <a:spcPts val="0"/>
              </a:spcAft>
            </a:pPr>
            <a:r>
              <a:rPr lang="zh-TW" altLang="en-US" sz="1600" dirty="0">
                <a:latin typeface="華康兒風體W4(P)" panose="020F0400000000000000" pitchFamily="34" charset="-120"/>
                <a:ea typeface="華康兒風體W4(P)" panose="020F0400000000000000" pitchFamily="34" charset="-120"/>
              </a:rPr>
              <a:t>媒材：水彩、蠟油</a:t>
            </a:r>
          </a:p>
          <a:p>
            <a:pPr>
              <a:spcAft>
                <a:spcPts val="0"/>
              </a:spcAft>
            </a:pPr>
            <a:r>
              <a:rPr lang="zh-TW" altLang="en-US" sz="1600" dirty="0">
                <a:latin typeface="華康兒風體W4(P)" panose="020F0400000000000000" pitchFamily="34" charset="-120"/>
                <a:ea typeface="華康兒風體W4(P)" panose="020F0400000000000000" pitchFamily="34" charset="-120"/>
              </a:rPr>
              <a:t>導師：許三淩</a:t>
            </a:r>
          </a:p>
        </p:txBody>
      </p:sp>
      <p:sp>
        <p:nvSpPr>
          <p:cNvPr id="8" name="文字方塊 7">
            <a:extLst>
              <a:ext uri="{FF2B5EF4-FFF2-40B4-BE49-F238E27FC236}">
                <a16:creationId xmlns:a16="http://schemas.microsoft.com/office/drawing/2014/main" id="{F6EFCD58-69A8-4E94-9758-2CC46E93C6A1}"/>
              </a:ext>
            </a:extLst>
          </p:cNvPr>
          <p:cNvSpPr txBox="1"/>
          <p:nvPr/>
        </p:nvSpPr>
        <p:spPr>
          <a:xfrm>
            <a:off x="5475366" y="962090"/>
            <a:ext cx="1210236" cy="338554"/>
          </a:xfrm>
          <a:prstGeom prst="rect">
            <a:avLst/>
          </a:prstGeom>
          <a:noFill/>
        </p:spPr>
        <p:txBody>
          <a:bodyPr wrap="square" rtlCol="0">
            <a:spAutoFit/>
          </a:bodyPr>
          <a:lstStyle/>
          <a:p>
            <a:r>
              <a:rPr lang="en-US" altLang="zh-TW" sz="1600" b="1" dirty="0">
                <a:solidFill>
                  <a:srgbClr val="7030A0"/>
                </a:solidFill>
                <a:latin typeface="微軟正黑體" panose="020B0604030504040204" pitchFamily="34" charset="-120"/>
                <a:ea typeface="微軟正黑體" panose="020B0604030504040204" pitchFamily="34" charset="-120"/>
              </a:rPr>
              <a:t>13</a:t>
            </a:r>
            <a:r>
              <a:rPr lang="zh-TW" altLang="en-US" sz="1600" b="1" dirty="0">
                <a:solidFill>
                  <a:srgbClr val="7030A0"/>
                </a:solidFill>
                <a:latin typeface="微軟正黑體" panose="020B0604030504040204" pitchFamily="34" charset="-120"/>
                <a:ea typeface="微軟正黑體" panose="020B0604030504040204" pitchFamily="34" charset="-120"/>
              </a:rPr>
              <a:t>歲</a:t>
            </a:r>
          </a:p>
        </p:txBody>
      </p:sp>
    </p:spTree>
    <p:extLst>
      <p:ext uri="{BB962C8B-B14F-4D97-AF65-F5344CB8AC3E}">
        <p14:creationId xmlns:p14="http://schemas.microsoft.com/office/powerpoint/2010/main" val="442600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6">
            <a:extLst>
              <a:ext uri="{FF2B5EF4-FFF2-40B4-BE49-F238E27FC236}">
                <a16:creationId xmlns:a16="http://schemas.microsoft.com/office/drawing/2014/main" id="{91B96F28-8615-4F75-AA9E-2530BEF86F71}"/>
              </a:ext>
            </a:extLst>
          </p:cNvPr>
          <p:cNvSpPr/>
          <p:nvPr/>
        </p:nvSpPr>
        <p:spPr>
          <a:xfrm>
            <a:off x="172434" y="497541"/>
            <a:ext cx="8799132" cy="5862917"/>
          </a:xfrm>
          <a:prstGeom prst="roundRect">
            <a:avLst/>
          </a:prstGeom>
          <a:solidFill>
            <a:schemeClr val="accent6">
              <a:lumMod val="20000"/>
              <a:lumOff val="80000"/>
              <a:alpha val="42000"/>
            </a:schemeClr>
          </a:solidFill>
          <a:ln>
            <a:solidFill>
              <a:schemeClr val="accent6">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標題 1">
            <a:extLst>
              <a:ext uri="{FF2B5EF4-FFF2-40B4-BE49-F238E27FC236}">
                <a16:creationId xmlns:a16="http://schemas.microsoft.com/office/drawing/2014/main" id="{9E9FC694-ECEC-494C-A40D-7BA042F15BD7}"/>
              </a:ext>
            </a:extLst>
          </p:cNvPr>
          <p:cNvSpPr>
            <a:spLocks noGrp="1"/>
          </p:cNvSpPr>
          <p:nvPr>
            <p:ph type="title"/>
          </p:nvPr>
        </p:nvSpPr>
        <p:spPr>
          <a:xfrm>
            <a:off x="628649" y="365126"/>
            <a:ext cx="4812927" cy="1325563"/>
          </a:xfrm>
        </p:spPr>
        <p:txBody>
          <a:bodyPr>
            <a:normAutofit/>
          </a:bodyPr>
          <a:lstStyle/>
          <a:p>
            <a:r>
              <a:rPr lang="zh-TW" altLang="en-US" sz="4050" dirty="0">
                <a:solidFill>
                  <a:srgbClr val="7030A0"/>
                </a:solidFill>
                <a:latin typeface="王漢宗特黑體繁" panose="02000500000000000000" pitchFamily="2" charset="-120"/>
                <a:ea typeface="王漢宗特黑體繁" panose="02000500000000000000" pitchFamily="2" charset="-120"/>
              </a:rPr>
              <a:t>安安 </a:t>
            </a:r>
            <a:r>
              <a:rPr lang="en-US" altLang="zh-TW" sz="2400" dirty="0">
                <a:solidFill>
                  <a:srgbClr val="7030A0"/>
                </a:solidFill>
                <a:latin typeface="王漢宗特黑體繁" panose="02000500000000000000" pitchFamily="2" charset="-120"/>
                <a:ea typeface="王漢宗特黑體繁" panose="02000500000000000000" pitchFamily="2" charset="-120"/>
              </a:rPr>
              <a:t>(</a:t>
            </a:r>
            <a:r>
              <a:rPr lang="zh-TW" altLang="en-US" sz="2400" dirty="0">
                <a:solidFill>
                  <a:srgbClr val="7030A0"/>
                </a:solidFill>
                <a:latin typeface="王漢宗特黑體繁" panose="02000500000000000000" pitchFamily="2" charset="-120"/>
                <a:ea typeface="王漢宗特黑體繁" panose="02000500000000000000" pitchFamily="2" charset="-120"/>
              </a:rPr>
              <a:t>雙眼惡性視網膜母細胞瘤</a:t>
            </a:r>
            <a:r>
              <a:rPr lang="en-US" altLang="zh-TW" sz="2400" dirty="0">
                <a:solidFill>
                  <a:srgbClr val="7030A0"/>
                </a:solidFill>
                <a:latin typeface="王漢宗特黑體繁" panose="02000500000000000000" pitchFamily="2" charset="-120"/>
                <a:ea typeface="王漢宗特黑體繁" panose="02000500000000000000" pitchFamily="2" charset="-120"/>
              </a:rPr>
              <a:t>)</a:t>
            </a:r>
            <a:endParaRPr lang="zh-TW" altLang="en-US" sz="2400" dirty="0">
              <a:solidFill>
                <a:srgbClr val="7030A0"/>
              </a:solidFill>
              <a:latin typeface="王漢宗特黑體繁" panose="02000500000000000000" pitchFamily="2" charset="-120"/>
              <a:ea typeface="王漢宗特黑體繁" panose="02000500000000000000" pitchFamily="2" charset="-120"/>
            </a:endParaRPr>
          </a:p>
        </p:txBody>
      </p:sp>
      <p:pic>
        <p:nvPicPr>
          <p:cNvPr id="11" name="內容版面配置區 10">
            <a:extLst>
              <a:ext uri="{FF2B5EF4-FFF2-40B4-BE49-F238E27FC236}">
                <a16:creationId xmlns:a16="http://schemas.microsoft.com/office/drawing/2014/main" id="{B3F44C0F-9D76-BA6C-7851-FFA38140CC6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201" t="15886" r="16877" b="8737"/>
          <a:stretch/>
        </p:blipFill>
        <p:spPr>
          <a:xfrm>
            <a:off x="820616" y="1550702"/>
            <a:ext cx="3458308" cy="4494374"/>
          </a:xfrm>
          <a:prstGeom prst="rect">
            <a:avLst/>
          </a:prstGeom>
          <a:ln w="190500" cap="sq">
            <a:solidFill>
              <a:srgbClr val="FF000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文字方塊 2">
            <a:extLst>
              <a:ext uri="{FF2B5EF4-FFF2-40B4-BE49-F238E27FC236}">
                <a16:creationId xmlns:a16="http://schemas.microsoft.com/office/drawing/2014/main" id="{713091E6-9CBA-43B5-AC72-105B72B8C69E}"/>
              </a:ext>
            </a:extLst>
          </p:cNvPr>
          <p:cNvSpPr txBox="1"/>
          <p:nvPr/>
        </p:nvSpPr>
        <p:spPr>
          <a:xfrm>
            <a:off x="4591271" y="1677523"/>
            <a:ext cx="4283097" cy="2723823"/>
          </a:xfrm>
          <a:prstGeom prst="rect">
            <a:avLst/>
          </a:prstGeom>
          <a:noFill/>
        </p:spPr>
        <p:txBody>
          <a:bodyPr wrap="square" rtlCol="0">
            <a:spAutoFit/>
          </a:bodyPr>
          <a:lstStyle/>
          <a:p>
            <a:r>
              <a:rPr lang="en-US" altLang="zh-TW" sz="2700" b="1" dirty="0">
                <a:solidFill>
                  <a:srgbClr val="7030A0"/>
                </a:solidFill>
                <a:latin typeface="王漢宗特黑體繁" panose="02000500000000000000" pitchFamily="2" charset="-120"/>
                <a:ea typeface="王漢宗特黑體繁" panose="02000500000000000000" pitchFamily="2" charset="-120"/>
              </a:rPr>
              <a:t>《</a:t>
            </a:r>
            <a:r>
              <a:rPr lang="zh-TW" altLang="en-US" sz="2700" b="1" dirty="0">
                <a:solidFill>
                  <a:srgbClr val="7030A0"/>
                </a:solidFill>
                <a:latin typeface="王漢宗特黑體繁" panose="02000500000000000000" pitchFamily="2" charset="-120"/>
                <a:ea typeface="王漢宗特黑體繁" panose="02000500000000000000" pitchFamily="2" charset="-120"/>
              </a:rPr>
              <a:t>勇敢的消防車</a:t>
            </a:r>
            <a:r>
              <a:rPr lang="en-US" altLang="zh-TW" sz="2700" b="1" dirty="0">
                <a:solidFill>
                  <a:srgbClr val="7030A0"/>
                </a:solidFill>
                <a:latin typeface="王漢宗特黑體繁" panose="02000500000000000000" pitchFamily="2" charset="-120"/>
                <a:ea typeface="王漢宗特黑體繁" panose="02000500000000000000" pitchFamily="2" charset="-120"/>
              </a:rPr>
              <a:t>》</a:t>
            </a:r>
          </a:p>
          <a:p>
            <a:endParaRPr lang="en-US" altLang="zh-TW" sz="1800" dirty="0">
              <a:effectLst/>
              <a:ea typeface="王漢宗細圓體繁" panose="02020300000000000000" pitchFamily="18" charset="-120"/>
              <a:cs typeface="Times New Roman" panose="02020603050405020304" pitchFamily="18" charset="0"/>
            </a:endParaRPr>
          </a:p>
          <a:p>
            <a:r>
              <a:rPr lang="zh-TW" altLang="zh-TW" dirty="0">
                <a:solidFill>
                  <a:srgbClr val="000000"/>
                </a:solidFill>
                <a:effectLst/>
                <a:ea typeface="王漢宗特黑體繁" panose="02000500000000000000"/>
                <a:cs typeface="PingFang TC"/>
              </a:rPr>
              <a:t>繪本故事引導</a:t>
            </a:r>
            <a:r>
              <a:rPr lang="en-US" altLang="zh-TW" dirty="0">
                <a:solidFill>
                  <a:srgbClr val="000000"/>
                </a:solidFill>
                <a:effectLst/>
                <a:ea typeface="王漢宗特黑體繁" panose="02000500000000000000"/>
                <a:cs typeface="PingFang TC"/>
              </a:rPr>
              <a:t>.</a:t>
            </a:r>
            <a:r>
              <a:rPr lang="zh-TW" altLang="zh-TW" dirty="0">
                <a:solidFill>
                  <a:srgbClr val="000000"/>
                </a:solidFill>
                <a:effectLst/>
                <a:ea typeface="王漢宗特黑體繁" panose="02000500000000000000"/>
                <a:cs typeface="PingFang TC"/>
              </a:rPr>
              <a:t>今天上課帶了一台遙控的房車给安安玩</a:t>
            </a:r>
            <a:r>
              <a:rPr lang="en-US" altLang="zh-TW" dirty="0">
                <a:solidFill>
                  <a:srgbClr val="000000"/>
                </a:solidFill>
                <a:effectLst/>
                <a:ea typeface="王漢宗特黑體繁" panose="02000500000000000000"/>
                <a:cs typeface="PingFang TC"/>
              </a:rPr>
              <a:t>,</a:t>
            </a:r>
            <a:r>
              <a:rPr lang="zh-TW" altLang="zh-TW" dirty="0">
                <a:solidFill>
                  <a:srgbClr val="000000"/>
                </a:solidFill>
                <a:effectLst/>
                <a:ea typeface="王漢宗特黑體繁" panose="02000500000000000000"/>
                <a:cs typeface="PingFang TC"/>
              </a:rPr>
              <a:t>愛車子的安安好開心。</a:t>
            </a:r>
            <a:endParaRPr lang="en-US" altLang="zh-TW" dirty="0">
              <a:solidFill>
                <a:srgbClr val="000000"/>
              </a:solidFill>
              <a:effectLst/>
              <a:ea typeface="王漢宗特黑體繁" panose="02000500000000000000"/>
              <a:cs typeface="PingFang TC"/>
            </a:endParaRPr>
          </a:p>
          <a:p>
            <a:r>
              <a:rPr lang="zh-TW" altLang="zh-TW" dirty="0">
                <a:solidFill>
                  <a:srgbClr val="000000"/>
                </a:solidFill>
                <a:effectLst/>
                <a:ea typeface="王漢宗特黑體繁" panose="02000500000000000000"/>
                <a:cs typeface="PingFang TC"/>
              </a:rPr>
              <a:t>我們用彩色卡纸蓋房子</a:t>
            </a:r>
            <a:r>
              <a:rPr lang="en-US" altLang="zh-TW" dirty="0">
                <a:solidFill>
                  <a:srgbClr val="000000"/>
                </a:solidFill>
                <a:effectLst/>
                <a:ea typeface="王漢宗特黑體繁" panose="02000500000000000000"/>
                <a:cs typeface="PingFang TC"/>
              </a:rPr>
              <a:t>,</a:t>
            </a:r>
            <a:r>
              <a:rPr lang="zh-TW" altLang="zh-TW" dirty="0">
                <a:solidFill>
                  <a:srgbClr val="000000"/>
                </a:solidFill>
                <a:effectLst/>
                <a:ea typeface="王漢宗特黑體繁" panose="02000500000000000000"/>
                <a:cs typeface="PingFang TC"/>
              </a:rPr>
              <a:t>並畫出一輛帥氣的消防車</a:t>
            </a:r>
            <a:r>
              <a:rPr lang="zh-TW" altLang="en-US" dirty="0">
                <a:solidFill>
                  <a:srgbClr val="000000"/>
                </a:solidFill>
                <a:effectLst/>
                <a:latin typeface="新細明體" panose="02020500000000000000" pitchFamily="18" charset="-120"/>
                <a:ea typeface="新細明體" panose="02020500000000000000" pitchFamily="18" charset="-120"/>
                <a:cs typeface="PingFang TC"/>
              </a:rPr>
              <a:t>。</a:t>
            </a:r>
            <a:endParaRPr lang="en-US" altLang="zh-TW" dirty="0">
              <a:solidFill>
                <a:srgbClr val="000000"/>
              </a:solidFill>
              <a:effectLst/>
              <a:latin typeface="新細明體" panose="02020500000000000000" pitchFamily="18" charset="-120"/>
              <a:ea typeface="新細明體" panose="02020500000000000000" pitchFamily="18" charset="-120"/>
              <a:cs typeface="PingFang TC"/>
            </a:endParaRPr>
          </a:p>
          <a:p>
            <a:r>
              <a:rPr lang="zh-TW" altLang="zh-TW" dirty="0">
                <a:solidFill>
                  <a:srgbClr val="000000"/>
                </a:solidFill>
                <a:effectLst/>
                <a:ea typeface="王漢宗特黑體繁" panose="02000500000000000000"/>
                <a:cs typeface="PingFang TC"/>
              </a:rPr>
              <a:t>接</a:t>
            </a:r>
            <a:r>
              <a:rPr lang="zh-TW" altLang="en-US" dirty="0">
                <a:solidFill>
                  <a:srgbClr val="000000"/>
                </a:solidFill>
                <a:effectLst/>
                <a:ea typeface="王漢宗特黑體繁" panose="02000500000000000000"/>
                <a:cs typeface="PingFang TC"/>
              </a:rPr>
              <a:t>著</a:t>
            </a:r>
            <a:r>
              <a:rPr lang="zh-TW" altLang="zh-TW" dirty="0">
                <a:solidFill>
                  <a:srgbClr val="000000"/>
                </a:solidFill>
                <a:effectLst/>
                <a:ea typeface="王漢宗特黑體繁" panose="02000500000000000000"/>
                <a:cs typeface="PingFang TC"/>
              </a:rPr>
              <a:t>就要上街去</a:t>
            </a:r>
            <a:r>
              <a:rPr lang="zh-TW" altLang="en-US" dirty="0">
                <a:solidFill>
                  <a:srgbClr val="000000"/>
                </a:solidFill>
                <a:effectLst/>
                <a:ea typeface="王漢宗特黑體繁" panose="02000500000000000000"/>
                <a:cs typeface="PingFang TC"/>
              </a:rPr>
              <a:t>救</a:t>
            </a:r>
            <a:r>
              <a:rPr lang="zh-TW" altLang="zh-TW" dirty="0">
                <a:solidFill>
                  <a:srgbClr val="000000"/>
                </a:solidFill>
                <a:effectLst/>
                <a:ea typeface="王漢宗特黑體繁" panose="02000500000000000000"/>
                <a:cs typeface="PingFang TC"/>
              </a:rPr>
              <a:t>火啦</a:t>
            </a:r>
            <a:r>
              <a:rPr lang="en-US" altLang="zh-TW" dirty="0">
                <a:solidFill>
                  <a:srgbClr val="000000"/>
                </a:solidFill>
                <a:effectLst/>
                <a:ea typeface="王漢宗特黑體繁" panose="02000500000000000000"/>
                <a:cs typeface="PingFang TC"/>
              </a:rPr>
              <a:t>!</a:t>
            </a:r>
          </a:p>
          <a:p>
            <a:r>
              <a:rPr lang="zh-TW" altLang="zh-TW" dirty="0">
                <a:solidFill>
                  <a:srgbClr val="000000"/>
                </a:solidFill>
                <a:effectLst/>
                <a:ea typeface="王漢宗特黑體繁" panose="02000500000000000000"/>
                <a:cs typeface="PingFang TC"/>
              </a:rPr>
              <a:t>愛玩水的安安玩得好開心</a:t>
            </a:r>
            <a:r>
              <a:rPr lang="en-US" altLang="zh-TW" dirty="0">
                <a:solidFill>
                  <a:srgbClr val="000000"/>
                </a:solidFill>
                <a:effectLst/>
                <a:ea typeface="王漢宗特黑體繁" panose="02000500000000000000"/>
                <a:cs typeface="PingFang TC"/>
              </a:rPr>
              <a:t>,</a:t>
            </a:r>
            <a:r>
              <a:rPr lang="zh-TW" altLang="zh-TW" dirty="0">
                <a:solidFill>
                  <a:srgbClr val="000000"/>
                </a:solidFill>
                <a:effectLst/>
                <a:ea typeface="王漢宗特黑體繁" panose="02000500000000000000"/>
                <a:cs typeface="PingFang TC"/>
              </a:rPr>
              <a:t>跟</a:t>
            </a:r>
            <a:r>
              <a:rPr lang="zh-TW" altLang="en-US" dirty="0">
                <a:solidFill>
                  <a:srgbClr val="000000"/>
                </a:solidFill>
                <a:ea typeface="王漢宗特黑體繁" panose="02000500000000000000"/>
                <a:cs typeface="PingFang TC"/>
              </a:rPr>
              <a:t>老</a:t>
            </a:r>
            <a:r>
              <a:rPr lang="zh-TW" altLang="zh-TW" dirty="0">
                <a:solidFill>
                  <a:srgbClr val="000000"/>
                </a:solidFill>
                <a:effectLst/>
                <a:ea typeface="王漢宗特黑體繁" panose="02000500000000000000"/>
                <a:cs typeface="PingFang TC"/>
              </a:rPr>
              <a:t>師許願</a:t>
            </a:r>
            <a:r>
              <a:rPr lang="en-US" altLang="zh-TW" dirty="0">
                <a:solidFill>
                  <a:srgbClr val="000000"/>
                </a:solidFill>
                <a:effectLst/>
                <a:ea typeface="王漢宗特黑體繁" panose="02000500000000000000"/>
                <a:cs typeface="PingFang TC"/>
              </a:rPr>
              <a:t>,</a:t>
            </a:r>
          </a:p>
          <a:p>
            <a:r>
              <a:rPr lang="zh-TW" altLang="zh-TW" dirty="0">
                <a:solidFill>
                  <a:srgbClr val="000000"/>
                </a:solidFill>
                <a:effectLst/>
                <a:ea typeface="王漢宗特黑體繁" panose="02000500000000000000"/>
                <a:cs typeface="PingFang TC"/>
              </a:rPr>
              <a:t>下次還要用水彩來畫畫喔</a:t>
            </a:r>
            <a:r>
              <a:rPr lang="en-US" altLang="zh-TW" dirty="0">
                <a:solidFill>
                  <a:srgbClr val="000000"/>
                </a:solidFill>
                <a:effectLst/>
                <a:ea typeface="王漢宗特黑體繁" panose="02000500000000000000"/>
                <a:cs typeface="PingFang TC"/>
              </a:rPr>
              <a:t>!</a:t>
            </a:r>
            <a:endParaRPr lang="zh-TW" altLang="en-US" dirty="0">
              <a:latin typeface="微軟正黑體" panose="020B0604030504040204" pitchFamily="34" charset="-120"/>
              <a:ea typeface="王漢宗特黑體繁" panose="02000500000000000000"/>
              <a:cs typeface="Times New Roman" panose="02020603050405020304" pitchFamily="18" charset="0"/>
            </a:endParaRPr>
          </a:p>
        </p:txBody>
      </p:sp>
      <p:sp>
        <p:nvSpPr>
          <p:cNvPr id="6" name="文字方塊 5">
            <a:extLst>
              <a:ext uri="{FF2B5EF4-FFF2-40B4-BE49-F238E27FC236}">
                <a16:creationId xmlns:a16="http://schemas.microsoft.com/office/drawing/2014/main" id="{D9162E90-11FD-45A3-B3C5-65ED4D711CED}"/>
              </a:ext>
            </a:extLst>
          </p:cNvPr>
          <p:cNvSpPr txBox="1"/>
          <p:nvPr/>
        </p:nvSpPr>
        <p:spPr>
          <a:xfrm>
            <a:off x="4632711" y="4750619"/>
            <a:ext cx="3083588" cy="1077218"/>
          </a:xfrm>
          <a:prstGeom prst="rect">
            <a:avLst/>
          </a:prstGeom>
          <a:noFill/>
        </p:spPr>
        <p:txBody>
          <a:bodyPr wrap="square">
            <a:spAutoFit/>
          </a:bodyPr>
          <a:lstStyle/>
          <a:p>
            <a:pPr>
              <a:spcAft>
                <a:spcPts val="0"/>
              </a:spcAft>
            </a:pPr>
            <a:r>
              <a:rPr lang="zh-TW" altLang="zh-TW" sz="1600" dirty="0">
                <a:latin typeface="華康兒風體W4(P)" panose="020F0400000000000000" pitchFamily="34" charset="-120"/>
                <a:ea typeface="華康兒風體W4(P)" panose="020F0400000000000000" pitchFamily="34" charset="-120"/>
              </a:rPr>
              <a:t>年代：</a:t>
            </a:r>
            <a:r>
              <a:rPr lang="en-US" altLang="zh-TW" sz="1600" dirty="0">
                <a:latin typeface="華康兒風體W4(P)" panose="020F0400000000000000" pitchFamily="34" charset="-120"/>
                <a:ea typeface="華康兒風體W4(P)" panose="020F0400000000000000" pitchFamily="34" charset="-120"/>
              </a:rPr>
              <a:t>2023.05.21</a:t>
            </a:r>
            <a:endParaRPr lang="zh-TW" altLang="zh-TW" sz="1600" dirty="0">
              <a:latin typeface="華康兒風體W4(P)" panose="020F0400000000000000" pitchFamily="34" charset="-120"/>
              <a:ea typeface="華康兒風體W4(P)" panose="020F0400000000000000" pitchFamily="34" charset="-120"/>
            </a:endParaRPr>
          </a:p>
          <a:p>
            <a:pPr>
              <a:spcAft>
                <a:spcPts val="0"/>
              </a:spcAft>
            </a:pPr>
            <a:r>
              <a:rPr lang="zh-TW" altLang="zh-TW" sz="1600" dirty="0">
                <a:latin typeface="華康兒風體W4(P)" panose="020F0400000000000000" pitchFamily="34" charset="-120"/>
                <a:ea typeface="華康兒風體W4(P)" panose="020F0400000000000000" pitchFamily="34" charset="-120"/>
              </a:rPr>
              <a:t>尺寸：</a:t>
            </a:r>
            <a:r>
              <a:rPr lang="en-US" altLang="zh-TW" sz="1600" dirty="0">
                <a:latin typeface="華康兒風體W4(P)" panose="020F0400000000000000" pitchFamily="34" charset="-120"/>
                <a:ea typeface="華康兒風體W4(P)" panose="020F0400000000000000" pitchFamily="34" charset="-120"/>
              </a:rPr>
              <a:t>27</a:t>
            </a:r>
            <a:r>
              <a:rPr lang="zh-TW" altLang="zh-TW" sz="1600" dirty="0">
                <a:latin typeface="華康兒風體W4(P)" panose="020F0400000000000000" pitchFamily="34" charset="-120"/>
                <a:ea typeface="華康兒風體W4(P)" panose="020F0400000000000000" pitchFamily="34" charset="-120"/>
              </a:rPr>
              <a:t>×</a:t>
            </a:r>
            <a:r>
              <a:rPr lang="en-US" altLang="zh-TW" sz="1600" dirty="0">
                <a:latin typeface="華康兒風體W4(P)" panose="020F0400000000000000" pitchFamily="34" charset="-120"/>
                <a:ea typeface="華康兒風體W4(P)" panose="020F0400000000000000" pitchFamily="34" charset="-120"/>
              </a:rPr>
              <a:t>39.1cm</a:t>
            </a:r>
            <a:endParaRPr lang="zh-TW" altLang="zh-TW" sz="1600" dirty="0">
              <a:latin typeface="華康兒風體W4(P)" panose="020F0400000000000000" pitchFamily="34" charset="-120"/>
              <a:ea typeface="華康兒風體W4(P)" panose="020F0400000000000000" pitchFamily="34" charset="-120"/>
            </a:endParaRPr>
          </a:p>
          <a:p>
            <a:pPr>
              <a:spcAft>
                <a:spcPts val="0"/>
              </a:spcAft>
            </a:pPr>
            <a:r>
              <a:rPr lang="zh-TW" altLang="zh-TW" sz="1600" dirty="0">
                <a:latin typeface="華康兒風體W4(P)" panose="020F0400000000000000" pitchFamily="34" charset="-120"/>
                <a:ea typeface="華康兒風體W4(P)" panose="020F0400000000000000" pitchFamily="34" charset="-120"/>
              </a:rPr>
              <a:t>媒材：蠟筆、</a:t>
            </a:r>
            <a:r>
              <a:rPr lang="zh-TW" altLang="en-US" sz="1600" dirty="0">
                <a:latin typeface="華康兒風體W4(P)" panose="020F0400000000000000" pitchFamily="34" charset="-120"/>
                <a:ea typeface="華康兒風體W4(P)" panose="020F0400000000000000" pitchFamily="34" charset="-120"/>
              </a:rPr>
              <a:t>剪紙</a:t>
            </a:r>
            <a:endParaRPr lang="zh-TW" altLang="zh-TW" sz="1600" dirty="0">
              <a:latin typeface="華康兒風體W4(P)" panose="020F0400000000000000" pitchFamily="34" charset="-120"/>
              <a:ea typeface="華康兒風體W4(P)" panose="020F0400000000000000" pitchFamily="34" charset="-120"/>
            </a:endParaRPr>
          </a:p>
          <a:p>
            <a:r>
              <a:rPr lang="zh-TW" altLang="zh-TW" sz="1600" dirty="0">
                <a:latin typeface="華康兒風體W4(P)" panose="020F0400000000000000" pitchFamily="34" charset="-120"/>
                <a:ea typeface="華康兒風體W4(P)" panose="020F0400000000000000" pitchFamily="34" charset="-120"/>
              </a:rPr>
              <a:t>導師：</a:t>
            </a:r>
            <a:r>
              <a:rPr lang="zh-TW" altLang="en-US" sz="1600" dirty="0">
                <a:latin typeface="華康兒風體W4(P)" panose="020F0400000000000000" pitchFamily="34" charset="-120"/>
                <a:ea typeface="華康兒風體W4(P)" panose="020F0400000000000000" pitchFamily="34" charset="-120"/>
              </a:rPr>
              <a:t>張珍琪</a:t>
            </a:r>
          </a:p>
        </p:txBody>
      </p:sp>
      <p:sp>
        <p:nvSpPr>
          <p:cNvPr id="4" name="文字方塊 3">
            <a:extLst>
              <a:ext uri="{FF2B5EF4-FFF2-40B4-BE49-F238E27FC236}">
                <a16:creationId xmlns:a16="http://schemas.microsoft.com/office/drawing/2014/main" id="{70BDFCE6-EF82-4330-96C0-A541AA1BF53B}"/>
              </a:ext>
            </a:extLst>
          </p:cNvPr>
          <p:cNvSpPr txBox="1"/>
          <p:nvPr/>
        </p:nvSpPr>
        <p:spPr>
          <a:xfrm>
            <a:off x="5519136" y="956101"/>
            <a:ext cx="1638836" cy="338554"/>
          </a:xfrm>
          <a:prstGeom prst="rect">
            <a:avLst/>
          </a:prstGeom>
          <a:noFill/>
        </p:spPr>
        <p:txBody>
          <a:bodyPr wrap="square" rtlCol="0">
            <a:spAutoFit/>
          </a:bodyPr>
          <a:lstStyle/>
          <a:p>
            <a:r>
              <a:rPr lang="en-US" altLang="zh-TW" sz="1600" b="1" dirty="0">
                <a:solidFill>
                  <a:srgbClr val="7030A0"/>
                </a:solidFill>
                <a:latin typeface="微軟正黑體" panose="020B0604030504040204" pitchFamily="34" charset="-120"/>
                <a:ea typeface="微軟正黑體" panose="020B0604030504040204" pitchFamily="34" charset="-120"/>
              </a:rPr>
              <a:t>6</a:t>
            </a:r>
            <a:r>
              <a:rPr lang="zh-TW" altLang="en-US" sz="1600" b="1" dirty="0">
                <a:solidFill>
                  <a:srgbClr val="7030A0"/>
                </a:solidFill>
                <a:latin typeface="微軟正黑體" panose="020B0604030504040204" pitchFamily="34" charset="-120"/>
                <a:ea typeface="微軟正黑體" panose="020B0604030504040204" pitchFamily="34" charset="-120"/>
              </a:rPr>
              <a:t>歲</a:t>
            </a:r>
          </a:p>
        </p:txBody>
      </p:sp>
    </p:spTree>
    <p:extLst>
      <p:ext uri="{BB962C8B-B14F-4D97-AF65-F5344CB8AC3E}">
        <p14:creationId xmlns:p14="http://schemas.microsoft.com/office/powerpoint/2010/main" val="2115836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6">
            <a:extLst>
              <a:ext uri="{FF2B5EF4-FFF2-40B4-BE49-F238E27FC236}">
                <a16:creationId xmlns:a16="http://schemas.microsoft.com/office/drawing/2014/main" id="{DFD934A7-0AAD-4282-AEBA-A52530E48FCF}"/>
              </a:ext>
            </a:extLst>
          </p:cNvPr>
          <p:cNvSpPr/>
          <p:nvPr/>
        </p:nvSpPr>
        <p:spPr>
          <a:xfrm>
            <a:off x="172434" y="497541"/>
            <a:ext cx="8799132" cy="5862917"/>
          </a:xfrm>
          <a:prstGeom prst="roundRect">
            <a:avLst/>
          </a:prstGeom>
          <a:solidFill>
            <a:schemeClr val="accent6">
              <a:lumMod val="20000"/>
              <a:lumOff val="80000"/>
              <a:alpha val="42000"/>
            </a:schemeClr>
          </a:solidFill>
          <a:ln>
            <a:solidFill>
              <a:schemeClr val="accent6">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標題 1">
            <a:extLst>
              <a:ext uri="{FF2B5EF4-FFF2-40B4-BE49-F238E27FC236}">
                <a16:creationId xmlns:a16="http://schemas.microsoft.com/office/drawing/2014/main" id="{9E9FC694-ECEC-494C-A40D-7BA042F15BD7}"/>
              </a:ext>
            </a:extLst>
          </p:cNvPr>
          <p:cNvSpPr>
            <a:spLocks noGrp="1"/>
          </p:cNvSpPr>
          <p:nvPr>
            <p:ph type="title"/>
          </p:nvPr>
        </p:nvSpPr>
        <p:spPr>
          <a:xfrm>
            <a:off x="628649" y="365126"/>
            <a:ext cx="4445375" cy="1325563"/>
          </a:xfrm>
        </p:spPr>
        <p:txBody>
          <a:bodyPr>
            <a:normAutofit/>
          </a:bodyPr>
          <a:lstStyle/>
          <a:p>
            <a:r>
              <a:rPr lang="zh-TW" altLang="en-US" sz="4050" b="1" dirty="0">
                <a:solidFill>
                  <a:srgbClr val="7030A0"/>
                </a:solidFill>
                <a:latin typeface="微軟正黑體" panose="020B0604030504040204" pitchFamily="34" charset="-120"/>
                <a:ea typeface="微軟正黑體" panose="020B0604030504040204" pitchFamily="34" charset="-120"/>
              </a:rPr>
              <a:t>芊芊 </a:t>
            </a:r>
            <a:r>
              <a:rPr lang="en-US" altLang="zh-TW" sz="2400" b="1" dirty="0">
                <a:solidFill>
                  <a:srgbClr val="7030A0"/>
                </a:solidFill>
                <a:latin typeface="微軟正黑體" panose="020B0604030504040204" pitchFamily="34" charset="-120"/>
                <a:ea typeface="微軟正黑體" panose="020B0604030504040204" pitchFamily="34" charset="-120"/>
              </a:rPr>
              <a:t>(</a:t>
            </a:r>
            <a:r>
              <a:rPr lang="zh-TW" altLang="en-US" sz="2400" b="1" dirty="0">
                <a:solidFill>
                  <a:srgbClr val="7030A0"/>
                </a:solidFill>
                <a:latin typeface="微軟正黑體" panose="020B0604030504040204" pitchFamily="34" charset="-120"/>
                <a:ea typeface="微軟正黑體" panose="020B0604030504040204" pitchFamily="34" charset="-120"/>
              </a:rPr>
              <a:t>再生性不良貧血</a:t>
            </a:r>
            <a:r>
              <a:rPr lang="en-US" altLang="zh-TW" sz="2400" b="1" dirty="0">
                <a:solidFill>
                  <a:srgbClr val="7030A0"/>
                </a:solidFill>
                <a:latin typeface="微軟正黑體" panose="020B0604030504040204" pitchFamily="34" charset="-120"/>
                <a:ea typeface="微軟正黑體" panose="020B0604030504040204" pitchFamily="34" charset="-120"/>
              </a:rPr>
              <a:t>)</a:t>
            </a:r>
            <a:endParaRPr lang="zh-TW" altLang="en-US" sz="2400" b="1" dirty="0">
              <a:solidFill>
                <a:srgbClr val="7030A0"/>
              </a:solidFill>
              <a:latin typeface="微軟正黑體" panose="020B0604030504040204" pitchFamily="34" charset="-120"/>
              <a:ea typeface="微軟正黑體" panose="020B0604030504040204" pitchFamily="34" charset="-120"/>
            </a:endParaRPr>
          </a:p>
        </p:txBody>
      </p:sp>
      <p:pic>
        <p:nvPicPr>
          <p:cNvPr id="11" name="內容版面配置區 10">
            <a:extLst>
              <a:ext uri="{FF2B5EF4-FFF2-40B4-BE49-F238E27FC236}">
                <a16:creationId xmlns:a16="http://schemas.microsoft.com/office/drawing/2014/main" id="{B40B69B7-CECA-3E53-6FB8-26B0C9DFC30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681" t="16777" r="2912" b="31067"/>
          <a:stretch/>
        </p:blipFill>
        <p:spPr>
          <a:xfrm>
            <a:off x="263145" y="1742164"/>
            <a:ext cx="4651492" cy="3223846"/>
          </a:xfrm>
          <a:prstGeom prst="rect">
            <a:avLst/>
          </a:prstGeom>
          <a:ln w="190500" cap="sq">
            <a:solidFill>
              <a:srgbClr val="CC66FF"/>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文字方塊 2">
            <a:extLst>
              <a:ext uri="{FF2B5EF4-FFF2-40B4-BE49-F238E27FC236}">
                <a16:creationId xmlns:a16="http://schemas.microsoft.com/office/drawing/2014/main" id="{713091E6-9CBA-43B5-AC72-105B72B8C69E}"/>
              </a:ext>
            </a:extLst>
          </p:cNvPr>
          <p:cNvSpPr txBox="1"/>
          <p:nvPr/>
        </p:nvSpPr>
        <p:spPr>
          <a:xfrm>
            <a:off x="5005347" y="1533761"/>
            <a:ext cx="3943327" cy="4385816"/>
          </a:xfrm>
          <a:prstGeom prst="rect">
            <a:avLst/>
          </a:prstGeom>
          <a:noFill/>
        </p:spPr>
        <p:txBody>
          <a:bodyPr wrap="square" rtlCol="0">
            <a:spAutoFit/>
          </a:bodyPr>
          <a:lstStyle/>
          <a:p>
            <a:r>
              <a:rPr lang="en-US" altLang="zh-TW" sz="2700" b="1" dirty="0">
                <a:solidFill>
                  <a:srgbClr val="7030A0"/>
                </a:solidFill>
                <a:latin typeface="王漢宗特黑體繁" panose="02000500000000000000" pitchFamily="2" charset="-120"/>
                <a:ea typeface="王漢宗特黑體繁" panose="02000500000000000000" pitchFamily="2" charset="-120"/>
              </a:rPr>
              <a:t>《</a:t>
            </a:r>
            <a:r>
              <a:rPr lang="zh-TW" altLang="en-US" sz="2700" b="1" dirty="0">
                <a:solidFill>
                  <a:srgbClr val="7030A0"/>
                </a:solidFill>
                <a:latin typeface="王漢宗特黑體繁" panose="02000500000000000000" pitchFamily="2" charset="-120"/>
                <a:ea typeface="王漢宗特黑體繁" panose="02000500000000000000" pitchFamily="2" charset="-120"/>
              </a:rPr>
              <a:t>有閃亮星星的大海</a:t>
            </a:r>
            <a:r>
              <a:rPr lang="en-US" altLang="zh-TW" sz="2700" b="1" dirty="0">
                <a:solidFill>
                  <a:srgbClr val="7030A0"/>
                </a:solidFill>
                <a:latin typeface="王漢宗特黑體繁" panose="02000500000000000000" pitchFamily="2" charset="-120"/>
                <a:ea typeface="王漢宗特黑體繁" panose="02000500000000000000" pitchFamily="2" charset="-120"/>
              </a:rPr>
              <a:t>》</a:t>
            </a:r>
          </a:p>
          <a:p>
            <a:endParaRPr lang="en-US" altLang="zh-TW" sz="1800" dirty="0">
              <a:effectLst/>
              <a:ea typeface="王漢宗細圓體繁" panose="02020300000000000000" pitchFamily="18" charset="-120"/>
              <a:cs typeface="Times New Roman" panose="02020603050405020304" pitchFamily="18" charset="0"/>
            </a:endParaRPr>
          </a:p>
          <a:p>
            <a:pPr algn="just"/>
            <a:r>
              <a:rPr lang="zh-TW" altLang="zh-TW" kern="0" dirty="0">
                <a:effectLst/>
                <a:latin typeface="Calibri" panose="020F0502020204030204" pitchFamily="34" charset="0"/>
                <a:ea typeface="王漢宗特黑體繁" panose="02000500000000000000"/>
                <a:cs typeface="PingFang TC"/>
              </a:rPr>
              <a:t>「老師，你有看過像我這樣那麼會畫畫的學生嗎？」「你要不要分享我的畫給你的學生看？」</a:t>
            </a:r>
            <a:endParaRPr lang="en-US" altLang="zh-TW" kern="0" dirty="0">
              <a:effectLst/>
              <a:latin typeface="Calibri" panose="020F0502020204030204" pitchFamily="34" charset="0"/>
              <a:ea typeface="王漢宗特黑體繁" panose="02000500000000000000"/>
              <a:cs typeface="PingFang TC"/>
            </a:endParaRPr>
          </a:p>
          <a:p>
            <a:pPr algn="just"/>
            <a:r>
              <a:rPr lang="zh-TW" altLang="zh-TW" kern="0" dirty="0">
                <a:effectLst/>
                <a:latin typeface="Calibri" panose="020F0502020204030204" pitchFamily="34" charset="0"/>
                <a:ea typeface="王漢宗特黑體繁" panose="02000500000000000000"/>
                <a:cs typeface="PingFang TC"/>
              </a:rPr>
              <a:t>生病後無法上學的</a:t>
            </a:r>
            <a:r>
              <a:rPr lang="zh-TW" altLang="en-US" kern="0" dirty="0">
                <a:latin typeface="Calibri" panose="020F0502020204030204" pitchFamily="34" charset="0"/>
                <a:ea typeface="王漢宗特黑體繁" panose="02000500000000000000"/>
                <a:cs typeface="PingFang TC"/>
              </a:rPr>
              <a:t>芊芊</a:t>
            </a:r>
            <a:r>
              <a:rPr lang="zh-TW" altLang="zh-TW" kern="0" dirty="0">
                <a:effectLst/>
                <a:latin typeface="Calibri" panose="020F0502020204030204" pitchFamily="34" charset="0"/>
                <a:ea typeface="王漢宗特黑體繁" panose="02000500000000000000"/>
                <a:cs typeface="PingFang TC"/>
              </a:rPr>
              <a:t>，一次次展露自己繪畫上的自信及與同儕交流的渴望。</a:t>
            </a:r>
            <a:endParaRPr lang="zh-TW" altLang="zh-TW" kern="100" dirty="0">
              <a:effectLst/>
              <a:latin typeface="Calibri" panose="020F0502020204030204" pitchFamily="34" charset="0"/>
              <a:ea typeface="王漢宗特黑體繁" panose="02000500000000000000"/>
              <a:cs typeface="Times New Roman" panose="02020603050405020304" pitchFamily="18" charset="0"/>
            </a:endParaRPr>
          </a:p>
          <a:p>
            <a:pPr algn="just"/>
            <a:r>
              <a:rPr lang="zh-TW" altLang="zh-TW" kern="0" dirty="0">
                <a:effectLst/>
                <a:latin typeface="Calibri" panose="020F0502020204030204" pitchFamily="34" charset="0"/>
                <a:ea typeface="王漢宗特黑體繁" panose="02000500000000000000"/>
                <a:cs typeface="PingFang TC"/>
              </a:rPr>
              <a:t>國小一年</a:t>
            </a:r>
            <a:r>
              <a:rPr lang="zh-TW" altLang="en-US" kern="0" dirty="0">
                <a:effectLst/>
                <a:latin typeface="Calibri" panose="020F0502020204030204" pitchFamily="34" charset="0"/>
                <a:ea typeface="王漢宗特黑體繁" panose="02000500000000000000"/>
                <a:cs typeface="PingFang TC"/>
              </a:rPr>
              <a:t>級</a:t>
            </a:r>
            <a:r>
              <a:rPr lang="zh-TW" altLang="zh-TW" kern="0" dirty="0">
                <a:effectLst/>
                <a:latin typeface="Calibri" panose="020F0502020204030204" pitchFamily="34" charset="0"/>
                <a:ea typeface="王漢宗特黑體繁" panose="02000500000000000000"/>
                <a:cs typeface="PingFang TC"/>
              </a:rPr>
              <a:t>正當是幻想自己成為公主的年紀，有著粉紅色、粉紫色的夢，大海裡雖然有沾滿鮮血凶猛的鯊魚，岸邊站著柔弱的小女孩，但是粉色的天空有著璀璨明亮的星，世界會為</a:t>
            </a:r>
            <a:endParaRPr lang="en-US" altLang="zh-TW" kern="0" dirty="0">
              <a:effectLst/>
              <a:latin typeface="Calibri" panose="020F0502020204030204" pitchFamily="34" charset="0"/>
              <a:ea typeface="王漢宗特黑體繁" panose="02000500000000000000"/>
              <a:cs typeface="PingFang TC"/>
            </a:endParaRPr>
          </a:p>
          <a:p>
            <a:pPr algn="just"/>
            <a:r>
              <a:rPr lang="zh-TW" altLang="en-US" kern="0" dirty="0">
                <a:latin typeface="Calibri" panose="020F0502020204030204" pitchFamily="34" charset="0"/>
                <a:ea typeface="王漢宗特黑體繁" panose="02000500000000000000"/>
                <a:cs typeface="PingFang TC"/>
              </a:rPr>
              <a:t>芊芊</a:t>
            </a:r>
            <a:r>
              <a:rPr lang="zh-TW" altLang="zh-TW" kern="0" dirty="0">
                <a:effectLst/>
                <a:latin typeface="Calibri" panose="020F0502020204030204" pitchFamily="34" charset="0"/>
                <a:ea typeface="王漢宗特黑體繁" panose="02000500000000000000"/>
                <a:cs typeface="PingFang TC"/>
              </a:rPr>
              <a:t>開啟一扇螢光色的窗，踏出的每一步都留下閃亮亮、被祝福的足跡！</a:t>
            </a:r>
            <a:endParaRPr lang="zh-TW" altLang="zh-TW" kern="100" dirty="0">
              <a:effectLst/>
              <a:latin typeface="Calibri" panose="020F0502020204030204" pitchFamily="34" charset="0"/>
              <a:ea typeface="王漢宗特黑體繁" panose="02000500000000000000"/>
              <a:cs typeface="Times New Roman" panose="02020603050405020304" pitchFamily="18" charset="0"/>
            </a:endParaRPr>
          </a:p>
        </p:txBody>
      </p:sp>
      <p:sp>
        <p:nvSpPr>
          <p:cNvPr id="6" name="文字方塊 5">
            <a:extLst>
              <a:ext uri="{FF2B5EF4-FFF2-40B4-BE49-F238E27FC236}">
                <a16:creationId xmlns:a16="http://schemas.microsoft.com/office/drawing/2014/main" id="{D9162E90-11FD-45A3-B3C5-65ED4D711CED}"/>
              </a:ext>
            </a:extLst>
          </p:cNvPr>
          <p:cNvSpPr txBox="1"/>
          <p:nvPr/>
        </p:nvSpPr>
        <p:spPr>
          <a:xfrm>
            <a:off x="483377" y="5087806"/>
            <a:ext cx="3572097" cy="1077218"/>
          </a:xfrm>
          <a:prstGeom prst="rect">
            <a:avLst/>
          </a:prstGeom>
          <a:noFill/>
        </p:spPr>
        <p:txBody>
          <a:bodyPr wrap="square">
            <a:spAutoFit/>
          </a:bodyPr>
          <a:lstStyle/>
          <a:p>
            <a:pPr>
              <a:spcAft>
                <a:spcPts val="0"/>
              </a:spcAft>
            </a:pPr>
            <a:r>
              <a:rPr lang="zh-TW" altLang="en-US" sz="1600" dirty="0">
                <a:latin typeface="華康兒風體W4(P)" panose="020F0400000000000000" pitchFamily="34" charset="-120"/>
                <a:ea typeface="華康兒風體W4(P)" panose="020F0400000000000000" pitchFamily="34" charset="-120"/>
              </a:rPr>
              <a:t>年代：</a:t>
            </a:r>
            <a:r>
              <a:rPr lang="en-US" altLang="zh-TW" sz="1600" dirty="0">
                <a:latin typeface="華康兒風體W4(P)" panose="020F0400000000000000" pitchFamily="34" charset="-120"/>
                <a:ea typeface="華康兒風體W4(P)" panose="020F0400000000000000" pitchFamily="34" charset="-120"/>
              </a:rPr>
              <a:t>2023.05.12</a:t>
            </a:r>
          </a:p>
          <a:p>
            <a:pPr>
              <a:spcAft>
                <a:spcPts val="0"/>
              </a:spcAft>
            </a:pPr>
            <a:r>
              <a:rPr lang="zh-TW" altLang="en-US" sz="1600" dirty="0">
                <a:latin typeface="華康兒風體W4(P)" panose="020F0400000000000000" pitchFamily="34" charset="-120"/>
                <a:ea typeface="華康兒風體W4(P)" panose="020F0400000000000000" pitchFamily="34" charset="-120"/>
              </a:rPr>
              <a:t>尺寸：</a:t>
            </a:r>
            <a:r>
              <a:rPr lang="en-US" altLang="zh-TW" sz="1600" dirty="0">
                <a:latin typeface="華康兒風體W4(P)" panose="020F0400000000000000" pitchFamily="34" charset="-120"/>
                <a:ea typeface="華康兒風體W4(P)" panose="020F0400000000000000" pitchFamily="34" charset="-120"/>
              </a:rPr>
              <a:t>27.3×39.4cm</a:t>
            </a:r>
          </a:p>
          <a:p>
            <a:pPr>
              <a:spcAft>
                <a:spcPts val="0"/>
              </a:spcAft>
            </a:pPr>
            <a:r>
              <a:rPr lang="zh-TW" altLang="en-US" sz="1600" dirty="0">
                <a:latin typeface="華康兒風體W4(P)" panose="020F0400000000000000" pitchFamily="34" charset="-120"/>
                <a:ea typeface="華康兒風體W4(P)" panose="020F0400000000000000" pitchFamily="34" charset="-120"/>
              </a:rPr>
              <a:t>媒材：水彩、蠟筆、彩色筆</a:t>
            </a:r>
          </a:p>
          <a:p>
            <a:pPr>
              <a:spcAft>
                <a:spcPts val="0"/>
              </a:spcAft>
            </a:pPr>
            <a:r>
              <a:rPr lang="zh-TW" altLang="en-US" sz="1600" dirty="0">
                <a:latin typeface="華康兒風體W4(P)" panose="020F0400000000000000" pitchFamily="34" charset="-120"/>
                <a:ea typeface="華康兒風體W4(P)" panose="020F0400000000000000" pitchFamily="34" charset="-120"/>
              </a:rPr>
              <a:t>導師：許倍榕</a:t>
            </a:r>
          </a:p>
        </p:txBody>
      </p:sp>
      <p:sp>
        <p:nvSpPr>
          <p:cNvPr id="4" name="文字方塊 3">
            <a:extLst>
              <a:ext uri="{FF2B5EF4-FFF2-40B4-BE49-F238E27FC236}">
                <a16:creationId xmlns:a16="http://schemas.microsoft.com/office/drawing/2014/main" id="{EA3C9E07-CA6C-45B2-9A97-36B0F68E19B6}"/>
              </a:ext>
            </a:extLst>
          </p:cNvPr>
          <p:cNvSpPr txBox="1"/>
          <p:nvPr/>
        </p:nvSpPr>
        <p:spPr>
          <a:xfrm>
            <a:off x="4468906" y="923603"/>
            <a:ext cx="1210236" cy="338554"/>
          </a:xfrm>
          <a:prstGeom prst="rect">
            <a:avLst/>
          </a:prstGeom>
          <a:noFill/>
        </p:spPr>
        <p:txBody>
          <a:bodyPr wrap="square" rtlCol="0">
            <a:spAutoFit/>
          </a:bodyPr>
          <a:lstStyle/>
          <a:p>
            <a:r>
              <a:rPr lang="en-US" altLang="zh-TW" sz="1600" b="1" dirty="0">
                <a:solidFill>
                  <a:srgbClr val="7030A0"/>
                </a:solidFill>
                <a:latin typeface="微軟正黑體" panose="020B0604030504040204" pitchFamily="34" charset="-120"/>
                <a:ea typeface="微軟正黑體" panose="020B0604030504040204" pitchFamily="34" charset="-120"/>
              </a:rPr>
              <a:t>7</a:t>
            </a:r>
            <a:r>
              <a:rPr lang="zh-TW" altLang="en-US" sz="1600" b="1" dirty="0">
                <a:solidFill>
                  <a:srgbClr val="7030A0"/>
                </a:solidFill>
                <a:latin typeface="微軟正黑體" panose="020B0604030504040204" pitchFamily="34" charset="-120"/>
                <a:ea typeface="微軟正黑體" panose="020B0604030504040204" pitchFamily="34" charset="-120"/>
              </a:rPr>
              <a:t>歲</a:t>
            </a:r>
          </a:p>
        </p:txBody>
      </p:sp>
    </p:spTree>
    <p:extLst>
      <p:ext uri="{BB962C8B-B14F-4D97-AF65-F5344CB8AC3E}">
        <p14:creationId xmlns:p14="http://schemas.microsoft.com/office/powerpoint/2010/main" val="577400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6">
            <a:extLst>
              <a:ext uri="{FF2B5EF4-FFF2-40B4-BE49-F238E27FC236}">
                <a16:creationId xmlns:a16="http://schemas.microsoft.com/office/drawing/2014/main" id="{D302948F-43FA-4D55-A19F-6E3050579048}"/>
              </a:ext>
            </a:extLst>
          </p:cNvPr>
          <p:cNvSpPr/>
          <p:nvPr/>
        </p:nvSpPr>
        <p:spPr>
          <a:xfrm>
            <a:off x="172434" y="497541"/>
            <a:ext cx="8799132" cy="5862917"/>
          </a:xfrm>
          <a:prstGeom prst="roundRect">
            <a:avLst/>
          </a:prstGeom>
          <a:solidFill>
            <a:schemeClr val="accent6">
              <a:lumMod val="20000"/>
              <a:lumOff val="80000"/>
              <a:alpha val="42000"/>
            </a:schemeClr>
          </a:solidFill>
          <a:ln>
            <a:solidFill>
              <a:schemeClr val="accent6">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標題 1">
            <a:extLst>
              <a:ext uri="{FF2B5EF4-FFF2-40B4-BE49-F238E27FC236}">
                <a16:creationId xmlns:a16="http://schemas.microsoft.com/office/drawing/2014/main" id="{9E9FC694-ECEC-494C-A40D-7BA042F15BD7}"/>
              </a:ext>
            </a:extLst>
          </p:cNvPr>
          <p:cNvSpPr>
            <a:spLocks noGrp="1"/>
          </p:cNvSpPr>
          <p:nvPr>
            <p:ph type="title"/>
          </p:nvPr>
        </p:nvSpPr>
        <p:spPr>
          <a:xfrm>
            <a:off x="628649" y="365126"/>
            <a:ext cx="4445375" cy="1325563"/>
          </a:xfrm>
        </p:spPr>
        <p:txBody>
          <a:bodyPr>
            <a:normAutofit/>
          </a:bodyPr>
          <a:lstStyle/>
          <a:p>
            <a:r>
              <a:rPr lang="zh-TW" altLang="en-US" sz="4050" dirty="0">
                <a:solidFill>
                  <a:srgbClr val="7030A0"/>
                </a:solidFill>
                <a:latin typeface="王漢宗特黑體繁" panose="02000500000000000000" pitchFamily="2" charset="-120"/>
                <a:ea typeface="王漢宗特黑體繁" panose="02000500000000000000" pitchFamily="2" charset="-120"/>
              </a:rPr>
              <a:t>蓉蓉 </a:t>
            </a:r>
            <a:r>
              <a:rPr lang="en-US" altLang="zh-TW" sz="2400" dirty="0">
                <a:solidFill>
                  <a:srgbClr val="7030A0"/>
                </a:solidFill>
                <a:latin typeface="王漢宗特黑體繁" panose="02000500000000000000" pitchFamily="2" charset="-120"/>
                <a:ea typeface="王漢宗特黑體繁" panose="02000500000000000000" pitchFamily="2" charset="-120"/>
              </a:rPr>
              <a:t>(</a:t>
            </a:r>
            <a:r>
              <a:rPr lang="zh-TW" altLang="en-US" sz="2400" dirty="0">
                <a:solidFill>
                  <a:srgbClr val="7030A0"/>
                </a:solidFill>
                <a:latin typeface="王漢宗特黑體繁" panose="02000500000000000000" pitchFamily="2" charset="-120"/>
                <a:ea typeface="王漢宗特黑體繁" panose="02000500000000000000" pitchFamily="2" charset="-120"/>
              </a:rPr>
              <a:t>白血病</a:t>
            </a:r>
            <a:r>
              <a:rPr lang="en-US" altLang="zh-TW" sz="2400" dirty="0">
                <a:solidFill>
                  <a:srgbClr val="7030A0"/>
                </a:solidFill>
                <a:latin typeface="王漢宗特黑體繁" panose="02000500000000000000" pitchFamily="2" charset="-120"/>
                <a:ea typeface="王漢宗特黑體繁" panose="02000500000000000000" pitchFamily="2" charset="-120"/>
              </a:rPr>
              <a:t>)</a:t>
            </a:r>
            <a:endParaRPr lang="zh-TW" altLang="en-US" sz="2400" dirty="0">
              <a:solidFill>
                <a:srgbClr val="7030A0"/>
              </a:solidFill>
              <a:latin typeface="王漢宗特黑體繁" panose="02000500000000000000" pitchFamily="2" charset="-120"/>
              <a:ea typeface="王漢宗特黑體繁" panose="02000500000000000000" pitchFamily="2" charset="-120"/>
            </a:endParaRPr>
          </a:p>
        </p:txBody>
      </p:sp>
      <p:pic>
        <p:nvPicPr>
          <p:cNvPr id="11" name="內容版面配置區 10">
            <a:extLst>
              <a:ext uri="{FF2B5EF4-FFF2-40B4-BE49-F238E27FC236}">
                <a16:creationId xmlns:a16="http://schemas.microsoft.com/office/drawing/2014/main" id="{4AAF0D9E-FE2A-B0FD-0E7D-0D29E592AB4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021" t="15700" r="2225" b="32034"/>
          <a:stretch/>
        </p:blipFill>
        <p:spPr>
          <a:xfrm>
            <a:off x="273360" y="1823104"/>
            <a:ext cx="5005868" cy="3464004"/>
          </a:xfrm>
          <a:prstGeom prst="rect">
            <a:avLst/>
          </a:prstGeom>
          <a:ln w="190500" cap="sq">
            <a:solidFill>
              <a:schemeClr val="accent5"/>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文字方塊 2">
            <a:extLst>
              <a:ext uri="{FF2B5EF4-FFF2-40B4-BE49-F238E27FC236}">
                <a16:creationId xmlns:a16="http://schemas.microsoft.com/office/drawing/2014/main" id="{713091E6-9CBA-43B5-AC72-105B72B8C69E}"/>
              </a:ext>
            </a:extLst>
          </p:cNvPr>
          <p:cNvSpPr txBox="1"/>
          <p:nvPr/>
        </p:nvSpPr>
        <p:spPr>
          <a:xfrm>
            <a:off x="5404173" y="1823104"/>
            <a:ext cx="3442448" cy="2169825"/>
          </a:xfrm>
          <a:prstGeom prst="rect">
            <a:avLst/>
          </a:prstGeom>
          <a:noFill/>
        </p:spPr>
        <p:txBody>
          <a:bodyPr wrap="square" rtlCol="0">
            <a:spAutoFit/>
          </a:bodyPr>
          <a:lstStyle/>
          <a:p>
            <a:r>
              <a:rPr lang="en-US" altLang="zh-TW" sz="2700" b="1" dirty="0">
                <a:solidFill>
                  <a:srgbClr val="7030A0"/>
                </a:solidFill>
                <a:latin typeface="王漢宗特黑體繁" panose="02000500000000000000" pitchFamily="2" charset="-120"/>
                <a:ea typeface="王漢宗特黑體繁" panose="02000500000000000000" pitchFamily="2" charset="-120"/>
              </a:rPr>
              <a:t>《</a:t>
            </a:r>
            <a:r>
              <a:rPr lang="zh-TW" altLang="en-US" sz="2700" b="1" dirty="0">
                <a:solidFill>
                  <a:srgbClr val="7030A0"/>
                </a:solidFill>
                <a:latin typeface="王漢宗特黑體繁" panose="02000500000000000000" pitchFamily="2" charset="-120"/>
                <a:ea typeface="王漢宗特黑體繁" panose="02000500000000000000" pitchFamily="2" charset="-120"/>
              </a:rPr>
              <a:t>甜點冰</a:t>
            </a:r>
            <a:r>
              <a:rPr lang="en-US" altLang="zh-TW" sz="2700" b="1" dirty="0">
                <a:solidFill>
                  <a:srgbClr val="7030A0"/>
                </a:solidFill>
                <a:latin typeface="王漢宗特黑體繁" panose="02000500000000000000" pitchFamily="2" charset="-120"/>
                <a:ea typeface="王漢宗特黑體繁" panose="02000500000000000000" pitchFamily="2" charset="-120"/>
              </a:rPr>
              <a:t>》</a:t>
            </a:r>
          </a:p>
          <a:p>
            <a:endParaRPr lang="en-US" altLang="zh-TW" sz="1800" dirty="0">
              <a:effectLst/>
              <a:ea typeface="王漢宗細圓體繁" panose="02020300000000000000" pitchFamily="18" charset="-120"/>
              <a:cs typeface="Times New Roman" panose="02020603050405020304" pitchFamily="18" charset="0"/>
            </a:endParaRPr>
          </a:p>
          <a:p>
            <a:pPr algn="just">
              <a:spcAft>
                <a:spcPts val="0"/>
              </a:spcAft>
            </a:pPr>
            <a:r>
              <a:rPr lang="zh-TW" altLang="zh-TW" sz="1800" kern="100" dirty="0">
                <a:effectLst/>
                <a:ea typeface="王漢宗特黑體繁" panose="02000500000000000000"/>
                <a:cs typeface="Times New Roman" panose="02020603050405020304" pitchFamily="18" charset="0"/>
              </a:rPr>
              <a:t>超級大碗公 這水果冰有奇異果、芒果、香蕉、小櫻桃</a:t>
            </a:r>
            <a:endParaRPr lang="en-US" altLang="zh-TW" sz="1800" kern="100" dirty="0">
              <a:effectLst/>
              <a:ea typeface="王漢宗特黑體繁" panose="02000500000000000000"/>
              <a:cs typeface="Times New Roman" panose="02020603050405020304" pitchFamily="18" charset="0"/>
            </a:endParaRPr>
          </a:p>
          <a:p>
            <a:pPr algn="just">
              <a:spcAft>
                <a:spcPts val="0"/>
              </a:spcAft>
            </a:pPr>
            <a:r>
              <a:rPr lang="zh-TW" altLang="zh-TW" sz="1800" kern="100" dirty="0">
                <a:effectLst/>
                <a:ea typeface="王漢宗特黑體繁" panose="02000500000000000000"/>
                <a:cs typeface="Times New Roman" panose="02020603050405020304" pitchFamily="18" charset="0"/>
              </a:rPr>
              <a:t>這層層又疊疊畫出香甜的</a:t>
            </a:r>
            <a:endParaRPr lang="en-US" altLang="zh-TW" sz="1800" kern="100" dirty="0">
              <a:effectLst/>
              <a:ea typeface="王漢宗特黑體繁" panose="02000500000000000000"/>
              <a:cs typeface="Times New Roman" panose="02020603050405020304" pitchFamily="18" charset="0"/>
            </a:endParaRPr>
          </a:p>
          <a:p>
            <a:pPr algn="just">
              <a:spcAft>
                <a:spcPts val="0"/>
              </a:spcAft>
            </a:pPr>
            <a:r>
              <a:rPr lang="zh-TW" altLang="zh-TW" sz="1800" kern="100" dirty="0">
                <a:effectLst/>
                <a:ea typeface="王漢宗特黑體繁" panose="02000500000000000000"/>
                <a:cs typeface="Times New Roman" panose="02020603050405020304" pitchFamily="18" charset="0"/>
              </a:rPr>
              <a:t>幸福好滋味，</a:t>
            </a:r>
            <a:endParaRPr lang="en-US" altLang="zh-TW" sz="1800" kern="100" dirty="0">
              <a:effectLst/>
              <a:ea typeface="王漢宗特黑體繁" panose="02000500000000000000"/>
              <a:cs typeface="Times New Roman" panose="02020603050405020304" pitchFamily="18" charset="0"/>
            </a:endParaRPr>
          </a:p>
          <a:p>
            <a:pPr algn="just">
              <a:spcAft>
                <a:spcPts val="0"/>
              </a:spcAft>
            </a:pPr>
            <a:r>
              <a:rPr lang="zh-TW" altLang="zh-TW" sz="1800" kern="100" dirty="0">
                <a:effectLst/>
                <a:ea typeface="王漢宗特黑體繁" panose="02000500000000000000"/>
                <a:cs typeface="Times New Roman" panose="02020603050405020304" pitchFamily="18" charset="0"/>
              </a:rPr>
              <a:t>大家看得出很想吃的氣氛</a:t>
            </a:r>
            <a:r>
              <a:rPr lang="en-US" altLang="zh-TW" sz="1800" kern="100" dirty="0">
                <a:effectLst/>
                <a:ea typeface="王漢宗特黑體繁" panose="02000500000000000000"/>
                <a:cs typeface="Times New Roman" panose="02020603050405020304" pitchFamily="18" charset="0"/>
              </a:rPr>
              <a:t>?</a:t>
            </a:r>
            <a:endParaRPr lang="zh-TW" altLang="en-US" sz="2000" dirty="0">
              <a:latin typeface="微軟正黑體" panose="020B0604030504040204" pitchFamily="34" charset="-120"/>
              <a:ea typeface="王漢宗特黑體繁" panose="02000500000000000000"/>
              <a:cs typeface="Times New Roman" panose="02020603050405020304" pitchFamily="18" charset="0"/>
            </a:endParaRPr>
          </a:p>
        </p:txBody>
      </p:sp>
      <p:sp>
        <p:nvSpPr>
          <p:cNvPr id="6" name="文字方塊 5">
            <a:extLst>
              <a:ext uri="{FF2B5EF4-FFF2-40B4-BE49-F238E27FC236}">
                <a16:creationId xmlns:a16="http://schemas.microsoft.com/office/drawing/2014/main" id="{D9162E90-11FD-45A3-B3C5-65ED4D711CED}"/>
              </a:ext>
            </a:extLst>
          </p:cNvPr>
          <p:cNvSpPr txBox="1"/>
          <p:nvPr/>
        </p:nvSpPr>
        <p:spPr>
          <a:xfrm>
            <a:off x="5425967" y="4209890"/>
            <a:ext cx="3083588" cy="1077218"/>
          </a:xfrm>
          <a:prstGeom prst="rect">
            <a:avLst/>
          </a:prstGeom>
          <a:noFill/>
        </p:spPr>
        <p:txBody>
          <a:bodyPr wrap="square">
            <a:spAutoFit/>
          </a:bodyPr>
          <a:lstStyle/>
          <a:p>
            <a:pPr>
              <a:spcAft>
                <a:spcPts val="0"/>
              </a:spcAft>
            </a:pPr>
            <a:r>
              <a:rPr lang="zh-TW" altLang="en-US" sz="1600" dirty="0">
                <a:latin typeface="華康兒風體W4(P)" panose="020F0400000000000000" pitchFamily="34" charset="-120"/>
                <a:ea typeface="華康兒風體W4(P)" panose="020F0400000000000000" pitchFamily="34" charset="-120"/>
              </a:rPr>
              <a:t>年代：</a:t>
            </a:r>
            <a:r>
              <a:rPr lang="en-US" altLang="zh-TW" sz="1600" dirty="0">
                <a:latin typeface="華康兒風體W4(P)" panose="020F0400000000000000" pitchFamily="34" charset="-120"/>
                <a:ea typeface="華康兒風體W4(P)" panose="020F0400000000000000" pitchFamily="34" charset="-120"/>
              </a:rPr>
              <a:t>2023.06.02</a:t>
            </a:r>
          </a:p>
          <a:p>
            <a:pPr>
              <a:spcAft>
                <a:spcPts val="0"/>
              </a:spcAft>
            </a:pPr>
            <a:r>
              <a:rPr lang="zh-TW" altLang="en-US" sz="1600" dirty="0">
                <a:latin typeface="華康兒風體W4(P)" panose="020F0400000000000000" pitchFamily="34" charset="-120"/>
                <a:ea typeface="華康兒風體W4(P)" panose="020F0400000000000000" pitchFamily="34" charset="-120"/>
              </a:rPr>
              <a:t>尺寸：</a:t>
            </a:r>
            <a:r>
              <a:rPr lang="en-US" altLang="zh-TW" sz="1600" dirty="0">
                <a:latin typeface="華康兒風體W4(P)" panose="020F0400000000000000" pitchFamily="34" charset="-120"/>
                <a:ea typeface="華康兒風體W4(P)" panose="020F0400000000000000" pitchFamily="34" charset="-120"/>
              </a:rPr>
              <a:t>27×39.1cm</a:t>
            </a:r>
          </a:p>
          <a:p>
            <a:pPr>
              <a:spcAft>
                <a:spcPts val="0"/>
              </a:spcAft>
            </a:pPr>
            <a:r>
              <a:rPr lang="zh-TW" altLang="en-US" sz="1600" dirty="0">
                <a:latin typeface="華康兒風體W4(P)" panose="020F0400000000000000" pitchFamily="34" charset="-120"/>
                <a:ea typeface="華康兒風體W4(P)" panose="020F0400000000000000" pitchFamily="34" charset="-120"/>
              </a:rPr>
              <a:t>媒材：水彩、色鉛筆</a:t>
            </a:r>
          </a:p>
          <a:p>
            <a:pPr>
              <a:spcAft>
                <a:spcPts val="0"/>
              </a:spcAft>
            </a:pPr>
            <a:r>
              <a:rPr lang="zh-TW" altLang="en-US" sz="1600" dirty="0">
                <a:latin typeface="華康兒風體W4(P)" panose="020F0400000000000000" pitchFamily="34" charset="-120"/>
                <a:ea typeface="華康兒風體W4(P)" panose="020F0400000000000000" pitchFamily="34" charset="-120"/>
              </a:rPr>
              <a:t>導師：洪築境</a:t>
            </a:r>
          </a:p>
        </p:txBody>
      </p:sp>
      <p:sp>
        <p:nvSpPr>
          <p:cNvPr id="4" name="文字方塊 3">
            <a:extLst>
              <a:ext uri="{FF2B5EF4-FFF2-40B4-BE49-F238E27FC236}">
                <a16:creationId xmlns:a16="http://schemas.microsoft.com/office/drawing/2014/main" id="{E57082FB-5668-4064-90D5-089415F1AD7B}"/>
              </a:ext>
            </a:extLst>
          </p:cNvPr>
          <p:cNvSpPr txBox="1"/>
          <p:nvPr/>
        </p:nvSpPr>
        <p:spPr>
          <a:xfrm>
            <a:off x="3203028" y="991046"/>
            <a:ext cx="1210236" cy="338554"/>
          </a:xfrm>
          <a:prstGeom prst="rect">
            <a:avLst/>
          </a:prstGeom>
          <a:noFill/>
        </p:spPr>
        <p:txBody>
          <a:bodyPr wrap="square" rtlCol="0">
            <a:spAutoFit/>
          </a:bodyPr>
          <a:lstStyle/>
          <a:p>
            <a:r>
              <a:rPr lang="en-US" altLang="zh-TW" sz="1600" b="1" dirty="0">
                <a:solidFill>
                  <a:srgbClr val="7030A0"/>
                </a:solidFill>
                <a:latin typeface="微軟正黑體" panose="020B0604030504040204" pitchFamily="34" charset="-120"/>
                <a:ea typeface="微軟正黑體" panose="020B0604030504040204" pitchFamily="34" charset="-120"/>
              </a:rPr>
              <a:t>12</a:t>
            </a:r>
            <a:r>
              <a:rPr lang="zh-TW" altLang="en-US" sz="1600" b="1" dirty="0">
                <a:solidFill>
                  <a:srgbClr val="7030A0"/>
                </a:solidFill>
                <a:latin typeface="微軟正黑體" panose="020B0604030504040204" pitchFamily="34" charset="-120"/>
                <a:ea typeface="微軟正黑體" panose="020B0604030504040204" pitchFamily="34" charset="-120"/>
              </a:rPr>
              <a:t>歲</a:t>
            </a:r>
          </a:p>
        </p:txBody>
      </p:sp>
    </p:spTree>
    <p:extLst>
      <p:ext uri="{BB962C8B-B14F-4D97-AF65-F5344CB8AC3E}">
        <p14:creationId xmlns:p14="http://schemas.microsoft.com/office/powerpoint/2010/main" val="1455768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6">
            <a:extLst>
              <a:ext uri="{FF2B5EF4-FFF2-40B4-BE49-F238E27FC236}">
                <a16:creationId xmlns:a16="http://schemas.microsoft.com/office/drawing/2014/main" id="{209C4C04-AAB3-4366-9718-6ED09FAFC80D}"/>
              </a:ext>
            </a:extLst>
          </p:cNvPr>
          <p:cNvSpPr/>
          <p:nvPr/>
        </p:nvSpPr>
        <p:spPr>
          <a:xfrm>
            <a:off x="93562" y="471841"/>
            <a:ext cx="8799132" cy="5862917"/>
          </a:xfrm>
          <a:prstGeom prst="roundRect">
            <a:avLst/>
          </a:prstGeom>
          <a:solidFill>
            <a:schemeClr val="accent6">
              <a:lumMod val="20000"/>
              <a:lumOff val="80000"/>
              <a:alpha val="42000"/>
            </a:schemeClr>
          </a:solidFill>
          <a:ln>
            <a:solidFill>
              <a:schemeClr val="accent6">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標題 1">
            <a:extLst>
              <a:ext uri="{FF2B5EF4-FFF2-40B4-BE49-F238E27FC236}">
                <a16:creationId xmlns:a16="http://schemas.microsoft.com/office/drawing/2014/main" id="{9E9FC694-ECEC-494C-A40D-7BA042F15BD7}"/>
              </a:ext>
            </a:extLst>
          </p:cNvPr>
          <p:cNvSpPr>
            <a:spLocks noGrp="1"/>
          </p:cNvSpPr>
          <p:nvPr>
            <p:ph type="title"/>
          </p:nvPr>
        </p:nvSpPr>
        <p:spPr>
          <a:xfrm>
            <a:off x="628649" y="365126"/>
            <a:ext cx="4445375" cy="1325563"/>
          </a:xfrm>
        </p:spPr>
        <p:txBody>
          <a:bodyPr>
            <a:normAutofit/>
          </a:bodyPr>
          <a:lstStyle/>
          <a:p>
            <a:r>
              <a:rPr lang="zh-TW" altLang="en-US" sz="4050" dirty="0">
                <a:solidFill>
                  <a:srgbClr val="7030A0"/>
                </a:solidFill>
                <a:latin typeface="王漢宗特黑體繁" panose="02000500000000000000" pitchFamily="2" charset="-120"/>
                <a:ea typeface="王漢宗特黑體繁" panose="02000500000000000000" pitchFamily="2" charset="-120"/>
              </a:rPr>
              <a:t>沛沛 </a:t>
            </a:r>
            <a:r>
              <a:rPr lang="en-US" altLang="zh-TW" sz="2400" dirty="0">
                <a:solidFill>
                  <a:srgbClr val="7030A0"/>
                </a:solidFill>
                <a:latin typeface="王漢宗特黑體繁" panose="02000500000000000000" pitchFamily="2" charset="-120"/>
                <a:ea typeface="王漢宗特黑體繁" panose="02000500000000000000" pitchFamily="2" charset="-120"/>
              </a:rPr>
              <a:t>(</a:t>
            </a:r>
            <a:r>
              <a:rPr lang="zh-TW" altLang="en-US" sz="2400" dirty="0">
                <a:solidFill>
                  <a:srgbClr val="7030A0"/>
                </a:solidFill>
                <a:latin typeface="王漢宗特黑體繁" panose="02000500000000000000" pitchFamily="2" charset="-120"/>
                <a:ea typeface="王漢宗特黑體繁" panose="02000500000000000000" pitchFamily="2" charset="-120"/>
              </a:rPr>
              <a:t>再生性不良貧血</a:t>
            </a:r>
            <a:r>
              <a:rPr lang="en-US" altLang="zh-TW" sz="2400" dirty="0">
                <a:solidFill>
                  <a:srgbClr val="7030A0"/>
                </a:solidFill>
                <a:latin typeface="王漢宗特黑體繁" panose="02000500000000000000" pitchFamily="2" charset="-120"/>
                <a:ea typeface="王漢宗特黑體繁" panose="02000500000000000000" pitchFamily="2" charset="-120"/>
              </a:rPr>
              <a:t>)</a:t>
            </a:r>
            <a:endParaRPr lang="zh-TW" altLang="en-US" sz="2400" dirty="0">
              <a:solidFill>
                <a:srgbClr val="7030A0"/>
              </a:solidFill>
              <a:latin typeface="王漢宗特黑體繁" panose="02000500000000000000" pitchFamily="2" charset="-120"/>
              <a:ea typeface="王漢宗特黑體繁" panose="02000500000000000000" pitchFamily="2" charset="-120"/>
            </a:endParaRPr>
          </a:p>
        </p:txBody>
      </p:sp>
      <p:pic>
        <p:nvPicPr>
          <p:cNvPr id="11" name="內容版面配置區 10">
            <a:extLst>
              <a:ext uri="{FF2B5EF4-FFF2-40B4-BE49-F238E27FC236}">
                <a16:creationId xmlns:a16="http://schemas.microsoft.com/office/drawing/2014/main" id="{53DB7A6B-15AE-C3B0-3404-F96719B389F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357" t="15699" r="1247" b="31227"/>
          <a:stretch/>
        </p:blipFill>
        <p:spPr>
          <a:xfrm>
            <a:off x="249761" y="1670421"/>
            <a:ext cx="4965463" cy="3465755"/>
          </a:xfrm>
          <a:prstGeom prst="rect">
            <a:avLst/>
          </a:prstGeom>
          <a:ln w="190500" cap="sq">
            <a:solidFill>
              <a:schemeClr val="accent4"/>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文字方塊 2">
            <a:extLst>
              <a:ext uri="{FF2B5EF4-FFF2-40B4-BE49-F238E27FC236}">
                <a16:creationId xmlns:a16="http://schemas.microsoft.com/office/drawing/2014/main" id="{713091E6-9CBA-43B5-AC72-105B72B8C69E}"/>
              </a:ext>
            </a:extLst>
          </p:cNvPr>
          <p:cNvSpPr txBox="1"/>
          <p:nvPr/>
        </p:nvSpPr>
        <p:spPr>
          <a:xfrm>
            <a:off x="5330910" y="1541403"/>
            <a:ext cx="3561784" cy="4662815"/>
          </a:xfrm>
          <a:prstGeom prst="rect">
            <a:avLst/>
          </a:prstGeom>
          <a:noFill/>
        </p:spPr>
        <p:txBody>
          <a:bodyPr wrap="square" rtlCol="0">
            <a:spAutoFit/>
          </a:bodyPr>
          <a:lstStyle/>
          <a:p>
            <a:r>
              <a:rPr lang="en-US" altLang="zh-TW" sz="2700" b="1" dirty="0">
                <a:solidFill>
                  <a:srgbClr val="7030A0"/>
                </a:solidFill>
                <a:latin typeface="王漢宗特黑體繁" panose="02000500000000000000" pitchFamily="2" charset="-120"/>
                <a:ea typeface="王漢宗特黑體繁" panose="02000500000000000000" pitchFamily="2" charset="-120"/>
              </a:rPr>
              <a:t>《</a:t>
            </a:r>
            <a:r>
              <a:rPr lang="zh-TW" altLang="en-US" sz="2700" b="1" dirty="0">
                <a:solidFill>
                  <a:srgbClr val="7030A0"/>
                </a:solidFill>
                <a:latin typeface="王漢宗特黑體繁" panose="02000500000000000000" pitchFamily="2" charset="-120"/>
                <a:ea typeface="王漢宗特黑體繁" panose="02000500000000000000" pitchFamily="2" charset="-120"/>
              </a:rPr>
              <a:t>舞獅賀歲慶團圓</a:t>
            </a:r>
            <a:r>
              <a:rPr lang="en-US" altLang="zh-TW" sz="2700" b="1" dirty="0">
                <a:solidFill>
                  <a:srgbClr val="7030A0"/>
                </a:solidFill>
                <a:latin typeface="王漢宗特黑體繁" panose="02000500000000000000" pitchFamily="2" charset="-120"/>
                <a:ea typeface="王漢宗特黑體繁" panose="02000500000000000000" pitchFamily="2" charset="-120"/>
              </a:rPr>
              <a:t>》</a:t>
            </a:r>
          </a:p>
          <a:p>
            <a:endParaRPr lang="en-US" altLang="zh-TW" dirty="0">
              <a:effectLst/>
              <a:ea typeface="王漢宗特黑體繁" panose="02000500000000000000"/>
              <a:cs typeface="Times New Roman" panose="02020603050405020304" pitchFamily="18" charset="0"/>
            </a:endParaRPr>
          </a:p>
          <a:p>
            <a:pPr algn="just"/>
            <a:r>
              <a:rPr lang="zh-TW" altLang="zh-TW" kern="100" dirty="0">
                <a:effectLst/>
                <a:latin typeface="Calibri" panose="020F0502020204030204" pitchFamily="34" charset="0"/>
                <a:ea typeface="王漢宗特黑體繁" panose="02000500000000000000"/>
                <a:cs typeface="Times New Roman" panose="02020603050405020304" pitchFamily="18" charset="0"/>
              </a:rPr>
              <a:t>樸拙可愛的獅子，身披彩豔牡丹花，點綴璨閃閃的亮片，踩著輕盈步伐，在漫天亮麗的煙火中出場，高高掛著「新年快樂」</a:t>
            </a:r>
            <a:endParaRPr lang="en-US" altLang="zh-TW" kern="100" dirty="0">
              <a:effectLst/>
              <a:latin typeface="Calibri" panose="020F0502020204030204" pitchFamily="34" charset="0"/>
              <a:ea typeface="王漢宗特黑體繁" panose="02000500000000000000"/>
              <a:cs typeface="Times New Roman" panose="02020603050405020304" pitchFamily="18" charset="0"/>
            </a:endParaRPr>
          </a:p>
          <a:p>
            <a:pPr algn="just"/>
            <a:r>
              <a:rPr lang="zh-TW" altLang="zh-TW" kern="100" dirty="0">
                <a:effectLst/>
                <a:latin typeface="Calibri" panose="020F0502020204030204" pitchFamily="34" charset="0"/>
                <a:ea typeface="王漢宗特黑體繁" panose="02000500000000000000"/>
                <a:cs typeface="Times New Roman" panose="02020603050405020304" pitchFamily="18" charset="0"/>
              </a:rPr>
              <a:t>「大吉大利」「年年有魚」～</a:t>
            </a:r>
            <a:endParaRPr lang="en-US" altLang="zh-TW" kern="100" dirty="0">
              <a:effectLst/>
              <a:latin typeface="Calibri" panose="020F0502020204030204" pitchFamily="34" charset="0"/>
              <a:ea typeface="王漢宗特黑體繁" panose="02000500000000000000"/>
              <a:cs typeface="Times New Roman" panose="02020603050405020304" pitchFamily="18" charset="0"/>
            </a:endParaRPr>
          </a:p>
          <a:p>
            <a:pPr algn="just"/>
            <a:r>
              <a:rPr lang="zh-TW" altLang="zh-TW" kern="100" dirty="0">
                <a:effectLst/>
                <a:latin typeface="Calibri" panose="020F0502020204030204" pitchFamily="34" charset="0"/>
                <a:ea typeface="王漢宗特黑體繁" panose="02000500000000000000"/>
                <a:cs typeface="Times New Roman" panose="02020603050405020304" pitchFamily="18" charset="0"/>
              </a:rPr>
              <a:t>是沛沛對所有人的祝福！</a:t>
            </a:r>
          </a:p>
          <a:p>
            <a:r>
              <a:rPr lang="zh-TW" altLang="en-US" kern="100" dirty="0">
                <a:ea typeface="王漢宗特黑體繁" panose="02000500000000000000"/>
                <a:cs typeface="Times New Roman" panose="02020603050405020304" pitchFamily="18" charset="0"/>
              </a:rPr>
              <a:t>沛</a:t>
            </a:r>
            <a:r>
              <a:rPr lang="zh-TW" altLang="zh-TW" kern="100" dirty="0">
                <a:effectLst/>
                <a:ea typeface="王漢宗特黑體繁" panose="02000500000000000000"/>
                <a:cs typeface="Times New Roman" panose="02020603050405020304" pitchFamily="18" charset="0"/>
              </a:rPr>
              <a:t>沛很幸運在骨髓移植後逐漸康復，一直以來十分珍惜光點的課程，甚至和媽媽一起發揮善心分享畫畫用具給光點的孩子。</a:t>
            </a:r>
            <a:endParaRPr lang="en-US" altLang="zh-TW" kern="100" dirty="0">
              <a:effectLst/>
              <a:ea typeface="王漢宗特黑體繁" panose="02000500000000000000"/>
              <a:cs typeface="Times New Roman" panose="02020603050405020304" pitchFamily="18" charset="0"/>
            </a:endParaRPr>
          </a:p>
          <a:p>
            <a:r>
              <a:rPr lang="zh-TW" altLang="zh-TW" kern="100" dirty="0">
                <a:effectLst/>
                <a:ea typeface="王漢宗特黑體繁" panose="02000500000000000000"/>
                <a:cs typeface="Times New Roman" panose="02020603050405020304" pitchFamily="18" charset="0"/>
              </a:rPr>
              <a:t>展望著新年，期盼未來沛沛如同天真爛漫的小獅子，舞出精彩絕倫的人生，用自己的生命經驗照亮更多的人。</a:t>
            </a:r>
            <a:endParaRPr lang="zh-TW" altLang="en-US" dirty="0">
              <a:latin typeface="微軟正黑體" panose="020B0604030504040204" pitchFamily="34" charset="-120"/>
              <a:ea typeface="王漢宗特黑體繁" panose="02000500000000000000"/>
              <a:cs typeface="Times New Roman" panose="02020603050405020304" pitchFamily="18" charset="0"/>
            </a:endParaRPr>
          </a:p>
        </p:txBody>
      </p:sp>
      <p:sp>
        <p:nvSpPr>
          <p:cNvPr id="6" name="文字方塊 5">
            <a:extLst>
              <a:ext uri="{FF2B5EF4-FFF2-40B4-BE49-F238E27FC236}">
                <a16:creationId xmlns:a16="http://schemas.microsoft.com/office/drawing/2014/main" id="{D9162E90-11FD-45A3-B3C5-65ED4D711CED}"/>
              </a:ext>
            </a:extLst>
          </p:cNvPr>
          <p:cNvSpPr txBox="1"/>
          <p:nvPr/>
        </p:nvSpPr>
        <p:spPr>
          <a:xfrm>
            <a:off x="370642" y="5136176"/>
            <a:ext cx="3083588" cy="1077218"/>
          </a:xfrm>
          <a:prstGeom prst="rect">
            <a:avLst/>
          </a:prstGeom>
          <a:noFill/>
        </p:spPr>
        <p:txBody>
          <a:bodyPr wrap="square">
            <a:spAutoFit/>
          </a:bodyPr>
          <a:lstStyle/>
          <a:p>
            <a:pPr>
              <a:spcAft>
                <a:spcPts val="0"/>
              </a:spcAft>
            </a:pPr>
            <a:r>
              <a:rPr lang="zh-TW" altLang="en-US" sz="1600" dirty="0">
                <a:latin typeface="華康兒風體W4(P)" panose="020F0400000000000000" pitchFamily="34" charset="-120"/>
                <a:ea typeface="華康兒風體W4(P)" panose="020F0400000000000000" pitchFamily="34" charset="-120"/>
              </a:rPr>
              <a:t>年代：</a:t>
            </a:r>
            <a:r>
              <a:rPr lang="en-US" altLang="zh-TW" sz="1600" dirty="0">
                <a:latin typeface="華康兒風體W4(P)" panose="020F0400000000000000" pitchFamily="34" charset="-120"/>
                <a:ea typeface="華康兒風體W4(P)" panose="020F0400000000000000" pitchFamily="34" charset="-120"/>
              </a:rPr>
              <a:t>2023.03 16</a:t>
            </a:r>
          </a:p>
          <a:p>
            <a:pPr>
              <a:spcAft>
                <a:spcPts val="0"/>
              </a:spcAft>
            </a:pPr>
            <a:r>
              <a:rPr lang="zh-TW" altLang="en-US" sz="1600" dirty="0">
                <a:latin typeface="華康兒風體W4(P)" panose="020F0400000000000000" pitchFamily="34" charset="-120"/>
                <a:ea typeface="華康兒風體W4(P)" panose="020F0400000000000000" pitchFamily="34" charset="-120"/>
              </a:rPr>
              <a:t>尺寸：</a:t>
            </a:r>
            <a:r>
              <a:rPr lang="en-US" altLang="zh-TW" sz="1600" dirty="0">
                <a:latin typeface="華康兒風體W4(P)" panose="020F0400000000000000" pitchFamily="34" charset="-120"/>
                <a:ea typeface="華康兒風體W4(P)" panose="020F0400000000000000" pitchFamily="34" charset="-120"/>
              </a:rPr>
              <a:t>26.5×38.7cm</a:t>
            </a:r>
          </a:p>
          <a:p>
            <a:pPr>
              <a:spcAft>
                <a:spcPts val="0"/>
              </a:spcAft>
            </a:pPr>
            <a:r>
              <a:rPr lang="zh-TW" altLang="en-US" sz="1600" dirty="0">
                <a:latin typeface="華康兒風體W4(P)" panose="020F0400000000000000" pitchFamily="34" charset="-120"/>
                <a:ea typeface="華康兒風體W4(P)" panose="020F0400000000000000" pitchFamily="34" charset="-120"/>
              </a:rPr>
              <a:t>媒材：彩色筆、水彩</a:t>
            </a:r>
          </a:p>
          <a:p>
            <a:pPr>
              <a:spcAft>
                <a:spcPts val="0"/>
              </a:spcAft>
            </a:pPr>
            <a:r>
              <a:rPr lang="zh-TW" altLang="en-US" sz="1600" dirty="0">
                <a:latin typeface="華康兒風體W4(P)" panose="020F0400000000000000" pitchFamily="34" charset="-120"/>
                <a:ea typeface="華康兒風體W4(P)" panose="020F0400000000000000" pitchFamily="34" charset="-120"/>
              </a:rPr>
              <a:t>導師：許倍榕</a:t>
            </a:r>
          </a:p>
        </p:txBody>
      </p:sp>
      <p:sp>
        <p:nvSpPr>
          <p:cNvPr id="4" name="文字方塊 3">
            <a:extLst>
              <a:ext uri="{FF2B5EF4-FFF2-40B4-BE49-F238E27FC236}">
                <a16:creationId xmlns:a16="http://schemas.microsoft.com/office/drawing/2014/main" id="{982F473C-2270-463E-8560-C34393F99DE2}"/>
              </a:ext>
            </a:extLst>
          </p:cNvPr>
          <p:cNvSpPr txBox="1"/>
          <p:nvPr/>
        </p:nvSpPr>
        <p:spPr>
          <a:xfrm>
            <a:off x="4287500" y="901854"/>
            <a:ext cx="1210236" cy="338554"/>
          </a:xfrm>
          <a:prstGeom prst="rect">
            <a:avLst/>
          </a:prstGeom>
          <a:noFill/>
        </p:spPr>
        <p:txBody>
          <a:bodyPr wrap="square" rtlCol="0">
            <a:spAutoFit/>
          </a:bodyPr>
          <a:lstStyle/>
          <a:p>
            <a:r>
              <a:rPr lang="en-US" altLang="zh-TW" sz="1600" b="1" dirty="0">
                <a:solidFill>
                  <a:srgbClr val="7030A0"/>
                </a:solidFill>
                <a:latin typeface="微軟正黑體" panose="020B0604030504040204" pitchFamily="34" charset="-120"/>
                <a:ea typeface="微軟正黑體" panose="020B0604030504040204" pitchFamily="34" charset="-120"/>
              </a:rPr>
              <a:t>11</a:t>
            </a:r>
            <a:r>
              <a:rPr lang="zh-TW" altLang="en-US" sz="1600" b="1" dirty="0">
                <a:solidFill>
                  <a:srgbClr val="7030A0"/>
                </a:solidFill>
                <a:latin typeface="微軟正黑體" panose="020B0604030504040204" pitchFamily="34" charset="-120"/>
                <a:ea typeface="微軟正黑體" panose="020B0604030504040204" pitchFamily="34" charset="-120"/>
              </a:rPr>
              <a:t>歲</a:t>
            </a:r>
          </a:p>
        </p:txBody>
      </p:sp>
    </p:spTree>
    <p:extLst>
      <p:ext uri="{BB962C8B-B14F-4D97-AF65-F5344CB8AC3E}">
        <p14:creationId xmlns:p14="http://schemas.microsoft.com/office/powerpoint/2010/main" val="3109067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6">
            <a:extLst>
              <a:ext uri="{FF2B5EF4-FFF2-40B4-BE49-F238E27FC236}">
                <a16:creationId xmlns:a16="http://schemas.microsoft.com/office/drawing/2014/main" id="{14137B52-166C-4F81-8BDA-7F1BE8BE060E}"/>
              </a:ext>
            </a:extLst>
          </p:cNvPr>
          <p:cNvSpPr/>
          <p:nvPr/>
        </p:nvSpPr>
        <p:spPr>
          <a:xfrm>
            <a:off x="172434" y="497541"/>
            <a:ext cx="8799132" cy="5862917"/>
          </a:xfrm>
          <a:prstGeom prst="roundRect">
            <a:avLst/>
          </a:prstGeom>
          <a:solidFill>
            <a:schemeClr val="accent6">
              <a:lumMod val="20000"/>
              <a:lumOff val="80000"/>
              <a:alpha val="42000"/>
            </a:schemeClr>
          </a:solidFill>
          <a:ln>
            <a:solidFill>
              <a:schemeClr val="accent6">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標題 1">
            <a:extLst>
              <a:ext uri="{FF2B5EF4-FFF2-40B4-BE49-F238E27FC236}">
                <a16:creationId xmlns:a16="http://schemas.microsoft.com/office/drawing/2014/main" id="{9E9FC694-ECEC-494C-A40D-7BA042F15BD7}"/>
              </a:ext>
            </a:extLst>
          </p:cNvPr>
          <p:cNvSpPr>
            <a:spLocks noGrp="1"/>
          </p:cNvSpPr>
          <p:nvPr>
            <p:ph type="title"/>
          </p:nvPr>
        </p:nvSpPr>
        <p:spPr>
          <a:xfrm>
            <a:off x="628649" y="365126"/>
            <a:ext cx="4445375" cy="1325563"/>
          </a:xfrm>
        </p:spPr>
        <p:txBody>
          <a:bodyPr>
            <a:normAutofit/>
          </a:bodyPr>
          <a:lstStyle/>
          <a:p>
            <a:r>
              <a:rPr lang="zh-TW" altLang="en-US" dirty="0">
                <a:solidFill>
                  <a:srgbClr val="7030A0"/>
                </a:solidFill>
                <a:latin typeface="王漢宗特黑體繁" panose="02000500000000000000" pitchFamily="2" charset="-120"/>
                <a:ea typeface="王漢宗特黑體繁" panose="02000500000000000000" pitchFamily="2" charset="-120"/>
              </a:rPr>
              <a:t>娃娃 </a:t>
            </a:r>
            <a:r>
              <a:rPr lang="en-US" altLang="zh-TW" sz="2400" dirty="0">
                <a:solidFill>
                  <a:srgbClr val="7030A0"/>
                </a:solidFill>
                <a:latin typeface="王漢宗特黑體繁" panose="02000500000000000000" pitchFamily="2" charset="-120"/>
                <a:ea typeface="王漢宗特黑體繁" panose="02000500000000000000" pitchFamily="2" charset="-120"/>
              </a:rPr>
              <a:t>(</a:t>
            </a:r>
            <a:r>
              <a:rPr lang="zh-TW" altLang="en-US" sz="2400" dirty="0">
                <a:solidFill>
                  <a:srgbClr val="7030A0"/>
                </a:solidFill>
                <a:latin typeface="王漢宗特黑體繁" panose="02000500000000000000" pitchFamily="2" charset="-120"/>
                <a:ea typeface="王漢宗特黑體繁" panose="02000500000000000000" pitchFamily="2" charset="-120"/>
              </a:rPr>
              <a:t>急性白血病</a:t>
            </a:r>
            <a:r>
              <a:rPr lang="en-US" altLang="zh-TW" sz="2400" dirty="0">
                <a:solidFill>
                  <a:srgbClr val="7030A0"/>
                </a:solidFill>
                <a:latin typeface="王漢宗特黑體繁" panose="02000500000000000000" pitchFamily="2" charset="-120"/>
                <a:ea typeface="王漢宗特黑體繁" panose="02000500000000000000" pitchFamily="2" charset="-120"/>
              </a:rPr>
              <a:t>)</a:t>
            </a:r>
            <a:endParaRPr lang="zh-TW" altLang="en-US" sz="2400" dirty="0">
              <a:solidFill>
                <a:srgbClr val="7030A0"/>
              </a:solidFill>
              <a:latin typeface="王漢宗特黑體繁" panose="02000500000000000000" pitchFamily="2" charset="-120"/>
              <a:ea typeface="王漢宗特黑體繁" panose="02000500000000000000" pitchFamily="2" charset="-120"/>
            </a:endParaRPr>
          </a:p>
        </p:txBody>
      </p:sp>
      <p:pic>
        <p:nvPicPr>
          <p:cNvPr id="11" name="內容版面配置區 10">
            <a:extLst>
              <a:ext uri="{FF2B5EF4-FFF2-40B4-BE49-F238E27FC236}">
                <a16:creationId xmlns:a16="http://schemas.microsoft.com/office/drawing/2014/main" id="{859E762A-A8F1-601A-D7ED-1F5B39E06C6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681" t="16776" r="3020" b="27256"/>
          <a:stretch/>
        </p:blipFill>
        <p:spPr>
          <a:xfrm>
            <a:off x="338114" y="1677759"/>
            <a:ext cx="4847152" cy="3609105"/>
          </a:xfrm>
          <a:prstGeom prst="rect">
            <a:avLst/>
          </a:prstGeom>
          <a:ln w="190500" cap="sq">
            <a:solidFill>
              <a:srgbClr val="00B05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文字方塊 2">
            <a:extLst>
              <a:ext uri="{FF2B5EF4-FFF2-40B4-BE49-F238E27FC236}">
                <a16:creationId xmlns:a16="http://schemas.microsoft.com/office/drawing/2014/main" id="{713091E6-9CBA-43B5-AC72-105B72B8C69E}"/>
              </a:ext>
            </a:extLst>
          </p:cNvPr>
          <p:cNvSpPr txBox="1"/>
          <p:nvPr/>
        </p:nvSpPr>
        <p:spPr>
          <a:xfrm>
            <a:off x="5257833" y="1579763"/>
            <a:ext cx="3675058" cy="4385816"/>
          </a:xfrm>
          <a:prstGeom prst="rect">
            <a:avLst/>
          </a:prstGeom>
          <a:noFill/>
        </p:spPr>
        <p:txBody>
          <a:bodyPr wrap="square" rtlCol="0">
            <a:spAutoFit/>
          </a:bodyPr>
          <a:lstStyle/>
          <a:p>
            <a:r>
              <a:rPr lang="en-US" altLang="zh-TW" sz="2700" b="1" dirty="0">
                <a:solidFill>
                  <a:srgbClr val="7030A0"/>
                </a:solidFill>
                <a:latin typeface="王漢宗特黑體繁" panose="02000500000000000000" pitchFamily="2" charset="-120"/>
                <a:ea typeface="王漢宗特黑體繁" panose="02000500000000000000" pitchFamily="2" charset="-120"/>
              </a:rPr>
              <a:t>《</a:t>
            </a:r>
            <a:r>
              <a:rPr lang="zh-TW" altLang="en-US" sz="2700" b="1" dirty="0">
                <a:solidFill>
                  <a:srgbClr val="7030A0"/>
                </a:solidFill>
                <a:latin typeface="王漢宗特黑體繁" panose="02000500000000000000" pitchFamily="2" charset="-120"/>
                <a:ea typeface="王漢宗特黑體繁" panose="02000500000000000000" pitchFamily="2" charset="-120"/>
              </a:rPr>
              <a:t>跳下水的青蛙</a:t>
            </a:r>
            <a:r>
              <a:rPr lang="en-US" altLang="zh-TW" sz="2700" b="1" dirty="0">
                <a:solidFill>
                  <a:srgbClr val="7030A0"/>
                </a:solidFill>
                <a:latin typeface="王漢宗特黑體繁" panose="02000500000000000000" pitchFamily="2" charset="-120"/>
                <a:ea typeface="王漢宗特黑體繁" panose="02000500000000000000" pitchFamily="2" charset="-120"/>
              </a:rPr>
              <a:t>》</a:t>
            </a:r>
          </a:p>
          <a:p>
            <a:endParaRPr lang="en-US" altLang="zh-TW" sz="1800" dirty="0">
              <a:effectLst/>
              <a:ea typeface="王漢宗特黑體繁" panose="02000500000000000000"/>
              <a:cs typeface="Times New Roman" panose="02020603050405020304" pitchFamily="18" charset="0"/>
            </a:endParaRPr>
          </a:p>
          <a:p>
            <a:r>
              <a:rPr lang="zh-TW" altLang="zh-TW" kern="0" dirty="0">
                <a:effectLst/>
                <a:latin typeface="Calibri" panose="020F0502020204030204" pitchFamily="34" charset="0"/>
                <a:ea typeface="王漢宗特黑體繁" panose="02000500000000000000"/>
                <a:cs typeface="PingFang TC"/>
              </a:rPr>
              <a:t>跟孩子從繪本「張開大嘴呱呱呱」的故事互動中，孩子說想要畫一隻跳下水的青蛙，跳下水的青蛙撲通濺起水花，畫完後將自己最近學會的折紙船，折了一艘放入畫面，也記錄了孩子這個階段想分享自己學會的事物，最後孩子創造了一段這個畫面的小小故事。</a:t>
            </a:r>
            <a:endParaRPr lang="zh-TW" altLang="zh-TW" kern="100" dirty="0">
              <a:effectLst/>
              <a:latin typeface="Calibri" panose="020F0502020204030204" pitchFamily="34" charset="0"/>
              <a:ea typeface="王漢宗特黑體繁" panose="02000500000000000000"/>
              <a:cs typeface="Times New Roman" panose="02020603050405020304" pitchFamily="18" charset="0"/>
            </a:endParaRPr>
          </a:p>
          <a:p>
            <a:r>
              <a:rPr lang="zh-TW" altLang="zh-TW" dirty="0">
                <a:effectLst/>
                <a:ea typeface="王漢宗特黑體繁" panose="02000500000000000000"/>
                <a:cs typeface="PingFang TC"/>
              </a:rPr>
              <a:t>一艘船開過了水面，船開過去了之後，青蛙跳下水，跳到荷葉上，青蛙在荷葉上跳來跳去，每個荷葉都跳到，跳到最後一個荷葉就</a:t>
            </a:r>
            <a:r>
              <a:rPr lang="en-US" altLang="zh-TW" dirty="0">
                <a:effectLst/>
                <a:latin typeface="新細明體" panose="02020500000000000000" pitchFamily="18" charset="-120"/>
                <a:ea typeface="王漢宗特黑體繁" panose="02000500000000000000"/>
                <a:cs typeface="Helvetica Neue"/>
              </a:rPr>
              <a:t>…</a:t>
            </a:r>
          </a:p>
          <a:p>
            <a:r>
              <a:rPr lang="zh-TW" altLang="zh-TW" dirty="0">
                <a:effectLst/>
                <a:ea typeface="王漢宗特黑體繁" panose="02000500000000000000"/>
                <a:cs typeface="PingFang TC"/>
              </a:rPr>
              <a:t>撲通！跳下水。</a:t>
            </a:r>
            <a:endParaRPr lang="zh-TW" altLang="en-US" dirty="0">
              <a:latin typeface="微軟正黑體" panose="020B0604030504040204" pitchFamily="34" charset="-120"/>
              <a:ea typeface="王漢宗特黑體繁" panose="02000500000000000000"/>
              <a:cs typeface="Times New Roman" panose="02020603050405020304" pitchFamily="18" charset="0"/>
            </a:endParaRPr>
          </a:p>
        </p:txBody>
      </p:sp>
      <p:sp>
        <p:nvSpPr>
          <p:cNvPr id="6" name="文字方塊 5">
            <a:extLst>
              <a:ext uri="{FF2B5EF4-FFF2-40B4-BE49-F238E27FC236}">
                <a16:creationId xmlns:a16="http://schemas.microsoft.com/office/drawing/2014/main" id="{D9162E90-11FD-45A3-B3C5-65ED4D711CED}"/>
              </a:ext>
            </a:extLst>
          </p:cNvPr>
          <p:cNvSpPr txBox="1"/>
          <p:nvPr/>
        </p:nvSpPr>
        <p:spPr>
          <a:xfrm>
            <a:off x="628649" y="5285052"/>
            <a:ext cx="3535455" cy="1077218"/>
          </a:xfrm>
          <a:prstGeom prst="rect">
            <a:avLst/>
          </a:prstGeom>
          <a:noFill/>
        </p:spPr>
        <p:txBody>
          <a:bodyPr wrap="square">
            <a:spAutoFit/>
          </a:bodyPr>
          <a:lstStyle/>
          <a:p>
            <a:pPr>
              <a:spcAft>
                <a:spcPts val="0"/>
              </a:spcAft>
            </a:pPr>
            <a:r>
              <a:rPr lang="zh-TW" altLang="en-US" sz="1600" dirty="0">
                <a:latin typeface="華康兒風體W4(P)" panose="020F0400000000000000" pitchFamily="34" charset="-120"/>
                <a:ea typeface="華康兒風體W4(P)" panose="020F0400000000000000" pitchFamily="34" charset="-120"/>
              </a:rPr>
              <a:t>年代：</a:t>
            </a:r>
            <a:r>
              <a:rPr lang="en-US" altLang="zh-TW" sz="1600" dirty="0">
                <a:latin typeface="華康兒風體W4(P)" panose="020F0400000000000000" pitchFamily="34" charset="-120"/>
                <a:ea typeface="華康兒風體W4(P)" panose="020F0400000000000000" pitchFamily="34" charset="-120"/>
              </a:rPr>
              <a:t>2023.06.18</a:t>
            </a:r>
          </a:p>
          <a:p>
            <a:pPr>
              <a:spcAft>
                <a:spcPts val="0"/>
              </a:spcAft>
            </a:pPr>
            <a:r>
              <a:rPr lang="zh-TW" altLang="en-US" sz="1600" dirty="0">
                <a:latin typeface="華康兒風體W4(P)" panose="020F0400000000000000" pitchFamily="34" charset="-120"/>
                <a:ea typeface="華康兒風體W4(P)" panose="020F0400000000000000" pitchFamily="34" charset="-120"/>
              </a:rPr>
              <a:t>尺寸：</a:t>
            </a:r>
            <a:r>
              <a:rPr lang="en-US" altLang="zh-TW" sz="1600" dirty="0">
                <a:latin typeface="華康兒風體W4(P)" panose="020F0400000000000000" pitchFamily="34" charset="-120"/>
                <a:ea typeface="華康兒風體W4(P)" panose="020F0400000000000000" pitchFamily="34" charset="-120"/>
              </a:rPr>
              <a:t>39.3×54.3cm</a:t>
            </a:r>
          </a:p>
          <a:p>
            <a:pPr>
              <a:spcAft>
                <a:spcPts val="0"/>
              </a:spcAft>
            </a:pPr>
            <a:r>
              <a:rPr lang="zh-TW" altLang="en-US" sz="1600" dirty="0">
                <a:latin typeface="華康兒風體W4(P)" panose="020F0400000000000000" pitchFamily="34" charset="-120"/>
                <a:ea typeface="華康兒風體W4(P)" panose="020F0400000000000000" pitchFamily="34" charset="-120"/>
              </a:rPr>
              <a:t>媒材：水彩</a:t>
            </a:r>
          </a:p>
          <a:p>
            <a:pPr>
              <a:spcAft>
                <a:spcPts val="0"/>
              </a:spcAft>
            </a:pPr>
            <a:r>
              <a:rPr lang="zh-TW" altLang="en-US" sz="1600" dirty="0">
                <a:latin typeface="華康兒風體W4(P)" panose="020F0400000000000000" pitchFamily="34" charset="-120"/>
                <a:ea typeface="華康兒風體W4(P)" panose="020F0400000000000000" pitchFamily="34" charset="-120"/>
              </a:rPr>
              <a:t>導師：張珍琪</a:t>
            </a:r>
          </a:p>
        </p:txBody>
      </p:sp>
      <p:sp>
        <p:nvSpPr>
          <p:cNvPr id="4" name="文字方塊 3">
            <a:extLst>
              <a:ext uri="{FF2B5EF4-FFF2-40B4-BE49-F238E27FC236}">
                <a16:creationId xmlns:a16="http://schemas.microsoft.com/office/drawing/2014/main" id="{A0F3C6BF-F450-4521-AC03-CC86884C9A26}"/>
              </a:ext>
            </a:extLst>
          </p:cNvPr>
          <p:cNvSpPr txBox="1"/>
          <p:nvPr/>
        </p:nvSpPr>
        <p:spPr>
          <a:xfrm>
            <a:off x="3863788" y="918373"/>
            <a:ext cx="1210236" cy="338554"/>
          </a:xfrm>
          <a:prstGeom prst="rect">
            <a:avLst/>
          </a:prstGeom>
          <a:noFill/>
        </p:spPr>
        <p:txBody>
          <a:bodyPr wrap="square" rtlCol="0">
            <a:spAutoFit/>
          </a:bodyPr>
          <a:lstStyle/>
          <a:p>
            <a:r>
              <a:rPr lang="en-US" altLang="zh-TW" sz="1600" b="1" dirty="0">
                <a:solidFill>
                  <a:srgbClr val="7030A0"/>
                </a:solidFill>
                <a:latin typeface="微軟正黑體" panose="020B0604030504040204" pitchFamily="34" charset="-120"/>
                <a:ea typeface="微軟正黑體" panose="020B0604030504040204" pitchFamily="34" charset="-120"/>
              </a:rPr>
              <a:t>6</a:t>
            </a:r>
            <a:r>
              <a:rPr lang="zh-TW" altLang="en-US" sz="1600" b="1" dirty="0">
                <a:solidFill>
                  <a:srgbClr val="7030A0"/>
                </a:solidFill>
                <a:latin typeface="微軟正黑體" panose="020B0604030504040204" pitchFamily="34" charset="-120"/>
                <a:ea typeface="微軟正黑體" panose="020B0604030504040204" pitchFamily="34" charset="-120"/>
              </a:rPr>
              <a:t>歲</a:t>
            </a:r>
          </a:p>
        </p:txBody>
      </p:sp>
    </p:spTree>
    <p:extLst>
      <p:ext uri="{BB962C8B-B14F-4D97-AF65-F5344CB8AC3E}">
        <p14:creationId xmlns:p14="http://schemas.microsoft.com/office/powerpoint/2010/main" val="1006024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6">
            <a:extLst>
              <a:ext uri="{FF2B5EF4-FFF2-40B4-BE49-F238E27FC236}">
                <a16:creationId xmlns:a16="http://schemas.microsoft.com/office/drawing/2014/main" id="{6459944E-92A8-4BCD-87AB-26F749F1D33F}"/>
              </a:ext>
            </a:extLst>
          </p:cNvPr>
          <p:cNvSpPr/>
          <p:nvPr/>
        </p:nvSpPr>
        <p:spPr>
          <a:xfrm>
            <a:off x="172434" y="497541"/>
            <a:ext cx="8799132" cy="5862917"/>
          </a:xfrm>
          <a:prstGeom prst="roundRect">
            <a:avLst/>
          </a:prstGeom>
          <a:solidFill>
            <a:schemeClr val="accent6">
              <a:lumMod val="20000"/>
              <a:lumOff val="80000"/>
              <a:alpha val="42000"/>
            </a:schemeClr>
          </a:solidFill>
          <a:ln>
            <a:solidFill>
              <a:schemeClr val="accent6">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標題 1">
            <a:extLst>
              <a:ext uri="{FF2B5EF4-FFF2-40B4-BE49-F238E27FC236}">
                <a16:creationId xmlns:a16="http://schemas.microsoft.com/office/drawing/2014/main" id="{9E9FC694-ECEC-494C-A40D-7BA042F15BD7}"/>
              </a:ext>
            </a:extLst>
          </p:cNvPr>
          <p:cNvSpPr>
            <a:spLocks noGrp="1"/>
          </p:cNvSpPr>
          <p:nvPr>
            <p:ph type="title"/>
          </p:nvPr>
        </p:nvSpPr>
        <p:spPr>
          <a:xfrm>
            <a:off x="628649" y="365126"/>
            <a:ext cx="6193492" cy="1325563"/>
          </a:xfrm>
        </p:spPr>
        <p:txBody>
          <a:bodyPr>
            <a:normAutofit/>
          </a:bodyPr>
          <a:lstStyle/>
          <a:p>
            <a:r>
              <a:rPr lang="zh-TW" altLang="en-US" sz="4050" dirty="0">
                <a:solidFill>
                  <a:srgbClr val="7030A0"/>
                </a:solidFill>
                <a:latin typeface="王漢宗特黑體繁" panose="02000500000000000000" pitchFamily="2" charset="-120"/>
                <a:ea typeface="王漢宗特黑體繁" panose="02000500000000000000" pitchFamily="2" charset="-120"/>
              </a:rPr>
              <a:t>小晴 </a:t>
            </a:r>
            <a:r>
              <a:rPr lang="en-US" altLang="zh-TW" sz="2400" dirty="0">
                <a:solidFill>
                  <a:srgbClr val="7030A0"/>
                </a:solidFill>
                <a:latin typeface="王漢宗特黑體繁" panose="02000500000000000000" pitchFamily="2" charset="-120"/>
                <a:ea typeface="王漢宗特黑體繁" panose="02000500000000000000" pitchFamily="2" charset="-120"/>
              </a:rPr>
              <a:t>(</a:t>
            </a:r>
            <a:r>
              <a:rPr lang="zh-TW" altLang="en-US" sz="2400" dirty="0">
                <a:solidFill>
                  <a:srgbClr val="7030A0"/>
                </a:solidFill>
                <a:latin typeface="王漢宗特黑體繁" panose="02000500000000000000" pitchFamily="2" charset="-120"/>
                <a:ea typeface="王漢宗特黑體繁" panose="02000500000000000000" pitchFamily="2" charset="-120"/>
              </a:rPr>
              <a:t>急性淋巴白血症</a:t>
            </a:r>
            <a:r>
              <a:rPr lang="en-US" altLang="zh-TW" sz="2400" dirty="0">
                <a:solidFill>
                  <a:srgbClr val="7030A0"/>
                </a:solidFill>
                <a:latin typeface="王漢宗特黑體繁" panose="02000500000000000000" pitchFamily="2" charset="-120"/>
                <a:ea typeface="王漢宗特黑體繁" panose="02000500000000000000" pitchFamily="2" charset="-120"/>
              </a:rPr>
              <a:t>)</a:t>
            </a:r>
            <a:endParaRPr lang="zh-TW" altLang="en-US" sz="2400" dirty="0">
              <a:solidFill>
                <a:srgbClr val="7030A0"/>
              </a:solidFill>
              <a:latin typeface="王漢宗特黑體繁" panose="02000500000000000000" pitchFamily="2" charset="-120"/>
              <a:ea typeface="王漢宗特黑體繁" panose="02000500000000000000" pitchFamily="2" charset="-120"/>
            </a:endParaRPr>
          </a:p>
        </p:txBody>
      </p:sp>
      <p:pic>
        <p:nvPicPr>
          <p:cNvPr id="12" name="內容版面配置區 11" descr="20240109114056.pdf - 設定檔 1 - Microsoft​ Edge">
            <a:extLst>
              <a:ext uri="{FF2B5EF4-FFF2-40B4-BE49-F238E27FC236}">
                <a16:creationId xmlns:a16="http://schemas.microsoft.com/office/drawing/2014/main" id="{E17463AC-F77F-0FF8-8539-02B4EDBCCF4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l="1553" t="15909" r="1252" b="18737"/>
          <a:stretch>
            <a:fillRect/>
          </a:stretch>
        </p:blipFill>
        <p:spPr>
          <a:xfrm>
            <a:off x="386862" y="1931546"/>
            <a:ext cx="4980973" cy="3633577"/>
          </a:xfrm>
          <a:prstGeom prst="rect">
            <a:avLst/>
          </a:prstGeom>
          <a:ln w="190500" cap="sq">
            <a:solidFill>
              <a:schemeClr val="accent4"/>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文字方塊 2">
            <a:extLst>
              <a:ext uri="{FF2B5EF4-FFF2-40B4-BE49-F238E27FC236}">
                <a16:creationId xmlns:a16="http://schemas.microsoft.com/office/drawing/2014/main" id="{713091E6-9CBA-43B5-AC72-105B72B8C69E}"/>
              </a:ext>
            </a:extLst>
          </p:cNvPr>
          <p:cNvSpPr txBox="1"/>
          <p:nvPr/>
        </p:nvSpPr>
        <p:spPr>
          <a:xfrm>
            <a:off x="5441576" y="1998147"/>
            <a:ext cx="3442448" cy="2169825"/>
          </a:xfrm>
          <a:prstGeom prst="rect">
            <a:avLst/>
          </a:prstGeom>
          <a:noFill/>
        </p:spPr>
        <p:txBody>
          <a:bodyPr wrap="square" rtlCol="0">
            <a:spAutoFit/>
          </a:bodyPr>
          <a:lstStyle/>
          <a:p>
            <a:r>
              <a:rPr lang="en-US" altLang="zh-TW" sz="2700" b="1" dirty="0">
                <a:solidFill>
                  <a:srgbClr val="7030A0"/>
                </a:solidFill>
                <a:latin typeface="王漢宗特黑體繁" panose="02000500000000000000" pitchFamily="2" charset="-120"/>
                <a:ea typeface="王漢宗特黑體繁" panose="02000500000000000000" pitchFamily="2" charset="-120"/>
              </a:rPr>
              <a:t>《</a:t>
            </a:r>
            <a:r>
              <a:rPr lang="zh-TW" altLang="en-US" sz="2700" b="1" dirty="0">
                <a:solidFill>
                  <a:srgbClr val="7030A0"/>
                </a:solidFill>
                <a:latin typeface="王漢宗特黑體繁" panose="02000500000000000000" pitchFamily="2" charset="-120"/>
                <a:ea typeface="王漢宗特黑體繁" panose="02000500000000000000" pitchFamily="2" charset="-120"/>
              </a:rPr>
              <a:t>彩色的角落生物</a:t>
            </a:r>
            <a:r>
              <a:rPr lang="en-US" altLang="zh-TW" sz="2700" b="1" dirty="0">
                <a:solidFill>
                  <a:srgbClr val="7030A0"/>
                </a:solidFill>
                <a:latin typeface="王漢宗特黑體繁" panose="02000500000000000000" pitchFamily="2" charset="-120"/>
                <a:ea typeface="王漢宗特黑體繁" panose="02000500000000000000" pitchFamily="2" charset="-120"/>
              </a:rPr>
              <a:t>》</a:t>
            </a:r>
          </a:p>
          <a:p>
            <a:endParaRPr lang="en-US" altLang="zh-TW" sz="1800" dirty="0">
              <a:effectLst/>
              <a:ea typeface="王漢宗細圓體繁" panose="02020300000000000000" pitchFamily="18" charset="-120"/>
              <a:cs typeface="Times New Roman" panose="02020603050405020304" pitchFamily="18" charset="0"/>
            </a:endParaRPr>
          </a:p>
          <a:p>
            <a:pPr algn="just"/>
            <a:r>
              <a:rPr lang="zh-TW" altLang="zh-TW" sz="1800" kern="100" dirty="0">
                <a:effectLst/>
                <a:latin typeface="Calibri" panose="020F0502020204030204" pitchFamily="34" charset="0"/>
                <a:ea typeface="王漢宗特黑體繁" panose="02000500000000000000"/>
                <a:cs typeface="Times New Roman" panose="02020603050405020304" pitchFamily="18" charset="0"/>
              </a:rPr>
              <a:t>瞧</a:t>
            </a:r>
            <a:r>
              <a:rPr lang="en-US" altLang="zh-TW" sz="1800" kern="100" dirty="0">
                <a:effectLst/>
                <a:latin typeface="Calibri" panose="020F0502020204030204" pitchFamily="34" charset="0"/>
                <a:ea typeface="王漢宗特黑體繁" panose="02000500000000000000"/>
                <a:cs typeface="Times New Roman" panose="02020603050405020304" pitchFamily="18" charset="0"/>
              </a:rPr>
              <a:t>~</a:t>
            </a:r>
            <a:r>
              <a:rPr lang="zh-TW" altLang="zh-TW" sz="1800" kern="100" dirty="0">
                <a:effectLst/>
                <a:latin typeface="Calibri" panose="020F0502020204030204" pitchFamily="34" charset="0"/>
                <a:ea typeface="王漢宗特黑體繁" panose="02000500000000000000"/>
                <a:cs typeface="Times New Roman" panose="02020603050405020304" pitchFamily="18" charset="0"/>
              </a:rPr>
              <a:t>好多的角落生物藏在顏色的角落裡</a:t>
            </a:r>
            <a:r>
              <a:rPr lang="en-US" altLang="zh-TW" sz="1800" kern="100" dirty="0">
                <a:effectLst/>
                <a:latin typeface="Calibri" panose="020F0502020204030204" pitchFamily="34" charset="0"/>
                <a:ea typeface="王漢宗特黑體繁" panose="02000500000000000000"/>
                <a:cs typeface="Times New Roman" panose="02020603050405020304" pitchFamily="18" charset="0"/>
              </a:rPr>
              <a:t>,</a:t>
            </a:r>
            <a:endParaRPr lang="zh-TW" altLang="zh-TW" sz="1800" kern="100" dirty="0">
              <a:effectLst/>
              <a:latin typeface="Calibri" panose="020F0502020204030204" pitchFamily="34" charset="0"/>
              <a:ea typeface="王漢宗特黑體繁" panose="02000500000000000000"/>
              <a:cs typeface="Times New Roman" panose="02020603050405020304" pitchFamily="18" charset="0"/>
            </a:endParaRPr>
          </a:p>
          <a:p>
            <a:r>
              <a:rPr lang="zh-TW" altLang="zh-TW" sz="1800" kern="100" dirty="0">
                <a:effectLst/>
                <a:ea typeface="王漢宗特黑體繁" panose="02000500000000000000"/>
                <a:cs typeface="Times New Roman" panose="02020603050405020304" pitchFamily="18" charset="0"/>
              </a:rPr>
              <a:t>我把心靈意象彩色裡的形狀形狀都找出來拼湊出一幅五顏六色作品。</a:t>
            </a:r>
            <a:endParaRPr lang="zh-TW" altLang="en-US" sz="1800" dirty="0">
              <a:effectLst/>
              <a:ea typeface="王漢宗特黑體繁" panose="02000500000000000000"/>
              <a:cs typeface="Times New Roman" panose="02020603050405020304" pitchFamily="18" charset="0"/>
            </a:endParaRPr>
          </a:p>
        </p:txBody>
      </p:sp>
      <p:sp>
        <p:nvSpPr>
          <p:cNvPr id="6" name="文字方塊 5">
            <a:extLst>
              <a:ext uri="{FF2B5EF4-FFF2-40B4-BE49-F238E27FC236}">
                <a16:creationId xmlns:a16="http://schemas.microsoft.com/office/drawing/2014/main" id="{D9162E90-11FD-45A3-B3C5-65ED4D711CED}"/>
              </a:ext>
            </a:extLst>
          </p:cNvPr>
          <p:cNvSpPr txBox="1"/>
          <p:nvPr/>
        </p:nvSpPr>
        <p:spPr>
          <a:xfrm>
            <a:off x="5441576" y="4385283"/>
            <a:ext cx="3083588" cy="1077218"/>
          </a:xfrm>
          <a:prstGeom prst="rect">
            <a:avLst/>
          </a:prstGeom>
          <a:noFill/>
        </p:spPr>
        <p:txBody>
          <a:bodyPr wrap="square">
            <a:spAutoFit/>
          </a:bodyPr>
          <a:lstStyle/>
          <a:p>
            <a:pPr>
              <a:spcAft>
                <a:spcPts val="0"/>
              </a:spcAft>
            </a:pPr>
            <a:r>
              <a:rPr lang="zh-TW" altLang="en-US" sz="1600" dirty="0">
                <a:latin typeface="華康兒風體W4(P)" panose="020F0400000000000000" pitchFamily="34" charset="-120"/>
                <a:ea typeface="華康兒風體W4(P)" panose="020F0400000000000000" pitchFamily="34" charset="-120"/>
              </a:rPr>
              <a:t>年代：</a:t>
            </a:r>
            <a:r>
              <a:rPr lang="en-US" altLang="zh-TW" sz="1600" dirty="0">
                <a:latin typeface="華康兒風體W4(P)" panose="020F0400000000000000" pitchFamily="34" charset="-120"/>
                <a:ea typeface="華康兒風體W4(P)" panose="020F0400000000000000" pitchFamily="34" charset="-120"/>
              </a:rPr>
              <a:t>2023.02.25</a:t>
            </a:r>
          </a:p>
          <a:p>
            <a:pPr>
              <a:spcAft>
                <a:spcPts val="0"/>
              </a:spcAft>
            </a:pPr>
            <a:r>
              <a:rPr lang="zh-TW" altLang="en-US" sz="1600" dirty="0">
                <a:latin typeface="華康兒風體W4(P)" panose="020F0400000000000000" pitchFamily="34" charset="-120"/>
                <a:ea typeface="華康兒風體W4(P)" panose="020F0400000000000000" pitchFamily="34" charset="-120"/>
              </a:rPr>
              <a:t>尺寸：</a:t>
            </a:r>
            <a:r>
              <a:rPr lang="en-US" altLang="zh-TW" sz="1600" dirty="0">
                <a:latin typeface="華康兒風體W4(P)" panose="020F0400000000000000" pitchFamily="34" charset="-120"/>
                <a:ea typeface="華康兒風體W4(P)" panose="020F0400000000000000" pitchFamily="34" charset="-120"/>
              </a:rPr>
              <a:t>20×27.5cm</a:t>
            </a:r>
          </a:p>
          <a:p>
            <a:pPr>
              <a:spcAft>
                <a:spcPts val="0"/>
              </a:spcAft>
            </a:pPr>
            <a:r>
              <a:rPr lang="zh-TW" altLang="en-US" sz="1600" dirty="0">
                <a:latin typeface="華康兒風體W4(P)" panose="020F0400000000000000" pitchFamily="34" charset="-120"/>
                <a:ea typeface="華康兒風體W4(P)" panose="020F0400000000000000" pitchFamily="34" charset="-120"/>
              </a:rPr>
              <a:t>媒材：水彩、簽字筆</a:t>
            </a:r>
          </a:p>
          <a:p>
            <a:pPr>
              <a:spcAft>
                <a:spcPts val="0"/>
              </a:spcAft>
            </a:pPr>
            <a:r>
              <a:rPr lang="zh-TW" altLang="en-US" sz="1600" dirty="0">
                <a:latin typeface="華康兒風體W4(P)" panose="020F0400000000000000" pitchFamily="34" charset="-120"/>
                <a:ea typeface="華康兒風體W4(P)" panose="020F0400000000000000" pitchFamily="34" charset="-120"/>
              </a:rPr>
              <a:t>導師：洪築境</a:t>
            </a:r>
          </a:p>
        </p:txBody>
      </p:sp>
      <p:sp>
        <p:nvSpPr>
          <p:cNvPr id="4" name="文字方塊 3">
            <a:extLst>
              <a:ext uri="{FF2B5EF4-FFF2-40B4-BE49-F238E27FC236}">
                <a16:creationId xmlns:a16="http://schemas.microsoft.com/office/drawing/2014/main" id="{ED2DB3AD-3722-4623-9FEC-F718B3EBEBCD}"/>
              </a:ext>
            </a:extLst>
          </p:cNvPr>
          <p:cNvSpPr txBox="1"/>
          <p:nvPr/>
        </p:nvSpPr>
        <p:spPr>
          <a:xfrm>
            <a:off x="4313402" y="930913"/>
            <a:ext cx="1210236" cy="338554"/>
          </a:xfrm>
          <a:prstGeom prst="rect">
            <a:avLst/>
          </a:prstGeom>
          <a:noFill/>
        </p:spPr>
        <p:txBody>
          <a:bodyPr wrap="square" rtlCol="0">
            <a:spAutoFit/>
          </a:bodyPr>
          <a:lstStyle/>
          <a:p>
            <a:r>
              <a:rPr lang="en-US" altLang="zh-TW" sz="1600" b="1" dirty="0">
                <a:solidFill>
                  <a:srgbClr val="7030A0"/>
                </a:solidFill>
                <a:latin typeface="微軟正黑體" panose="020B0604030504040204" pitchFamily="34" charset="-120"/>
                <a:ea typeface="微軟正黑體" panose="020B0604030504040204" pitchFamily="34" charset="-120"/>
              </a:rPr>
              <a:t>11</a:t>
            </a:r>
            <a:r>
              <a:rPr lang="zh-TW" altLang="en-US" sz="1600" b="1" dirty="0">
                <a:solidFill>
                  <a:srgbClr val="7030A0"/>
                </a:solidFill>
                <a:latin typeface="微軟正黑體" panose="020B0604030504040204" pitchFamily="34" charset="-120"/>
                <a:ea typeface="微軟正黑體" panose="020B0604030504040204" pitchFamily="34" charset="-120"/>
              </a:rPr>
              <a:t>歲</a:t>
            </a:r>
          </a:p>
        </p:txBody>
      </p:sp>
    </p:spTree>
    <p:extLst>
      <p:ext uri="{BB962C8B-B14F-4D97-AF65-F5344CB8AC3E}">
        <p14:creationId xmlns:p14="http://schemas.microsoft.com/office/powerpoint/2010/main" val="4200913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6">
            <a:extLst>
              <a:ext uri="{FF2B5EF4-FFF2-40B4-BE49-F238E27FC236}">
                <a16:creationId xmlns:a16="http://schemas.microsoft.com/office/drawing/2014/main" id="{02EBA5EA-A9AA-46BB-B50C-BA095F1B8630}"/>
              </a:ext>
            </a:extLst>
          </p:cNvPr>
          <p:cNvSpPr/>
          <p:nvPr/>
        </p:nvSpPr>
        <p:spPr>
          <a:xfrm>
            <a:off x="172434" y="497541"/>
            <a:ext cx="8799132" cy="5862917"/>
          </a:xfrm>
          <a:prstGeom prst="roundRect">
            <a:avLst/>
          </a:prstGeom>
          <a:solidFill>
            <a:schemeClr val="accent6">
              <a:lumMod val="20000"/>
              <a:lumOff val="80000"/>
              <a:alpha val="42000"/>
            </a:schemeClr>
          </a:solidFill>
          <a:ln>
            <a:solidFill>
              <a:schemeClr val="accent6">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標題 1">
            <a:extLst>
              <a:ext uri="{FF2B5EF4-FFF2-40B4-BE49-F238E27FC236}">
                <a16:creationId xmlns:a16="http://schemas.microsoft.com/office/drawing/2014/main" id="{9E9FC694-ECEC-494C-A40D-7BA042F15BD7}"/>
              </a:ext>
            </a:extLst>
          </p:cNvPr>
          <p:cNvSpPr>
            <a:spLocks noGrp="1"/>
          </p:cNvSpPr>
          <p:nvPr>
            <p:ph type="title"/>
          </p:nvPr>
        </p:nvSpPr>
        <p:spPr>
          <a:xfrm>
            <a:off x="628649" y="365126"/>
            <a:ext cx="6193492" cy="1325563"/>
          </a:xfrm>
        </p:spPr>
        <p:txBody>
          <a:bodyPr>
            <a:normAutofit/>
          </a:bodyPr>
          <a:lstStyle/>
          <a:p>
            <a:r>
              <a:rPr lang="zh-TW" altLang="en-US" sz="4050" dirty="0">
                <a:solidFill>
                  <a:srgbClr val="7030A0"/>
                </a:solidFill>
                <a:latin typeface="王漢宗特黑體繁" panose="02000500000000000000" pitchFamily="2" charset="-120"/>
                <a:ea typeface="王漢宗特黑體繁" panose="02000500000000000000" pitchFamily="2" charset="-120"/>
              </a:rPr>
              <a:t>小韋 </a:t>
            </a:r>
            <a:r>
              <a:rPr lang="en-US" altLang="zh-TW" sz="2400" dirty="0">
                <a:solidFill>
                  <a:srgbClr val="7030A0"/>
                </a:solidFill>
                <a:latin typeface="王漢宗特黑體繁" panose="02000500000000000000" pitchFamily="2" charset="-120"/>
                <a:ea typeface="王漢宗特黑體繁" panose="02000500000000000000" pitchFamily="2" charset="-120"/>
              </a:rPr>
              <a:t>(</a:t>
            </a:r>
            <a:r>
              <a:rPr lang="zh-TW" altLang="en-US" sz="2400" dirty="0">
                <a:solidFill>
                  <a:srgbClr val="7030A0"/>
                </a:solidFill>
                <a:latin typeface="王漢宗特黑體繁" panose="02000500000000000000" pitchFamily="2" charset="-120"/>
                <a:ea typeface="王漢宗特黑體繁" panose="02000500000000000000" pitchFamily="2" charset="-120"/>
              </a:rPr>
              <a:t>先天性巨結腸症</a:t>
            </a:r>
            <a:r>
              <a:rPr lang="en-US" altLang="zh-TW" sz="2400" dirty="0">
                <a:solidFill>
                  <a:srgbClr val="7030A0"/>
                </a:solidFill>
                <a:latin typeface="王漢宗特黑體繁" panose="02000500000000000000" pitchFamily="2" charset="-120"/>
                <a:ea typeface="王漢宗特黑體繁" panose="02000500000000000000" pitchFamily="2" charset="-120"/>
              </a:rPr>
              <a:t>)</a:t>
            </a:r>
            <a:endParaRPr lang="zh-TW" altLang="en-US" sz="2400" dirty="0">
              <a:solidFill>
                <a:srgbClr val="7030A0"/>
              </a:solidFill>
              <a:latin typeface="王漢宗特黑體繁" panose="02000500000000000000" pitchFamily="2" charset="-120"/>
              <a:ea typeface="王漢宗特黑體繁" panose="02000500000000000000" pitchFamily="2" charset="-120"/>
            </a:endParaRPr>
          </a:p>
        </p:txBody>
      </p:sp>
      <p:pic>
        <p:nvPicPr>
          <p:cNvPr id="10" name="內容版面配置區 9" descr="14_韋廷.pdf 和其他 1 個頁面 - 設定檔 1 - Microsoft​ Edge">
            <a:extLst>
              <a:ext uri="{FF2B5EF4-FFF2-40B4-BE49-F238E27FC236}">
                <a16:creationId xmlns:a16="http://schemas.microsoft.com/office/drawing/2014/main" id="{98E259EE-F6E4-0E97-3057-2A09D5597BB2}"/>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2989" t="17202" r="18103" b="7343"/>
          <a:stretch/>
        </p:blipFill>
        <p:spPr bwMode="auto">
          <a:xfrm>
            <a:off x="246725" y="1836360"/>
            <a:ext cx="5051416" cy="3497640"/>
          </a:xfrm>
          <a:prstGeom prst="rect">
            <a:avLst/>
          </a:prstGeom>
          <a:ln w="190500" cap="sq">
            <a:solidFill>
              <a:schemeClr val="accent4"/>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sp>
        <p:nvSpPr>
          <p:cNvPr id="3" name="文字方塊 2">
            <a:extLst>
              <a:ext uri="{FF2B5EF4-FFF2-40B4-BE49-F238E27FC236}">
                <a16:creationId xmlns:a16="http://schemas.microsoft.com/office/drawing/2014/main" id="{713091E6-9CBA-43B5-AC72-105B72B8C69E}"/>
              </a:ext>
            </a:extLst>
          </p:cNvPr>
          <p:cNvSpPr txBox="1"/>
          <p:nvPr/>
        </p:nvSpPr>
        <p:spPr>
          <a:xfrm>
            <a:off x="5399376" y="1808443"/>
            <a:ext cx="3523130" cy="2754600"/>
          </a:xfrm>
          <a:prstGeom prst="rect">
            <a:avLst/>
          </a:prstGeom>
          <a:noFill/>
        </p:spPr>
        <p:txBody>
          <a:bodyPr wrap="square" rtlCol="0">
            <a:spAutoFit/>
          </a:bodyPr>
          <a:lstStyle/>
          <a:p>
            <a:r>
              <a:rPr lang="en-US" altLang="zh-TW" sz="2700" b="1" dirty="0">
                <a:solidFill>
                  <a:srgbClr val="7030A0"/>
                </a:solidFill>
                <a:latin typeface="王漢宗特黑體繁" panose="02000500000000000000" pitchFamily="2" charset="-120"/>
                <a:ea typeface="王漢宗特黑體繁" panose="02000500000000000000" pitchFamily="2" charset="-120"/>
              </a:rPr>
              <a:t>《</a:t>
            </a:r>
            <a:r>
              <a:rPr lang="zh-TW" altLang="en-US" sz="2700" b="1" dirty="0">
                <a:solidFill>
                  <a:srgbClr val="7030A0"/>
                </a:solidFill>
                <a:latin typeface="王漢宗特黑體繁" panose="02000500000000000000" pitchFamily="2" charset="-120"/>
                <a:ea typeface="王漢宗特黑體繁" panose="02000500000000000000" pitchFamily="2" charset="-120"/>
              </a:rPr>
              <a:t>最佳拍檔</a:t>
            </a:r>
            <a:r>
              <a:rPr lang="en-US" altLang="zh-TW" sz="2700" b="1" dirty="0">
                <a:solidFill>
                  <a:srgbClr val="7030A0"/>
                </a:solidFill>
                <a:latin typeface="王漢宗特黑體繁" panose="02000500000000000000" pitchFamily="2" charset="-120"/>
                <a:ea typeface="王漢宗特黑體繁" panose="02000500000000000000" pitchFamily="2" charset="-120"/>
              </a:rPr>
              <a:t>》</a:t>
            </a:r>
          </a:p>
          <a:p>
            <a:endParaRPr lang="en-US" altLang="zh-TW" sz="1800" dirty="0">
              <a:effectLst/>
              <a:ea typeface="王漢宗細圓體繁" panose="02020300000000000000" pitchFamily="18" charset="-120"/>
              <a:cs typeface="Times New Roman" panose="02020603050405020304" pitchFamily="18" charset="0"/>
            </a:endParaRPr>
          </a:p>
          <a:p>
            <a:pPr algn="just"/>
            <a:r>
              <a:rPr lang="zh-TW" altLang="zh-TW" sz="1800" kern="0" dirty="0">
                <a:effectLst/>
                <a:latin typeface="Calibri" panose="020F0502020204030204" pitchFamily="34" charset="0"/>
                <a:ea typeface="新細明體" panose="02020500000000000000" pitchFamily="18" charset="-120"/>
                <a:cs typeface="PingFang TC"/>
              </a:rPr>
              <a:t>最佳拍檔「 平板電腦」遊戲裡視覺角度運用到的軟體遊戲程式功能有很多，每一種都有獨特發展秘密武器，媽媽說</a:t>
            </a:r>
            <a:r>
              <a:rPr lang="en-US" altLang="zh-TW" sz="1800" kern="0" dirty="0">
                <a:effectLst/>
                <a:latin typeface="Calibri" panose="020F0502020204030204" pitchFamily="34" charset="0"/>
                <a:ea typeface="新細明體" panose="02020500000000000000" pitchFamily="18" charset="-120"/>
                <a:cs typeface="PingFang TC"/>
              </a:rPr>
              <a:t> :</a:t>
            </a:r>
            <a:r>
              <a:rPr lang="zh-TW" altLang="zh-TW" sz="1800" kern="0" dirty="0">
                <a:effectLst/>
                <a:latin typeface="Calibri" panose="020F0502020204030204" pitchFamily="34" charset="0"/>
                <a:ea typeface="新細明體" panose="02020500000000000000" pitchFamily="18" charset="-120"/>
                <a:cs typeface="PingFang TC"/>
              </a:rPr>
              <a:t>我也是她很獨特的禮物一起歷程生命，</a:t>
            </a:r>
            <a:endParaRPr lang="en-US" altLang="zh-TW" sz="1800" kern="0" dirty="0">
              <a:effectLst/>
              <a:latin typeface="Calibri" panose="020F0502020204030204" pitchFamily="34" charset="0"/>
              <a:ea typeface="新細明體" panose="02020500000000000000" pitchFamily="18" charset="-120"/>
              <a:cs typeface="PingFang TC"/>
            </a:endParaRPr>
          </a:p>
          <a:p>
            <a:pPr algn="just"/>
            <a:r>
              <a:rPr lang="zh-TW" altLang="zh-TW" sz="1800" kern="0" dirty="0">
                <a:effectLst/>
                <a:latin typeface="Calibri" panose="020F0502020204030204" pitchFamily="34" charset="0"/>
                <a:ea typeface="新細明體" panose="02020500000000000000" pitchFamily="18" charset="-120"/>
                <a:cs typeface="PingFang TC"/>
              </a:rPr>
              <a:t>必須有期盼喔</a:t>
            </a:r>
            <a:r>
              <a:rPr lang="en-US" altLang="zh-TW" sz="1800" kern="0" dirty="0">
                <a:effectLst/>
                <a:latin typeface="Calibri" panose="020F0502020204030204" pitchFamily="34" charset="0"/>
                <a:ea typeface="新細明體" panose="02020500000000000000" pitchFamily="18" charset="-120"/>
                <a:cs typeface="PingFang TC"/>
              </a:rPr>
              <a:t>~</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gn="just">
              <a:spcAft>
                <a:spcPts val="0"/>
              </a:spcAft>
            </a:pPr>
            <a:endParaRPr lang="zh-TW" altLang="en-US" sz="1600" dirty="0">
              <a:effectLst/>
              <a:ea typeface="王漢宗細圓體繁" panose="02020300000000000000" pitchFamily="18" charset="-120"/>
              <a:cs typeface="Times New Roman" panose="02020603050405020304" pitchFamily="18" charset="0"/>
            </a:endParaRPr>
          </a:p>
        </p:txBody>
      </p:sp>
      <p:sp>
        <p:nvSpPr>
          <p:cNvPr id="6" name="文字方塊 5">
            <a:extLst>
              <a:ext uri="{FF2B5EF4-FFF2-40B4-BE49-F238E27FC236}">
                <a16:creationId xmlns:a16="http://schemas.microsoft.com/office/drawing/2014/main" id="{D9162E90-11FD-45A3-B3C5-65ED4D711CED}"/>
              </a:ext>
            </a:extLst>
          </p:cNvPr>
          <p:cNvSpPr txBox="1"/>
          <p:nvPr/>
        </p:nvSpPr>
        <p:spPr>
          <a:xfrm>
            <a:off x="5439553" y="4384532"/>
            <a:ext cx="3083588" cy="1077218"/>
          </a:xfrm>
          <a:prstGeom prst="rect">
            <a:avLst/>
          </a:prstGeom>
          <a:noFill/>
        </p:spPr>
        <p:txBody>
          <a:bodyPr wrap="square">
            <a:spAutoFit/>
          </a:bodyPr>
          <a:lstStyle/>
          <a:p>
            <a:pPr>
              <a:spcAft>
                <a:spcPts val="0"/>
              </a:spcAft>
            </a:pPr>
            <a:r>
              <a:rPr lang="zh-TW" altLang="en-US" sz="1600" dirty="0">
                <a:latin typeface="華康兒風體W4(P)" panose="020F0400000000000000" pitchFamily="34" charset="-120"/>
                <a:ea typeface="華康兒風體W4(P)" panose="020F0400000000000000" pitchFamily="34" charset="-120"/>
              </a:rPr>
              <a:t>年代：</a:t>
            </a:r>
            <a:r>
              <a:rPr lang="en-US" altLang="zh-TW" sz="1600" dirty="0">
                <a:latin typeface="華康兒風體W4(P)" panose="020F0400000000000000" pitchFamily="34" charset="-120"/>
                <a:ea typeface="華康兒風體W4(P)" panose="020F0400000000000000" pitchFamily="34" charset="-120"/>
              </a:rPr>
              <a:t>2023.05.22</a:t>
            </a:r>
          </a:p>
          <a:p>
            <a:pPr>
              <a:spcAft>
                <a:spcPts val="0"/>
              </a:spcAft>
            </a:pPr>
            <a:r>
              <a:rPr lang="zh-TW" altLang="en-US" sz="1600" dirty="0">
                <a:latin typeface="華康兒風體W4(P)" panose="020F0400000000000000" pitchFamily="34" charset="-120"/>
                <a:ea typeface="華康兒風體W4(P)" panose="020F0400000000000000" pitchFamily="34" charset="-120"/>
              </a:rPr>
              <a:t>尺寸：</a:t>
            </a:r>
            <a:r>
              <a:rPr lang="en-US" altLang="zh-TW" sz="1600" dirty="0">
                <a:latin typeface="華康兒風體W4(P)" panose="020F0400000000000000" pitchFamily="34" charset="-120"/>
                <a:ea typeface="華康兒風體W4(P)" panose="020F0400000000000000" pitchFamily="34" charset="-120"/>
              </a:rPr>
              <a:t>26.5×38.5cm</a:t>
            </a:r>
          </a:p>
          <a:p>
            <a:pPr>
              <a:spcAft>
                <a:spcPts val="0"/>
              </a:spcAft>
            </a:pPr>
            <a:r>
              <a:rPr lang="zh-TW" altLang="en-US" sz="1600" dirty="0">
                <a:latin typeface="華康兒風體W4(P)" panose="020F0400000000000000" pitchFamily="34" charset="-120"/>
                <a:ea typeface="華康兒風體W4(P)" panose="020F0400000000000000" pitchFamily="34" charset="-120"/>
              </a:rPr>
              <a:t>媒材：水彩、多媒材剪貼</a:t>
            </a:r>
          </a:p>
          <a:p>
            <a:pPr>
              <a:spcAft>
                <a:spcPts val="0"/>
              </a:spcAft>
            </a:pPr>
            <a:r>
              <a:rPr lang="zh-TW" altLang="en-US" sz="1600" dirty="0">
                <a:latin typeface="華康兒風體W4(P)" panose="020F0400000000000000" pitchFamily="34" charset="-120"/>
                <a:ea typeface="華康兒風體W4(P)" panose="020F0400000000000000" pitchFamily="34" charset="-120"/>
              </a:rPr>
              <a:t>導師：張珍琪</a:t>
            </a:r>
          </a:p>
        </p:txBody>
      </p:sp>
      <p:sp>
        <p:nvSpPr>
          <p:cNvPr id="4" name="文字方塊 3">
            <a:extLst>
              <a:ext uri="{FF2B5EF4-FFF2-40B4-BE49-F238E27FC236}">
                <a16:creationId xmlns:a16="http://schemas.microsoft.com/office/drawing/2014/main" id="{B418366B-C5FB-4E56-BD2E-AE4E018B93B9}"/>
              </a:ext>
            </a:extLst>
          </p:cNvPr>
          <p:cNvSpPr txBox="1"/>
          <p:nvPr/>
        </p:nvSpPr>
        <p:spPr>
          <a:xfrm>
            <a:off x="4229317" y="937652"/>
            <a:ext cx="1210236" cy="338554"/>
          </a:xfrm>
          <a:prstGeom prst="rect">
            <a:avLst/>
          </a:prstGeom>
          <a:noFill/>
        </p:spPr>
        <p:txBody>
          <a:bodyPr wrap="square" rtlCol="0">
            <a:spAutoFit/>
          </a:bodyPr>
          <a:lstStyle/>
          <a:p>
            <a:r>
              <a:rPr lang="en-US" altLang="zh-TW" sz="1600" b="1" dirty="0">
                <a:solidFill>
                  <a:srgbClr val="7030A0"/>
                </a:solidFill>
                <a:latin typeface="微軟正黑體" panose="020B0604030504040204" pitchFamily="34" charset="-120"/>
                <a:ea typeface="微軟正黑體" panose="020B0604030504040204" pitchFamily="34" charset="-120"/>
              </a:rPr>
              <a:t>12</a:t>
            </a:r>
            <a:r>
              <a:rPr lang="zh-TW" altLang="en-US" sz="1600" b="1" dirty="0">
                <a:solidFill>
                  <a:srgbClr val="7030A0"/>
                </a:solidFill>
                <a:latin typeface="微軟正黑體" panose="020B0604030504040204" pitchFamily="34" charset="-120"/>
                <a:ea typeface="微軟正黑體" panose="020B0604030504040204" pitchFamily="34" charset="-120"/>
              </a:rPr>
              <a:t>歲</a:t>
            </a:r>
          </a:p>
        </p:txBody>
      </p:sp>
    </p:spTree>
    <p:extLst>
      <p:ext uri="{BB962C8B-B14F-4D97-AF65-F5344CB8AC3E}">
        <p14:creationId xmlns:p14="http://schemas.microsoft.com/office/powerpoint/2010/main" val="3630571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DB4BD82E-AEAB-4961-B018-A02BF344C3C6}"/>
              </a:ext>
            </a:extLst>
          </p:cNvPr>
          <p:cNvSpPr/>
          <p:nvPr/>
        </p:nvSpPr>
        <p:spPr>
          <a:xfrm>
            <a:off x="172434" y="497541"/>
            <a:ext cx="8799132" cy="5862917"/>
          </a:xfrm>
          <a:prstGeom prst="roundRect">
            <a:avLst/>
          </a:prstGeom>
          <a:solidFill>
            <a:schemeClr val="accent6">
              <a:lumMod val="20000"/>
              <a:lumOff val="80000"/>
              <a:alpha val="42000"/>
            </a:schemeClr>
          </a:solidFill>
          <a:ln>
            <a:solidFill>
              <a:schemeClr val="accent6">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標題 1">
            <a:extLst>
              <a:ext uri="{FF2B5EF4-FFF2-40B4-BE49-F238E27FC236}">
                <a16:creationId xmlns:a16="http://schemas.microsoft.com/office/drawing/2014/main" id="{71D3EF4E-3F5F-4CC8-B28F-EA68879B2997}"/>
              </a:ext>
            </a:extLst>
          </p:cNvPr>
          <p:cNvSpPr>
            <a:spLocks noGrp="1"/>
          </p:cNvSpPr>
          <p:nvPr>
            <p:ph type="title"/>
          </p:nvPr>
        </p:nvSpPr>
        <p:spPr>
          <a:xfrm>
            <a:off x="819983" y="723125"/>
            <a:ext cx="3700480" cy="948718"/>
          </a:xfrm>
        </p:spPr>
        <p:txBody>
          <a:bodyPr>
            <a:normAutofit/>
          </a:bodyPr>
          <a:lstStyle/>
          <a:p>
            <a:r>
              <a:rPr lang="zh-TW" altLang="en-US" sz="4050" dirty="0">
                <a:solidFill>
                  <a:srgbClr val="7030A0"/>
                </a:solidFill>
                <a:latin typeface="王漢宗特黑體繁" panose="02000500000000000000" pitchFamily="2" charset="-120"/>
                <a:ea typeface="王漢宗特黑體繁" panose="02000500000000000000" pitchFamily="2" charset="-120"/>
              </a:rPr>
              <a:t>黛安娜 </a:t>
            </a:r>
            <a:r>
              <a:rPr lang="en-US" altLang="zh-TW" sz="2400" dirty="0">
                <a:solidFill>
                  <a:srgbClr val="7030A0"/>
                </a:solidFill>
                <a:latin typeface="王漢宗特黑體繁" panose="02000500000000000000" pitchFamily="2" charset="-120"/>
                <a:ea typeface="王漢宗特黑體繁" panose="02000500000000000000" pitchFamily="2" charset="-120"/>
              </a:rPr>
              <a:t>(</a:t>
            </a:r>
            <a:r>
              <a:rPr lang="zh-TW" altLang="en-US" sz="2400" dirty="0">
                <a:solidFill>
                  <a:srgbClr val="7030A0"/>
                </a:solidFill>
                <a:latin typeface="王漢宗特黑體繁" panose="02000500000000000000" pitchFamily="2" charset="-120"/>
                <a:ea typeface="王漢宗特黑體繁" panose="02000500000000000000" pitchFamily="2" charset="-120"/>
              </a:rPr>
              <a:t>髓母細胞瘤</a:t>
            </a:r>
            <a:r>
              <a:rPr lang="en-US" altLang="zh-TW" sz="2400" dirty="0">
                <a:solidFill>
                  <a:srgbClr val="7030A0"/>
                </a:solidFill>
                <a:latin typeface="王漢宗特黑體繁" panose="02000500000000000000" pitchFamily="2" charset="-120"/>
                <a:ea typeface="王漢宗特黑體繁" panose="02000500000000000000" pitchFamily="2" charset="-120"/>
              </a:rPr>
              <a:t>)</a:t>
            </a:r>
            <a:endParaRPr lang="zh-TW" altLang="en-US" sz="4050" dirty="0">
              <a:solidFill>
                <a:srgbClr val="7030A0"/>
              </a:solidFill>
              <a:latin typeface="王漢宗特黑體繁" panose="02000500000000000000" pitchFamily="2" charset="-120"/>
              <a:ea typeface="王漢宗特黑體繁" panose="02000500000000000000" pitchFamily="2" charset="-120"/>
            </a:endParaRPr>
          </a:p>
        </p:txBody>
      </p:sp>
      <p:pic>
        <p:nvPicPr>
          <p:cNvPr id="14" name="內容版面配置區 13">
            <a:extLst>
              <a:ext uri="{FF2B5EF4-FFF2-40B4-BE49-F238E27FC236}">
                <a16:creationId xmlns:a16="http://schemas.microsoft.com/office/drawing/2014/main" id="{178058AC-68BC-5708-19CF-30D9F6329B8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819983" y="1981200"/>
            <a:ext cx="3302613" cy="3708764"/>
          </a:xfrm>
          <a:prstGeom prst="rect">
            <a:avLst/>
          </a:prstGeom>
          <a:ln w="190500" cap="sq">
            <a:solidFill>
              <a:srgbClr val="FEBABF"/>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文字方塊 6">
            <a:extLst>
              <a:ext uri="{FF2B5EF4-FFF2-40B4-BE49-F238E27FC236}">
                <a16:creationId xmlns:a16="http://schemas.microsoft.com/office/drawing/2014/main" id="{D40B5334-8514-41FF-A773-C548B9BC7016}"/>
              </a:ext>
            </a:extLst>
          </p:cNvPr>
          <p:cNvSpPr txBox="1"/>
          <p:nvPr/>
        </p:nvSpPr>
        <p:spPr>
          <a:xfrm>
            <a:off x="4923571" y="1842757"/>
            <a:ext cx="3591488" cy="2769989"/>
          </a:xfrm>
          <a:prstGeom prst="rect">
            <a:avLst/>
          </a:prstGeom>
          <a:noFill/>
        </p:spPr>
        <p:txBody>
          <a:bodyPr wrap="square" rtlCol="0">
            <a:spAutoFit/>
          </a:bodyPr>
          <a:lstStyle/>
          <a:p>
            <a:r>
              <a:rPr lang="en-US" altLang="zh-TW" sz="2700" b="1" dirty="0">
                <a:solidFill>
                  <a:srgbClr val="7030A0"/>
                </a:solidFill>
                <a:latin typeface="王漢宗特黑體繁" panose="02000500000000000000" pitchFamily="2" charset="-120"/>
                <a:ea typeface="王漢宗特黑體繁" panose="02000500000000000000" pitchFamily="2" charset="-120"/>
              </a:rPr>
              <a:t>《</a:t>
            </a:r>
            <a:r>
              <a:rPr lang="zh-TW" altLang="en-US" sz="2700" b="1" dirty="0">
                <a:solidFill>
                  <a:srgbClr val="7030A0"/>
                </a:solidFill>
                <a:latin typeface="王漢宗特黑體繁" panose="02000500000000000000" pitchFamily="2" charset="-120"/>
                <a:ea typeface="王漢宗特黑體繁" panose="02000500000000000000" pitchFamily="2" charset="-120"/>
              </a:rPr>
              <a:t>果汁配對</a:t>
            </a:r>
            <a:r>
              <a:rPr lang="en-US" altLang="zh-TW" sz="2700" b="1" dirty="0">
                <a:solidFill>
                  <a:srgbClr val="7030A0"/>
                </a:solidFill>
                <a:latin typeface="王漢宗特黑體繁" panose="02000500000000000000" pitchFamily="2" charset="-120"/>
                <a:ea typeface="王漢宗特黑體繁" panose="02000500000000000000" pitchFamily="2" charset="-120"/>
              </a:rPr>
              <a:t>》</a:t>
            </a:r>
          </a:p>
          <a:p>
            <a:endParaRPr lang="en-US" altLang="zh-TW" sz="2100" dirty="0"/>
          </a:p>
          <a:p>
            <a:pPr algn="just"/>
            <a:r>
              <a:rPr lang="zh-TW" altLang="zh-TW" kern="100" dirty="0">
                <a:effectLst/>
                <a:latin typeface="Calibri" panose="020F0502020204030204" pitchFamily="34" charset="0"/>
                <a:ea typeface="王漢宗特黑體繁" panose="02000500000000000000"/>
                <a:cs typeface="Times New Roman" panose="02020603050405020304" pitchFamily="18" charset="0"/>
              </a:rPr>
              <a:t>今天我們用顏料調配出好多的果汁來</a:t>
            </a:r>
            <a:r>
              <a:rPr lang="en-US" altLang="zh-TW" kern="100" dirty="0">
                <a:effectLst/>
                <a:latin typeface="Calibri" panose="020F0502020204030204" pitchFamily="34" charset="0"/>
                <a:ea typeface="王漢宗特黑體繁" panose="02000500000000000000"/>
                <a:cs typeface="Times New Roman" panose="02020603050405020304" pitchFamily="18" charset="0"/>
              </a:rPr>
              <a:t> , </a:t>
            </a:r>
            <a:r>
              <a:rPr lang="zh-TW" altLang="zh-TW" kern="100" dirty="0">
                <a:effectLst/>
                <a:latin typeface="Calibri" panose="020F0502020204030204" pitchFamily="34" charset="0"/>
                <a:ea typeface="王漢宗特黑體繁" panose="02000500000000000000"/>
                <a:cs typeface="Times New Roman" panose="02020603050405020304" pitchFamily="18" charset="0"/>
              </a:rPr>
              <a:t>有草莓、香蕉、啥密瓜 、木瓜牛奶</a:t>
            </a:r>
            <a:r>
              <a:rPr lang="en-US" altLang="zh-TW" kern="100" dirty="0">
                <a:effectLst/>
                <a:latin typeface="Calibri" panose="020F0502020204030204" pitchFamily="34" charset="0"/>
                <a:ea typeface="王漢宗特黑體繁" panose="02000500000000000000"/>
                <a:cs typeface="Times New Roman" panose="02020603050405020304" pitchFamily="18" charset="0"/>
              </a:rPr>
              <a:t>`</a:t>
            </a:r>
            <a:r>
              <a:rPr lang="zh-TW" altLang="zh-TW" kern="100" dirty="0">
                <a:effectLst/>
                <a:latin typeface="Calibri" panose="020F0502020204030204" pitchFamily="34" charset="0"/>
                <a:ea typeface="王漢宗特黑體繁" panose="02000500000000000000"/>
                <a:cs typeface="Times New Roman" panose="02020603050405020304" pitchFamily="18" charset="0"/>
              </a:rPr>
              <a:t>橘子</a:t>
            </a:r>
            <a:r>
              <a:rPr lang="en-US" altLang="zh-TW" kern="100" dirty="0">
                <a:effectLst/>
                <a:latin typeface="Calibri" panose="020F0502020204030204" pitchFamily="34" charset="0"/>
                <a:ea typeface="王漢宗特黑體繁" panose="02000500000000000000"/>
                <a:cs typeface="Times New Roman" panose="02020603050405020304" pitchFamily="18" charset="0"/>
              </a:rPr>
              <a:t>….</a:t>
            </a:r>
            <a:r>
              <a:rPr lang="zh-TW" altLang="zh-TW" kern="100" dirty="0">
                <a:effectLst/>
                <a:latin typeface="Calibri" panose="020F0502020204030204" pitchFamily="34" charset="0"/>
                <a:ea typeface="王漢宗特黑體繁" panose="02000500000000000000"/>
                <a:cs typeface="Times New Roman" panose="02020603050405020304" pitchFamily="18" charset="0"/>
              </a:rPr>
              <a:t>。</a:t>
            </a:r>
          </a:p>
          <a:p>
            <a:r>
              <a:rPr lang="zh-TW" altLang="zh-TW" kern="100" dirty="0">
                <a:effectLst/>
                <a:ea typeface="王漢宗特黑體繁" panose="02000500000000000000"/>
                <a:cs typeface="Times New Roman" panose="02020603050405020304" pitchFamily="18" charset="0"/>
              </a:rPr>
              <a:t>一層層堆疊起來</a:t>
            </a:r>
            <a:r>
              <a:rPr lang="en-US" altLang="zh-TW" kern="100" dirty="0">
                <a:effectLst/>
                <a:ea typeface="王漢宗特黑體繁" panose="02000500000000000000"/>
                <a:cs typeface="Times New Roman" panose="02020603050405020304" pitchFamily="18" charset="0"/>
              </a:rPr>
              <a:t>,</a:t>
            </a:r>
            <a:r>
              <a:rPr lang="zh-TW" altLang="zh-TW" kern="100" dirty="0">
                <a:effectLst/>
                <a:ea typeface="王漢宗特黑體繁" panose="02000500000000000000"/>
                <a:cs typeface="Times New Roman" panose="02020603050405020304" pitchFamily="18" charset="0"/>
              </a:rPr>
              <a:t>色彩好續紛喔</a:t>
            </a:r>
            <a:r>
              <a:rPr lang="en-US" altLang="zh-TW" kern="100" dirty="0">
                <a:effectLst/>
                <a:ea typeface="王漢宗特黑體繁" panose="02000500000000000000"/>
                <a:cs typeface="Times New Roman" panose="02020603050405020304" pitchFamily="18" charset="0"/>
              </a:rPr>
              <a:t> ! </a:t>
            </a:r>
            <a:r>
              <a:rPr lang="zh-TW" altLang="en-US" kern="100" dirty="0">
                <a:ea typeface="王漢宗特黑體繁" panose="02000500000000000000"/>
                <a:cs typeface="Times New Roman" panose="02020603050405020304" pitchFamily="18" charset="0"/>
              </a:rPr>
              <a:t>黛</a:t>
            </a:r>
            <a:r>
              <a:rPr lang="zh-TW" altLang="zh-TW" kern="100" dirty="0">
                <a:effectLst/>
                <a:ea typeface="王漢宗特黑體繁" panose="02000500000000000000"/>
                <a:cs typeface="Times New Roman" panose="02020603050405020304" pitchFamily="18" charset="0"/>
              </a:rPr>
              <a:t>安娜說</a:t>
            </a:r>
            <a:r>
              <a:rPr lang="en-US" altLang="zh-TW" kern="100" dirty="0">
                <a:effectLst/>
                <a:ea typeface="王漢宗特黑體繁" panose="02000500000000000000"/>
                <a:cs typeface="Times New Roman" panose="02020603050405020304" pitchFamily="18" charset="0"/>
              </a:rPr>
              <a:t> : </a:t>
            </a:r>
            <a:r>
              <a:rPr lang="zh-TW" altLang="zh-TW" kern="100" dirty="0">
                <a:effectLst/>
                <a:ea typeface="王漢宗特黑體繁" panose="02000500000000000000"/>
                <a:cs typeface="Times New Roman" panose="02020603050405020304" pitchFamily="18" charset="0"/>
              </a:rPr>
              <a:t>我要畫媽媽、我、</a:t>
            </a:r>
            <a:endParaRPr lang="en-US" altLang="zh-TW" kern="100" dirty="0">
              <a:effectLst/>
              <a:ea typeface="王漢宗特黑體繁" panose="02000500000000000000"/>
              <a:cs typeface="Times New Roman" panose="02020603050405020304" pitchFamily="18" charset="0"/>
            </a:endParaRPr>
          </a:p>
          <a:p>
            <a:r>
              <a:rPr lang="zh-TW" altLang="zh-TW" kern="100" dirty="0">
                <a:effectLst/>
                <a:ea typeface="王漢宗特黑體繁" panose="02000500000000000000"/>
                <a:cs typeface="Times New Roman" panose="02020603050405020304" pitchFamily="18" charset="0"/>
              </a:rPr>
              <a:t>爸爸 、阿公、阿嬤一起來喝我精心調配的綜合果汁。</a:t>
            </a:r>
            <a:endParaRPr lang="zh-TW" altLang="en-US" dirty="0">
              <a:latin typeface="微軟正黑體" panose="020B0604030504040204" pitchFamily="34" charset="-120"/>
              <a:ea typeface="王漢宗特黑體繁" panose="02000500000000000000"/>
            </a:endParaRPr>
          </a:p>
        </p:txBody>
      </p:sp>
      <p:sp>
        <p:nvSpPr>
          <p:cNvPr id="10" name="文字方塊 9">
            <a:extLst>
              <a:ext uri="{FF2B5EF4-FFF2-40B4-BE49-F238E27FC236}">
                <a16:creationId xmlns:a16="http://schemas.microsoft.com/office/drawing/2014/main" id="{71F6AE3F-8B39-4963-B236-3C0060C50D37}"/>
              </a:ext>
            </a:extLst>
          </p:cNvPr>
          <p:cNvSpPr txBox="1"/>
          <p:nvPr/>
        </p:nvSpPr>
        <p:spPr>
          <a:xfrm>
            <a:off x="4907919" y="4612746"/>
            <a:ext cx="2904565" cy="1077218"/>
          </a:xfrm>
          <a:prstGeom prst="rect">
            <a:avLst/>
          </a:prstGeom>
          <a:noFill/>
        </p:spPr>
        <p:txBody>
          <a:bodyPr wrap="square" rtlCol="0">
            <a:spAutoFit/>
          </a:bodyPr>
          <a:lstStyle/>
          <a:p>
            <a:r>
              <a:rPr lang="zh-TW" altLang="en-US" sz="1600" dirty="0">
                <a:latin typeface="華康兒風體W4(P)" panose="020F0400000000000000" pitchFamily="34" charset="-120"/>
                <a:ea typeface="華康兒風體W4(P)" panose="020F0400000000000000" pitchFamily="34" charset="-120"/>
              </a:rPr>
              <a:t>年代：</a:t>
            </a:r>
            <a:r>
              <a:rPr lang="en-US" altLang="zh-TW" sz="1600" dirty="0">
                <a:latin typeface="華康兒風體W4(P)" panose="020F0400000000000000" pitchFamily="34" charset="-120"/>
                <a:ea typeface="華康兒風體W4(P)" panose="020F0400000000000000" pitchFamily="34" charset="-120"/>
              </a:rPr>
              <a:t>2023.07.24</a:t>
            </a:r>
          </a:p>
          <a:p>
            <a:r>
              <a:rPr lang="zh-TW" altLang="en-US" sz="1600" dirty="0">
                <a:latin typeface="華康兒風體W4(P)" panose="020F0400000000000000" pitchFamily="34" charset="-120"/>
                <a:ea typeface="華康兒風體W4(P)" panose="020F0400000000000000" pitchFamily="34" charset="-120"/>
              </a:rPr>
              <a:t>尺寸：</a:t>
            </a:r>
            <a:r>
              <a:rPr lang="en-US" altLang="zh-TW" sz="1600" dirty="0">
                <a:latin typeface="華康兒風體W4(P)" panose="020F0400000000000000" pitchFamily="34" charset="-120"/>
                <a:ea typeface="華康兒風體W4(P)" panose="020F0400000000000000" pitchFamily="34" charset="-120"/>
              </a:rPr>
              <a:t>27.3×39.4cm</a:t>
            </a:r>
          </a:p>
          <a:p>
            <a:r>
              <a:rPr lang="zh-TW" altLang="en-US" sz="1600" dirty="0">
                <a:latin typeface="華康兒風體W4(P)" panose="020F0400000000000000" pitchFamily="34" charset="-120"/>
                <a:ea typeface="華康兒風體W4(P)" panose="020F0400000000000000" pitchFamily="34" charset="-120"/>
              </a:rPr>
              <a:t>媒材：水彩、多媒材剪貼</a:t>
            </a:r>
          </a:p>
          <a:p>
            <a:r>
              <a:rPr lang="zh-TW" altLang="en-US" sz="1600" dirty="0">
                <a:latin typeface="華康兒風體W4(P)" panose="020F0400000000000000" pitchFamily="34" charset="-120"/>
                <a:ea typeface="華康兒風體W4(P)" panose="020F0400000000000000" pitchFamily="34" charset="-120"/>
              </a:rPr>
              <a:t>導師：劉佩宜</a:t>
            </a:r>
          </a:p>
        </p:txBody>
      </p:sp>
      <p:sp>
        <p:nvSpPr>
          <p:cNvPr id="3" name="文字方塊 2">
            <a:extLst>
              <a:ext uri="{FF2B5EF4-FFF2-40B4-BE49-F238E27FC236}">
                <a16:creationId xmlns:a16="http://schemas.microsoft.com/office/drawing/2014/main" id="{3ED77405-3AD7-4D2B-9C02-444A2BA97FEA}"/>
              </a:ext>
            </a:extLst>
          </p:cNvPr>
          <p:cNvSpPr txBox="1"/>
          <p:nvPr/>
        </p:nvSpPr>
        <p:spPr>
          <a:xfrm>
            <a:off x="4520463" y="1168036"/>
            <a:ext cx="1210236" cy="338554"/>
          </a:xfrm>
          <a:prstGeom prst="rect">
            <a:avLst/>
          </a:prstGeom>
          <a:noFill/>
        </p:spPr>
        <p:txBody>
          <a:bodyPr wrap="square" rtlCol="0">
            <a:spAutoFit/>
          </a:bodyPr>
          <a:lstStyle/>
          <a:p>
            <a:r>
              <a:rPr lang="en-US" altLang="zh-TW" sz="1600" b="1" dirty="0">
                <a:solidFill>
                  <a:srgbClr val="7030A0"/>
                </a:solidFill>
                <a:latin typeface="微軟正黑體" panose="020B0604030504040204" pitchFamily="34" charset="-120"/>
                <a:ea typeface="微軟正黑體" panose="020B0604030504040204" pitchFamily="34" charset="-120"/>
              </a:rPr>
              <a:t>7</a:t>
            </a:r>
            <a:r>
              <a:rPr lang="zh-TW" altLang="en-US" sz="1600" b="1" dirty="0">
                <a:solidFill>
                  <a:srgbClr val="7030A0"/>
                </a:solidFill>
                <a:latin typeface="微軟正黑體" panose="020B0604030504040204" pitchFamily="34" charset="-120"/>
                <a:ea typeface="微軟正黑體" panose="020B0604030504040204" pitchFamily="34" charset="-120"/>
              </a:rPr>
              <a:t>歲</a:t>
            </a:r>
          </a:p>
        </p:txBody>
      </p:sp>
    </p:spTree>
    <p:extLst>
      <p:ext uri="{BB962C8B-B14F-4D97-AF65-F5344CB8AC3E}">
        <p14:creationId xmlns:p14="http://schemas.microsoft.com/office/powerpoint/2010/main" val="1950412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6">
            <a:extLst>
              <a:ext uri="{FF2B5EF4-FFF2-40B4-BE49-F238E27FC236}">
                <a16:creationId xmlns:a16="http://schemas.microsoft.com/office/drawing/2014/main" id="{AB7A5AFC-B9B4-41CF-9837-05E56B0BE21E}"/>
              </a:ext>
            </a:extLst>
          </p:cNvPr>
          <p:cNvSpPr/>
          <p:nvPr/>
        </p:nvSpPr>
        <p:spPr>
          <a:xfrm>
            <a:off x="172434" y="497541"/>
            <a:ext cx="8799132" cy="5862917"/>
          </a:xfrm>
          <a:prstGeom prst="roundRect">
            <a:avLst/>
          </a:prstGeom>
          <a:solidFill>
            <a:schemeClr val="accent6">
              <a:lumMod val="20000"/>
              <a:lumOff val="80000"/>
              <a:alpha val="42000"/>
            </a:schemeClr>
          </a:solidFill>
          <a:ln>
            <a:solidFill>
              <a:schemeClr val="accent6">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標題 1">
            <a:extLst>
              <a:ext uri="{FF2B5EF4-FFF2-40B4-BE49-F238E27FC236}">
                <a16:creationId xmlns:a16="http://schemas.microsoft.com/office/drawing/2014/main" id="{9E9FC694-ECEC-494C-A40D-7BA042F15BD7}"/>
              </a:ext>
            </a:extLst>
          </p:cNvPr>
          <p:cNvSpPr>
            <a:spLocks noGrp="1"/>
          </p:cNvSpPr>
          <p:nvPr>
            <p:ph type="title"/>
          </p:nvPr>
        </p:nvSpPr>
        <p:spPr>
          <a:xfrm>
            <a:off x="628649" y="365126"/>
            <a:ext cx="4445375" cy="1325563"/>
          </a:xfrm>
        </p:spPr>
        <p:txBody>
          <a:bodyPr>
            <a:normAutofit/>
          </a:bodyPr>
          <a:lstStyle/>
          <a:p>
            <a:r>
              <a:rPr lang="zh-TW" altLang="en-US" sz="4050" dirty="0">
                <a:solidFill>
                  <a:srgbClr val="7030A0"/>
                </a:solidFill>
                <a:latin typeface="王漢宗特黑體繁" panose="02000500000000000000" pitchFamily="2" charset="-120"/>
                <a:ea typeface="王漢宗特黑體繁" panose="02000500000000000000" pitchFamily="2" charset="-120"/>
              </a:rPr>
              <a:t>晴晴 </a:t>
            </a:r>
            <a:r>
              <a:rPr lang="en-US" altLang="zh-TW" sz="2400" dirty="0">
                <a:solidFill>
                  <a:srgbClr val="7030A0"/>
                </a:solidFill>
                <a:latin typeface="王漢宗特黑體繁" panose="02000500000000000000" pitchFamily="2" charset="-120"/>
                <a:ea typeface="王漢宗特黑體繁" panose="02000500000000000000" pitchFamily="2" charset="-120"/>
              </a:rPr>
              <a:t>(</a:t>
            </a:r>
            <a:r>
              <a:rPr lang="zh-TW" altLang="en-US" sz="2400" dirty="0">
                <a:solidFill>
                  <a:srgbClr val="7030A0"/>
                </a:solidFill>
                <a:latin typeface="王漢宗特黑體繁" panose="02000500000000000000" pitchFamily="2" charset="-120"/>
                <a:ea typeface="王漢宗特黑體繁" panose="02000500000000000000" pitchFamily="2" charset="-120"/>
              </a:rPr>
              <a:t>橫紋肌肉瘤</a:t>
            </a:r>
            <a:r>
              <a:rPr lang="en-US" altLang="zh-TW" sz="2400" dirty="0">
                <a:solidFill>
                  <a:srgbClr val="7030A0"/>
                </a:solidFill>
                <a:latin typeface="王漢宗特黑體繁" panose="02000500000000000000" pitchFamily="2" charset="-120"/>
                <a:ea typeface="王漢宗特黑體繁" panose="02000500000000000000" pitchFamily="2" charset="-120"/>
              </a:rPr>
              <a:t>)</a:t>
            </a:r>
            <a:endParaRPr lang="zh-TW" altLang="en-US" sz="2400" dirty="0">
              <a:solidFill>
                <a:srgbClr val="7030A0"/>
              </a:solidFill>
              <a:latin typeface="王漢宗特黑體繁" panose="02000500000000000000" pitchFamily="2" charset="-120"/>
              <a:ea typeface="王漢宗特黑體繁" panose="02000500000000000000" pitchFamily="2" charset="-120"/>
            </a:endParaRPr>
          </a:p>
        </p:txBody>
      </p:sp>
      <p:pic>
        <p:nvPicPr>
          <p:cNvPr id="10" name="內容版面配置區 9" descr="202130919_晴晴-大象艾瑪.pdf - 設定檔 1 - Microsoft​ Edge">
            <a:extLst>
              <a:ext uri="{FF2B5EF4-FFF2-40B4-BE49-F238E27FC236}">
                <a16:creationId xmlns:a16="http://schemas.microsoft.com/office/drawing/2014/main" id="{65B2ED76-8F5B-6D4F-E097-301C2009E67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l="775" t="15336" r="1097" b="22320"/>
          <a:stretch>
            <a:fillRect/>
          </a:stretch>
        </p:blipFill>
        <p:spPr>
          <a:xfrm>
            <a:off x="557831" y="1998147"/>
            <a:ext cx="4773528" cy="3285093"/>
          </a:xfrm>
          <a:prstGeom prst="rect">
            <a:avLst/>
          </a:prstGeom>
          <a:ln w="190500" cap="sq">
            <a:solidFill>
              <a:srgbClr val="00B0F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文字方塊 2">
            <a:extLst>
              <a:ext uri="{FF2B5EF4-FFF2-40B4-BE49-F238E27FC236}">
                <a16:creationId xmlns:a16="http://schemas.microsoft.com/office/drawing/2014/main" id="{713091E6-9CBA-43B5-AC72-105B72B8C69E}"/>
              </a:ext>
            </a:extLst>
          </p:cNvPr>
          <p:cNvSpPr txBox="1"/>
          <p:nvPr/>
        </p:nvSpPr>
        <p:spPr>
          <a:xfrm>
            <a:off x="5441576" y="1998147"/>
            <a:ext cx="3442448" cy="4385816"/>
          </a:xfrm>
          <a:prstGeom prst="rect">
            <a:avLst/>
          </a:prstGeom>
          <a:noFill/>
        </p:spPr>
        <p:txBody>
          <a:bodyPr wrap="square" rtlCol="0">
            <a:spAutoFit/>
          </a:bodyPr>
          <a:lstStyle/>
          <a:p>
            <a:r>
              <a:rPr lang="en-US" altLang="zh-TW" sz="2700" b="1" dirty="0">
                <a:solidFill>
                  <a:srgbClr val="7030A0"/>
                </a:solidFill>
                <a:latin typeface="王漢宗特黑體繁" panose="02000500000000000000" pitchFamily="2" charset="-120"/>
                <a:ea typeface="王漢宗特黑體繁" panose="02000500000000000000" pitchFamily="2" charset="-120"/>
              </a:rPr>
              <a:t>《</a:t>
            </a:r>
            <a:r>
              <a:rPr lang="zh-TW" altLang="en-US" sz="2700" b="1" dirty="0">
                <a:solidFill>
                  <a:srgbClr val="7030A0"/>
                </a:solidFill>
                <a:latin typeface="王漢宗特黑體繁" panose="02000500000000000000" pitchFamily="2" charset="-120"/>
                <a:ea typeface="王漢宗特黑體繁" panose="02000500000000000000" pitchFamily="2" charset="-120"/>
              </a:rPr>
              <a:t>大象艾瑪</a:t>
            </a:r>
            <a:r>
              <a:rPr lang="en-US" altLang="zh-TW" sz="2700" b="1" dirty="0">
                <a:solidFill>
                  <a:srgbClr val="7030A0"/>
                </a:solidFill>
                <a:latin typeface="王漢宗特黑體繁" panose="02000500000000000000" pitchFamily="2" charset="-120"/>
                <a:ea typeface="王漢宗特黑體繁" panose="02000500000000000000" pitchFamily="2" charset="-120"/>
              </a:rPr>
              <a:t>》</a:t>
            </a:r>
          </a:p>
          <a:p>
            <a:endParaRPr lang="en-US" altLang="zh-TW" sz="1800" dirty="0">
              <a:effectLst/>
              <a:ea typeface="王漢宗細圓體繁" panose="02020300000000000000" pitchFamily="18" charset="-120"/>
              <a:cs typeface="Times New Roman" panose="02020603050405020304" pitchFamily="18" charset="0"/>
            </a:endParaRPr>
          </a:p>
          <a:p>
            <a:pPr algn="just"/>
            <a:r>
              <a:rPr lang="zh-TW" altLang="zh-TW" sz="1800" kern="0" dirty="0">
                <a:solidFill>
                  <a:srgbClr val="000000"/>
                </a:solidFill>
                <a:effectLst/>
                <a:latin typeface="Calibri" panose="020F0502020204030204" pitchFamily="34" charset="0"/>
                <a:ea typeface="王漢宗特黑體繁" panose="02000500000000000000"/>
                <a:cs typeface="PingFang TC"/>
              </a:rPr>
              <a:t>今天在保母家的房間裡上課，感覺晴晴上起課來輕鬆多了。</a:t>
            </a:r>
            <a:endParaRPr lang="zh-TW" altLang="zh-TW" sz="1800" kern="100" dirty="0">
              <a:effectLst/>
              <a:latin typeface="Calibri" panose="020F0502020204030204" pitchFamily="34" charset="0"/>
              <a:ea typeface="王漢宗特黑體繁" panose="02000500000000000000"/>
              <a:cs typeface="Times New Roman" panose="02020603050405020304" pitchFamily="18" charset="0"/>
            </a:endParaRPr>
          </a:p>
          <a:p>
            <a:pPr algn="just"/>
            <a:r>
              <a:rPr lang="zh-TW" altLang="zh-TW" sz="1800" kern="0" dirty="0">
                <a:solidFill>
                  <a:srgbClr val="000000"/>
                </a:solidFill>
                <a:effectLst/>
                <a:latin typeface="Calibri" panose="020F0502020204030204" pitchFamily="34" charset="0"/>
                <a:ea typeface="王漢宗特黑體繁" panose="02000500000000000000"/>
                <a:cs typeface="PingFang TC"/>
              </a:rPr>
              <a:t>今天講了一個“大象艾瑪”的故事，帶著晴晴畫出屬於自己的大象艾瑪，保存自己</a:t>
            </a:r>
            <a:r>
              <a:rPr lang="zh-TW" altLang="zh-TW" sz="1800" dirty="0">
                <a:solidFill>
                  <a:srgbClr val="000000"/>
                </a:solidFill>
                <a:effectLst/>
                <a:ea typeface="王漢宗特黑體繁" panose="02000500000000000000"/>
                <a:cs typeface="PingFang TC"/>
              </a:rPr>
              <a:t>與眾不同的特色，在教導晴睛繪畫的過程中，發現晴晴很有自己的見解，</a:t>
            </a:r>
            <a:endParaRPr lang="en-US" altLang="zh-TW" sz="1800" dirty="0">
              <a:solidFill>
                <a:srgbClr val="000000"/>
              </a:solidFill>
              <a:effectLst/>
              <a:ea typeface="王漢宗特黑體繁" panose="02000500000000000000"/>
              <a:cs typeface="PingFang TC"/>
            </a:endParaRPr>
          </a:p>
          <a:p>
            <a:pPr algn="just"/>
            <a:r>
              <a:rPr lang="zh-TW" altLang="zh-TW" sz="1800" dirty="0">
                <a:solidFill>
                  <a:srgbClr val="000000"/>
                </a:solidFill>
                <a:effectLst/>
                <a:ea typeface="王漢宗特黑體繁" panose="02000500000000000000"/>
                <a:cs typeface="PingFang TC"/>
              </a:rPr>
              <a:t>不會一心想要跟老師畫得一樣，在大象身上畫上美麗的彩虹，</a:t>
            </a:r>
            <a:endParaRPr lang="en-US" altLang="zh-TW" sz="1800" dirty="0">
              <a:solidFill>
                <a:srgbClr val="000000"/>
              </a:solidFill>
              <a:effectLst/>
              <a:ea typeface="王漢宗特黑體繁" panose="02000500000000000000"/>
              <a:cs typeface="PingFang TC"/>
            </a:endParaRPr>
          </a:p>
          <a:p>
            <a:pPr algn="just"/>
            <a:r>
              <a:rPr lang="zh-TW" altLang="zh-TW" sz="1800" dirty="0">
                <a:solidFill>
                  <a:srgbClr val="000000"/>
                </a:solidFill>
                <a:effectLst/>
                <a:ea typeface="王漢宗特黑體繁" panose="02000500000000000000"/>
                <a:cs typeface="PingFang TC"/>
              </a:rPr>
              <a:t>在臉上盡情的塗鴉彩繪，給人熱情流線，華麗繽紛，可愛近人而具有豐富感染力的視覺感愛，</a:t>
            </a:r>
            <a:endParaRPr lang="en-US" altLang="zh-TW" sz="1800" dirty="0">
              <a:solidFill>
                <a:srgbClr val="000000"/>
              </a:solidFill>
              <a:effectLst/>
              <a:ea typeface="王漢宗特黑體繁" panose="02000500000000000000"/>
              <a:cs typeface="PingFang TC"/>
            </a:endParaRPr>
          </a:p>
          <a:p>
            <a:pPr algn="just"/>
            <a:r>
              <a:rPr lang="zh-TW" altLang="zh-TW" sz="1800" dirty="0">
                <a:solidFill>
                  <a:srgbClr val="000000"/>
                </a:solidFill>
                <a:effectLst/>
                <a:ea typeface="王漢宗特黑體繁" panose="02000500000000000000"/>
                <a:cs typeface="PingFang TC"/>
              </a:rPr>
              <a:t>這就是藝術的趣味。</a:t>
            </a:r>
            <a:endParaRPr lang="zh-TW" altLang="en-US" sz="2000" dirty="0">
              <a:latin typeface="微軟正黑體" panose="020B0604030504040204" pitchFamily="34" charset="-120"/>
              <a:ea typeface="王漢宗特黑體繁" panose="02000500000000000000"/>
              <a:cs typeface="Times New Roman" panose="02020603050405020304" pitchFamily="18" charset="0"/>
            </a:endParaRPr>
          </a:p>
        </p:txBody>
      </p:sp>
      <p:sp>
        <p:nvSpPr>
          <p:cNvPr id="6" name="文字方塊 5">
            <a:extLst>
              <a:ext uri="{FF2B5EF4-FFF2-40B4-BE49-F238E27FC236}">
                <a16:creationId xmlns:a16="http://schemas.microsoft.com/office/drawing/2014/main" id="{D9162E90-11FD-45A3-B3C5-65ED4D711CED}"/>
              </a:ext>
            </a:extLst>
          </p:cNvPr>
          <p:cNvSpPr txBox="1"/>
          <p:nvPr/>
        </p:nvSpPr>
        <p:spPr>
          <a:xfrm>
            <a:off x="557831" y="5283240"/>
            <a:ext cx="3083588" cy="1077218"/>
          </a:xfrm>
          <a:prstGeom prst="rect">
            <a:avLst/>
          </a:prstGeom>
          <a:noFill/>
        </p:spPr>
        <p:txBody>
          <a:bodyPr wrap="square">
            <a:spAutoFit/>
          </a:bodyPr>
          <a:lstStyle/>
          <a:p>
            <a:pPr>
              <a:spcAft>
                <a:spcPts val="0"/>
              </a:spcAft>
            </a:pPr>
            <a:r>
              <a:rPr lang="zh-TW" altLang="en-US" sz="1600" dirty="0">
                <a:latin typeface="華康兒風體W4(P)" panose="020F0400000000000000" pitchFamily="34" charset="-120"/>
                <a:ea typeface="華康兒風體W4(P)" panose="020F0400000000000000" pitchFamily="34" charset="-120"/>
              </a:rPr>
              <a:t>年代：</a:t>
            </a:r>
            <a:r>
              <a:rPr lang="en-US" altLang="zh-TW" sz="1600" dirty="0">
                <a:latin typeface="華康兒風體W4(P)" panose="020F0400000000000000" pitchFamily="34" charset="-120"/>
                <a:ea typeface="華康兒風體W4(P)" panose="020F0400000000000000" pitchFamily="34" charset="-120"/>
              </a:rPr>
              <a:t>2023.09.19</a:t>
            </a:r>
          </a:p>
          <a:p>
            <a:pPr>
              <a:spcAft>
                <a:spcPts val="0"/>
              </a:spcAft>
            </a:pPr>
            <a:r>
              <a:rPr lang="zh-TW" altLang="en-US" sz="1600" dirty="0">
                <a:latin typeface="華康兒風體W4(P)" panose="020F0400000000000000" pitchFamily="34" charset="-120"/>
                <a:ea typeface="華康兒風體W4(P)" panose="020F0400000000000000" pitchFamily="34" charset="-120"/>
              </a:rPr>
              <a:t>尺寸：</a:t>
            </a:r>
            <a:r>
              <a:rPr lang="en-US" altLang="zh-TW" sz="1600" dirty="0">
                <a:latin typeface="華康兒風體W4(P)" panose="020F0400000000000000" pitchFamily="34" charset="-120"/>
                <a:ea typeface="華康兒風體W4(P)" panose="020F0400000000000000" pitchFamily="34" charset="-120"/>
              </a:rPr>
              <a:t>27.2×39.2cm</a:t>
            </a:r>
          </a:p>
          <a:p>
            <a:pPr>
              <a:spcAft>
                <a:spcPts val="0"/>
              </a:spcAft>
            </a:pPr>
            <a:r>
              <a:rPr lang="zh-TW" altLang="en-US" sz="1600" dirty="0">
                <a:latin typeface="華康兒風體W4(P)" panose="020F0400000000000000" pitchFamily="34" charset="-120"/>
                <a:ea typeface="華康兒風體W4(P)" panose="020F0400000000000000" pitchFamily="34" charset="-120"/>
              </a:rPr>
              <a:t>媒材：水彩、多媒材剪貼</a:t>
            </a:r>
          </a:p>
          <a:p>
            <a:pPr>
              <a:spcAft>
                <a:spcPts val="0"/>
              </a:spcAft>
            </a:pPr>
            <a:r>
              <a:rPr lang="zh-TW" altLang="en-US" sz="1600" dirty="0">
                <a:latin typeface="華康兒風體W4(P)" panose="020F0400000000000000" pitchFamily="34" charset="-120"/>
                <a:ea typeface="華康兒風體W4(P)" panose="020F0400000000000000" pitchFamily="34" charset="-120"/>
              </a:rPr>
              <a:t>導師：劉佩宜</a:t>
            </a:r>
          </a:p>
        </p:txBody>
      </p:sp>
      <p:sp>
        <p:nvSpPr>
          <p:cNvPr id="4" name="文字方塊 3">
            <a:extLst>
              <a:ext uri="{FF2B5EF4-FFF2-40B4-BE49-F238E27FC236}">
                <a16:creationId xmlns:a16="http://schemas.microsoft.com/office/drawing/2014/main" id="{045B4297-F3D0-4A1C-ADDD-8F923662C4FF}"/>
              </a:ext>
            </a:extLst>
          </p:cNvPr>
          <p:cNvSpPr txBox="1"/>
          <p:nvPr/>
        </p:nvSpPr>
        <p:spPr>
          <a:xfrm>
            <a:off x="3672130" y="920929"/>
            <a:ext cx="1210236" cy="338554"/>
          </a:xfrm>
          <a:prstGeom prst="rect">
            <a:avLst/>
          </a:prstGeom>
          <a:noFill/>
        </p:spPr>
        <p:txBody>
          <a:bodyPr wrap="square" rtlCol="0">
            <a:spAutoFit/>
          </a:bodyPr>
          <a:lstStyle/>
          <a:p>
            <a:r>
              <a:rPr lang="en-US" altLang="zh-TW" sz="1600" b="1" dirty="0">
                <a:solidFill>
                  <a:srgbClr val="7030A0"/>
                </a:solidFill>
                <a:latin typeface="微軟正黑體" panose="020B0604030504040204" pitchFamily="34" charset="-120"/>
                <a:ea typeface="微軟正黑體" panose="020B0604030504040204" pitchFamily="34" charset="-120"/>
              </a:rPr>
              <a:t>6</a:t>
            </a:r>
            <a:r>
              <a:rPr lang="zh-TW" altLang="en-US" sz="1600" b="1" dirty="0">
                <a:solidFill>
                  <a:srgbClr val="7030A0"/>
                </a:solidFill>
                <a:latin typeface="微軟正黑體" panose="020B0604030504040204" pitchFamily="34" charset="-120"/>
                <a:ea typeface="微軟正黑體" panose="020B0604030504040204" pitchFamily="34" charset="-120"/>
              </a:rPr>
              <a:t>歲</a:t>
            </a:r>
          </a:p>
        </p:txBody>
      </p:sp>
    </p:spTree>
    <p:extLst>
      <p:ext uri="{BB962C8B-B14F-4D97-AF65-F5344CB8AC3E}">
        <p14:creationId xmlns:p14="http://schemas.microsoft.com/office/powerpoint/2010/main" val="454146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7E8984-9F78-4BCC-A4EC-B69A9B4EF07A}"/>
              </a:ext>
            </a:extLst>
          </p:cNvPr>
          <p:cNvSpPr>
            <a:spLocks noGrp="1"/>
          </p:cNvSpPr>
          <p:nvPr>
            <p:ph type="title"/>
          </p:nvPr>
        </p:nvSpPr>
        <p:spPr/>
        <p:txBody>
          <a:bodyPr/>
          <a:lstStyle/>
          <a:p>
            <a:r>
              <a:rPr lang="zh-TW" altLang="en-US" sz="4050" dirty="0">
                <a:solidFill>
                  <a:srgbClr val="7030A0"/>
                </a:solidFill>
                <a:latin typeface="王漢宗特黑體繁" panose="02000500000000000000" pitchFamily="2" charset="-120"/>
                <a:ea typeface="王漢宗特黑體繁" panose="02000500000000000000" pitchFamily="2" charset="-120"/>
              </a:rPr>
              <a:t>協會介紹</a:t>
            </a:r>
          </a:p>
        </p:txBody>
      </p:sp>
      <p:sp>
        <p:nvSpPr>
          <p:cNvPr id="3" name="內容版面配置區 2">
            <a:extLst>
              <a:ext uri="{FF2B5EF4-FFF2-40B4-BE49-F238E27FC236}">
                <a16:creationId xmlns:a16="http://schemas.microsoft.com/office/drawing/2014/main" id="{9EC07A97-1D52-40BA-9271-C93880AAAFF2}"/>
              </a:ext>
            </a:extLst>
          </p:cNvPr>
          <p:cNvSpPr>
            <a:spLocks noGrp="1"/>
          </p:cNvSpPr>
          <p:nvPr>
            <p:ph idx="1"/>
          </p:nvPr>
        </p:nvSpPr>
        <p:spPr>
          <a:xfrm>
            <a:off x="525780" y="1429873"/>
            <a:ext cx="7886700" cy="4667249"/>
          </a:xfrm>
        </p:spPr>
        <p:txBody>
          <a:bodyPr>
            <a:normAutofit/>
          </a:bodyPr>
          <a:lstStyle/>
          <a:p>
            <a:pPr eaLnBrk="1" hangingPunct="1">
              <a:lnSpc>
                <a:spcPct val="150000"/>
              </a:lnSpc>
              <a:spcBef>
                <a:spcPct val="0"/>
              </a:spcBef>
              <a:buFontTx/>
              <a:buNone/>
            </a:pPr>
            <a:r>
              <a:rPr kumimoji="0" lang="zh-TW" altLang="en-US" sz="2000" dirty="0">
                <a:latin typeface="標楷體" panose="03000509000000000000" pitchFamily="65" charset="-120"/>
                <a:ea typeface="標楷體" panose="03000509000000000000" pitchFamily="65" charset="-120"/>
              </a:rPr>
              <a:t>　　</a:t>
            </a:r>
            <a:r>
              <a:rPr lang="zh-TW" altLang="en-US" sz="2000" dirty="0">
                <a:latin typeface="標楷體" panose="03000509000000000000" pitchFamily="65" charset="-120"/>
                <a:ea typeface="標楷體" panose="03000509000000000000" pitchFamily="65" charset="-120"/>
              </a:rPr>
              <a:t>「光點兒童重症扶助協會」創立於</a:t>
            </a:r>
            <a:r>
              <a:rPr lang="en-US" altLang="zh-TW" sz="2000" dirty="0">
                <a:latin typeface="標楷體" panose="03000509000000000000" pitchFamily="65" charset="-120"/>
                <a:ea typeface="標楷體" panose="03000509000000000000" pitchFamily="65" charset="-120"/>
              </a:rPr>
              <a:t>2013</a:t>
            </a:r>
            <a:r>
              <a:rPr lang="zh-TW" altLang="en-US" sz="2000" dirty="0">
                <a:latin typeface="標楷體" panose="03000509000000000000" pitchFamily="65" charset="-120"/>
                <a:ea typeface="標楷體" panose="03000509000000000000" pitchFamily="65" charset="-120"/>
              </a:rPr>
              <a:t>年</a:t>
            </a:r>
            <a:r>
              <a:rPr lang="en-US" altLang="zh-TW" sz="2000" dirty="0">
                <a:latin typeface="標楷體" panose="03000509000000000000" pitchFamily="65" charset="-120"/>
                <a:ea typeface="標楷體" panose="03000509000000000000" pitchFamily="65" charset="-120"/>
              </a:rPr>
              <a:t>11</a:t>
            </a:r>
            <a:r>
              <a:rPr lang="zh-TW" altLang="en-US" sz="2000" dirty="0">
                <a:latin typeface="標楷體" panose="03000509000000000000" pitchFamily="65" charset="-120"/>
                <a:ea typeface="標楷體" panose="03000509000000000000" pitchFamily="65" charset="-120"/>
              </a:rPr>
              <a:t>月</a:t>
            </a:r>
            <a:r>
              <a:rPr lang="en-US" altLang="zh-TW" sz="2000" dirty="0">
                <a:latin typeface="標楷體" panose="03000509000000000000" pitchFamily="65" charset="-120"/>
                <a:ea typeface="標楷體" panose="03000509000000000000" pitchFamily="65" charset="-120"/>
              </a:rPr>
              <a:t>18</a:t>
            </a:r>
            <a:r>
              <a:rPr lang="zh-TW" altLang="en-US" sz="2000" dirty="0">
                <a:latin typeface="標楷體" panose="03000509000000000000" pitchFamily="65" charset="-120"/>
                <a:ea typeface="標楷體" panose="03000509000000000000" pitchFamily="65" charset="-120"/>
              </a:rPr>
              <a:t>日，曾任職於國小的教師</a:t>
            </a:r>
            <a:r>
              <a:rPr lang="zh-TW" altLang="en-US" sz="2000" u="sng" dirty="0">
                <a:latin typeface="標楷體" panose="03000509000000000000" pitchFamily="65" charset="-120"/>
                <a:ea typeface="標楷體" panose="03000509000000000000" pitchFamily="65" charset="-120"/>
              </a:rPr>
              <a:t>劉煥智</a:t>
            </a:r>
            <a:r>
              <a:rPr lang="zh-TW" altLang="en-US" sz="2000" dirty="0">
                <a:latin typeface="標楷體" panose="03000509000000000000" pitchFamily="65" charset="-120"/>
                <a:ea typeface="標楷體" panose="03000509000000000000" pitchFamily="65" charset="-120"/>
              </a:rPr>
              <a:t>女士接觸到了先天性脊髓損傷導致多重障礙的特殊孩童</a:t>
            </a:r>
            <a:r>
              <a:rPr lang="zh-TW" altLang="en-US" sz="2000" u="sng" dirty="0">
                <a:latin typeface="標楷體" panose="03000509000000000000" pitchFamily="65" charset="-120"/>
                <a:ea typeface="標楷體" panose="03000509000000000000" pitchFamily="65" charset="-120"/>
              </a:rPr>
              <a:t>小之</a:t>
            </a:r>
            <a:r>
              <a:rPr lang="zh-TW" altLang="en-US" sz="2000" dirty="0">
                <a:latin typeface="標楷體" panose="03000509000000000000" pitchFamily="65" charset="-120"/>
                <a:ea typeface="標楷體" panose="03000509000000000000" pitchFamily="65" charset="-120"/>
              </a:rPr>
              <a:t>。在提供</a:t>
            </a:r>
            <a:r>
              <a:rPr lang="zh-TW" altLang="en-US" sz="2000" u="sng" dirty="0">
                <a:latin typeface="標楷體" panose="03000509000000000000" pitchFamily="65" charset="-120"/>
                <a:ea typeface="標楷體" panose="03000509000000000000" pitchFamily="65" charset="-120"/>
              </a:rPr>
              <a:t>小之</a:t>
            </a:r>
            <a:r>
              <a:rPr lang="zh-TW" altLang="en-US" sz="2000" dirty="0">
                <a:latin typeface="標楷體" panose="03000509000000000000" pitchFamily="65" charset="-120"/>
                <a:ea typeface="標楷體" panose="03000509000000000000" pitchFamily="65" charset="-120"/>
              </a:rPr>
              <a:t>在家教育的過程中，除了看到重症孩童父母的辛勞，也看見了在家教育資源的缺乏。有一次，</a:t>
            </a:r>
            <a:r>
              <a:rPr lang="zh-TW" altLang="en-US" sz="2000" u="sng" dirty="0">
                <a:latin typeface="標楷體" panose="03000509000000000000" pitchFamily="65" charset="-120"/>
                <a:ea typeface="標楷體" panose="03000509000000000000" pitchFamily="65" charset="-120"/>
              </a:rPr>
              <a:t>小之</a:t>
            </a:r>
            <a:r>
              <a:rPr lang="zh-TW" altLang="en-US" sz="2000" dirty="0">
                <a:latin typeface="標楷體" panose="03000509000000000000" pitchFamily="65" charset="-120"/>
                <a:ea typeface="標楷體" panose="03000509000000000000" pitchFamily="65" charset="-120"/>
              </a:rPr>
              <a:t>發高燒到</a:t>
            </a:r>
            <a:r>
              <a:rPr lang="en-US" altLang="zh-TW" sz="2000" dirty="0">
                <a:latin typeface="標楷體" panose="03000509000000000000" pitchFamily="65" charset="-120"/>
                <a:ea typeface="標楷體" panose="03000509000000000000" pitchFamily="65" charset="-120"/>
              </a:rPr>
              <a:t>38</a:t>
            </a:r>
            <a:r>
              <a:rPr lang="zh-TW" altLang="en-US" sz="2000" dirty="0">
                <a:latin typeface="標楷體" panose="03000509000000000000" pitchFamily="65" charset="-120"/>
                <a:ea typeface="標楷體" panose="03000509000000000000" pitchFamily="65" charset="-120"/>
              </a:rPr>
              <a:t>度，都還堅持著想要上課，</a:t>
            </a:r>
            <a:r>
              <a:rPr lang="zh-TW" altLang="en-US" sz="2000" u="sng" dirty="0">
                <a:latin typeface="標楷體" panose="03000509000000000000" pitchFamily="65" charset="-120"/>
                <a:ea typeface="標楷體" panose="03000509000000000000" pitchFamily="65" charset="-120"/>
              </a:rPr>
              <a:t>煥智</a:t>
            </a:r>
            <a:r>
              <a:rPr lang="zh-TW" altLang="en-US" sz="2000" dirty="0">
                <a:latin typeface="標楷體" panose="03000509000000000000" pitchFamily="65" charset="-120"/>
                <a:ea typeface="標楷體" panose="03000509000000000000" pitchFamily="65" charset="-120"/>
              </a:rPr>
              <a:t>女士看到這樣的狀況心中非常的感動。 </a:t>
            </a:r>
          </a:p>
          <a:p>
            <a:pPr eaLnBrk="1" hangingPunct="1">
              <a:lnSpc>
                <a:spcPct val="150000"/>
              </a:lnSpc>
              <a:spcBef>
                <a:spcPct val="0"/>
              </a:spcBef>
              <a:buFontTx/>
              <a:buNone/>
            </a:pPr>
            <a:r>
              <a:rPr lang="zh-TW" altLang="en-US" sz="2000" dirty="0">
                <a:latin typeface="標楷體" panose="03000509000000000000" pitchFamily="65" charset="-120"/>
                <a:ea typeface="標楷體" panose="03000509000000000000" pitchFamily="65" charset="-120"/>
              </a:rPr>
              <a:t>　　「身為線上老師的我，能夠為這些資源分配不均，可是卻極想上課的重症孩子做些什麼？」 ──因此</a:t>
            </a:r>
            <a:r>
              <a:rPr lang="zh-TW" altLang="en-US" sz="2000" u="sng" dirty="0">
                <a:latin typeface="標楷體" panose="03000509000000000000" pitchFamily="65" charset="-120"/>
                <a:ea typeface="標楷體" panose="03000509000000000000" pitchFamily="65" charset="-120"/>
              </a:rPr>
              <a:t>劉煥智</a:t>
            </a:r>
            <a:r>
              <a:rPr lang="zh-TW" altLang="en-US" sz="2000" dirty="0">
                <a:latin typeface="標楷體" panose="03000509000000000000" pitchFamily="65" charset="-120"/>
                <a:ea typeface="標楷體" panose="03000509000000000000" pitchFamily="65" charset="-120"/>
              </a:rPr>
              <a:t>女士全力以赴，投入為重症病童提供在家教育的機會，盼望讓「教育的光」點亮重症病童活潑光彩的生命。</a:t>
            </a:r>
            <a:endParaRPr lang="zh-TW" altLang="en-US" sz="2000" dirty="0"/>
          </a:p>
        </p:txBody>
      </p:sp>
    </p:spTree>
    <p:extLst>
      <p:ext uri="{BB962C8B-B14F-4D97-AF65-F5344CB8AC3E}">
        <p14:creationId xmlns:p14="http://schemas.microsoft.com/office/powerpoint/2010/main" val="2181114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6">
            <a:extLst>
              <a:ext uri="{FF2B5EF4-FFF2-40B4-BE49-F238E27FC236}">
                <a16:creationId xmlns:a16="http://schemas.microsoft.com/office/drawing/2014/main" id="{32851500-FE74-4666-8351-4F36959E37C8}"/>
              </a:ext>
            </a:extLst>
          </p:cNvPr>
          <p:cNvSpPr/>
          <p:nvPr/>
        </p:nvSpPr>
        <p:spPr>
          <a:xfrm>
            <a:off x="172434" y="497541"/>
            <a:ext cx="8799132" cy="5862917"/>
          </a:xfrm>
          <a:prstGeom prst="roundRect">
            <a:avLst/>
          </a:prstGeom>
          <a:solidFill>
            <a:schemeClr val="accent6">
              <a:lumMod val="20000"/>
              <a:lumOff val="80000"/>
              <a:alpha val="42000"/>
            </a:schemeClr>
          </a:solidFill>
          <a:ln>
            <a:solidFill>
              <a:schemeClr val="accent6">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標題 1">
            <a:extLst>
              <a:ext uri="{FF2B5EF4-FFF2-40B4-BE49-F238E27FC236}">
                <a16:creationId xmlns:a16="http://schemas.microsoft.com/office/drawing/2014/main" id="{9E9FC694-ECEC-494C-A40D-7BA042F15BD7}"/>
              </a:ext>
            </a:extLst>
          </p:cNvPr>
          <p:cNvSpPr>
            <a:spLocks noGrp="1"/>
          </p:cNvSpPr>
          <p:nvPr>
            <p:ph type="title"/>
          </p:nvPr>
        </p:nvSpPr>
        <p:spPr>
          <a:xfrm>
            <a:off x="628649" y="365126"/>
            <a:ext cx="4445375" cy="1325563"/>
          </a:xfrm>
        </p:spPr>
        <p:txBody>
          <a:bodyPr>
            <a:normAutofit/>
          </a:bodyPr>
          <a:lstStyle/>
          <a:p>
            <a:r>
              <a:rPr lang="zh-TW" altLang="en-US" sz="4050" dirty="0">
                <a:solidFill>
                  <a:srgbClr val="7030A0"/>
                </a:solidFill>
                <a:latin typeface="王漢宗特黑體繁" panose="02000500000000000000" pitchFamily="2" charset="-120"/>
                <a:ea typeface="王漢宗特黑體繁" panose="02000500000000000000" pitchFamily="2" charset="-120"/>
              </a:rPr>
              <a:t>阿元 </a:t>
            </a:r>
            <a:r>
              <a:rPr lang="en-US" altLang="zh-TW" sz="2400" dirty="0">
                <a:solidFill>
                  <a:srgbClr val="7030A0"/>
                </a:solidFill>
                <a:latin typeface="王漢宗特黑體繁" panose="02000500000000000000" pitchFamily="2" charset="-120"/>
                <a:ea typeface="王漢宗特黑體繁" panose="02000500000000000000" pitchFamily="2" charset="-120"/>
              </a:rPr>
              <a:t>(</a:t>
            </a:r>
            <a:r>
              <a:rPr lang="zh-TW" altLang="en-US" sz="2400" dirty="0">
                <a:solidFill>
                  <a:srgbClr val="7030A0"/>
                </a:solidFill>
                <a:latin typeface="王漢宗特黑體繁" panose="02000500000000000000" pitchFamily="2" charset="-120"/>
                <a:ea typeface="王漢宗特黑體繁" panose="02000500000000000000" pitchFamily="2" charset="-120"/>
              </a:rPr>
              <a:t>急性淋巴白血病</a:t>
            </a:r>
            <a:r>
              <a:rPr lang="en-US" altLang="zh-TW" sz="2400" dirty="0">
                <a:solidFill>
                  <a:srgbClr val="7030A0"/>
                </a:solidFill>
                <a:latin typeface="王漢宗特黑體繁" panose="02000500000000000000" pitchFamily="2" charset="-120"/>
                <a:ea typeface="王漢宗特黑體繁" panose="02000500000000000000" pitchFamily="2" charset="-120"/>
              </a:rPr>
              <a:t>)</a:t>
            </a:r>
            <a:endParaRPr lang="zh-TW" altLang="en-US" sz="2400" dirty="0">
              <a:solidFill>
                <a:srgbClr val="7030A0"/>
              </a:solidFill>
              <a:latin typeface="王漢宗特黑體繁" panose="02000500000000000000" pitchFamily="2" charset="-120"/>
              <a:ea typeface="王漢宗特黑體繁" panose="02000500000000000000" pitchFamily="2" charset="-120"/>
            </a:endParaRPr>
          </a:p>
        </p:txBody>
      </p:sp>
      <p:pic>
        <p:nvPicPr>
          <p:cNvPr id="10" name="內容版面配置區 9" descr="掃描的文件-1.pdf - 設定檔 1 - Microsoft​ Edge">
            <a:extLst>
              <a:ext uri="{FF2B5EF4-FFF2-40B4-BE49-F238E27FC236}">
                <a16:creationId xmlns:a16="http://schemas.microsoft.com/office/drawing/2014/main" id="{DC6A8DDA-0A82-3F9A-BC7E-75D0EBA3170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l="5744" t="27518" b="18450"/>
          <a:stretch>
            <a:fillRect/>
          </a:stretch>
        </p:blipFill>
        <p:spPr>
          <a:xfrm>
            <a:off x="270307" y="2016369"/>
            <a:ext cx="4225980" cy="3159622"/>
          </a:xfrm>
          <a:prstGeom prst="rect">
            <a:avLst/>
          </a:prstGeom>
          <a:ln w="190500" cap="sq">
            <a:solidFill>
              <a:srgbClr val="0070C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文字方塊 2">
            <a:extLst>
              <a:ext uri="{FF2B5EF4-FFF2-40B4-BE49-F238E27FC236}">
                <a16:creationId xmlns:a16="http://schemas.microsoft.com/office/drawing/2014/main" id="{713091E6-9CBA-43B5-AC72-105B72B8C69E}"/>
              </a:ext>
            </a:extLst>
          </p:cNvPr>
          <p:cNvSpPr txBox="1"/>
          <p:nvPr/>
        </p:nvSpPr>
        <p:spPr>
          <a:xfrm>
            <a:off x="4670888" y="1641983"/>
            <a:ext cx="4300678" cy="24468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700" b="1" i="0" u="none" strike="noStrike" kern="1200" cap="none" spc="0" normalizeH="0" baseline="0" noProof="0" dirty="0">
                <a:ln>
                  <a:noFill/>
                </a:ln>
                <a:solidFill>
                  <a:srgbClr val="7030A0"/>
                </a:solidFill>
                <a:effectLst/>
                <a:uLnTx/>
                <a:uFillTx/>
                <a:latin typeface="王漢宗特黑體繁" panose="02000500000000000000" pitchFamily="2" charset="-120"/>
                <a:ea typeface="王漢宗特黑體繁" panose="02000500000000000000" pitchFamily="2" charset="-120"/>
                <a:cs typeface="+mn-cs"/>
              </a:rPr>
              <a:t>《</a:t>
            </a:r>
            <a:r>
              <a:rPr kumimoji="0" lang="zh-TW" altLang="en-US" sz="2700" b="1" i="0" u="none" strike="noStrike" kern="1200" cap="none" spc="0" normalizeH="0" baseline="0" noProof="0" dirty="0">
                <a:ln>
                  <a:noFill/>
                </a:ln>
                <a:solidFill>
                  <a:srgbClr val="7030A0"/>
                </a:solidFill>
                <a:effectLst/>
                <a:uLnTx/>
                <a:uFillTx/>
                <a:latin typeface="王漢宗特黑體繁" panose="02000500000000000000" pitchFamily="2" charset="-120"/>
                <a:ea typeface="王漢宗特黑體繁" panose="02000500000000000000" pitchFamily="2" charset="-120"/>
                <a:cs typeface="+mn-cs"/>
              </a:rPr>
              <a:t>來吧</a:t>
            </a:r>
            <a:r>
              <a:rPr kumimoji="0" lang="en-US" altLang="zh-TW" sz="2700" b="1" i="0" u="none" strike="noStrike" kern="1200" cap="none" spc="0" normalizeH="0" baseline="0" noProof="0" dirty="0">
                <a:ln>
                  <a:noFill/>
                </a:ln>
                <a:solidFill>
                  <a:srgbClr val="7030A0"/>
                </a:solidFill>
                <a:effectLst/>
                <a:uLnTx/>
                <a:uFillTx/>
                <a:latin typeface="王漢宗特黑體繁" panose="02000500000000000000" pitchFamily="2" charset="-120"/>
                <a:ea typeface="王漢宗特黑體繁" panose="02000500000000000000" pitchFamily="2" charset="-120"/>
                <a:cs typeface="+mn-cs"/>
              </a:rPr>
              <a:t>!</a:t>
            </a:r>
            <a:r>
              <a:rPr kumimoji="0" lang="zh-TW" altLang="en-US" sz="2700" b="1" i="0" u="none" strike="noStrike" kern="1200" cap="none" spc="0" normalizeH="0" baseline="0" noProof="0" dirty="0">
                <a:ln>
                  <a:noFill/>
                </a:ln>
                <a:solidFill>
                  <a:srgbClr val="7030A0"/>
                </a:solidFill>
                <a:effectLst/>
                <a:uLnTx/>
                <a:uFillTx/>
                <a:latin typeface="王漢宗特黑體繁" panose="02000500000000000000" pitchFamily="2" charset="-120"/>
                <a:ea typeface="王漢宗特黑體繁" panose="02000500000000000000" pitchFamily="2" charset="-120"/>
                <a:cs typeface="+mn-cs"/>
              </a:rPr>
              <a:t>一起吃火鍋</a:t>
            </a:r>
            <a:r>
              <a:rPr kumimoji="0" lang="en-US" altLang="zh-TW" sz="2700" b="1" i="0" u="none" strike="noStrike" kern="1200" cap="none" spc="0" normalizeH="0" baseline="0" noProof="0" dirty="0">
                <a:ln>
                  <a:noFill/>
                </a:ln>
                <a:solidFill>
                  <a:srgbClr val="7030A0"/>
                </a:solidFill>
                <a:effectLst/>
                <a:uLnTx/>
                <a:uFillTx/>
                <a:latin typeface="王漢宗特黑體繁" panose="02000500000000000000" pitchFamily="2" charset="-120"/>
                <a:ea typeface="王漢宗特黑體繁" panose="02000500000000000000" pitchFamily="2" charset="-120"/>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王漢宗細圓體繁" panose="02020300000000000000" pitchFamily="18" charset="-120"/>
              <a:cs typeface="Times New Roman" panose="02020603050405020304" pitchFamily="18" charset="0"/>
            </a:endParaRPr>
          </a:p>
          <a:p>
            <a:pPr algn="just"/>
            <a:r>
              <a:rPr lang="zh-TW" altLang="zh-TW" sz="1800" kern="0" dirty="0">
                <a:effectLst/>
                <a:latin typeface="Calibri" panose="020F0502020204030204" pitchFamily="34" charset="0"/>
                <a:ea typeface="王漢宗特黑體繁" panose="02000500000000000000"/>
                <a:cs typeface="PingFang TC"/>
              </a:rPr>
              <a:t>阿元有著像太陽一樣熱情與溫暖的笑容，最喜歡分享生活裡的點滴事物，</a:t>
            </a:r>
            <a:endParaRPr lang="en-US" altLang="zh-TW" sz="1800" kern="0" dirty="0">
              <a:effectLst/>
              <a:latin typeface="Calibri" panose="020F0502020204030204" pitchFamily="34" charset="0"/>
              <a:ea typeface="王漢宗特黑體繁" panose="02000500000000000000"/>
              <a:cs typeface="PingFang TC"/>
            </a:endParaRPr>
          </a:p>
          <a:p>
            <a:pPr algn="just"/>
            <a:r>
              <a:rPr lang="zh-TW" altLang="zh-TW" sz="1800" kern="0" dirty="0">
                <a:effectLst/>
                <a:latin typeface="Calibri" panose="020F0502020204030204" pitchFamily="34" charset="0"/>
                <a:ea typeface="王漢宗特黑體繁" panose="02000500000000000000"/>
                <a:cs typeface="PingFang TC"/>
              </a:rPr>
              <a:t>笑嘻嘻畫著火鍋料</a:t>
            </a:r>
            <a:r>
              <a:rPr lang="en-US" altLang="zh-TW" sz="1800" kern="0" dirty="0">
                <a:effectLst/>
                <a:latin typeface="Calibri" panose="020F0502020204030204" pitchFamily="34" charset="0"/>
                <a:ea typeface="王漢宗特黑體繁" panose="02000500000000000000"/>
                <a:cs typeface="PingFang TC"/>
              </a:rPr>
              <a:t>!</a:t>
            </a:r>
            <a:endParaRPr lang="zh-TW" altLang="zh-TW" sz="1800" kern="100" dirty="0">
              <a:effectLst/>
              <a:latin typeface="Calibri" panose="020F0502020204030204" pitchFamily="34" charset="0"/>
              <a:ea typeface="王漢宗特黑體繁" panose="02000500000000000000"/>
              <a:cs typeface="Times New Roman" panose="02020603050405020304" pitchFamily="18" charset="0"/>
            </a:endParaRPr>
          </a:p>
          <a:p>
            <a:pPr algn="just"/>
            <a:r>
              <a:rPr lang="zh-TW" altLang="zh-TW" sz="1800" kern="0" dirty="0">
                <a:effectLst/>
                <a:latin typeface="Calibri" panose="020F0502020204030204" pitchFamily="34" charset="0"/>
                <a:ea typeface="王漢宗特黑體繁" panose="02000500000000000000"/>
                <a:cs typeface="PingFang TC"/>
              </a:rPr>
              <a:t>童言童語 咕嚕</a:t>
            </a:r>
            <a:r>
              <a:rPr lang="en-US" altLang="zh-TW" sz="1800" kern="0" dirty="0">
                <a:effectLst/>
                <a:latin typeface="Calibri" panose="020F0502020204030204" pitchFamily="34" charset="0"/>
                <a:ea typeface="王漢宗特黑體繁" panose="02000500000000000000"/>
                <a:cs typeface="PingFang TC"/>
              </a:rPr>
              <a:t>~</a:t>
            </a:r>
            <a:r>
              <a:rPr lang="zh-TW" altLang="zh-TW" sz="1800" kern="0" dirty="0">
                <a:effectLst/>
                <a:latin typeface="Calibri" panose="020F0502020204030204" pitchFamily="34" charset="0"/>
                <a:ea typeface="王漢宗特黑體繁" panose="02000500000000000000"/>
                <a:cs typeface="PingFang TC"/>
              </a:rPr>
              <a:t>咕嚕</a:t>
            </a:r>
            <a:r>
              <a:rPr lang="en-US" altLang="zh-TW" sz="1800" kern="0" dirty="0">
                <a:effectLst/>
                <a:latin typeface="Calibri" panose="020F0502020204030204" pitchFamily="34" charset="0"/>
                <a:ea typeface="王漢宗特黑體繁" panose="02000500000000000000"/>
                <a:cs typeface="PingFang TC"/>
              </a:rPr>
              <a:t>~</a:t>
            </a:r>
          </a:p>
          <a:p>
            <a:pPr algn="just"/>
            <a:r>
              <a:rPr lang="zh-TW" altLang="zh-TW" sz="1800" kern="0" dirty="0">
                <a:effectLst/>
                <a:latin typeface="Calibri" panose="020F0502020204030204" pitchFamily="34" charset="0"/>
                <a:ea typeface="王漢宗特黑體繁" panose="02000500000000000000"/>
                <a:cs typeface="PingFang TC"/>
              </a:rPr>
              <a:t>老師我們一起大口吃吧</a:t>
            </a:r>
            <a:r>
              <a:rPr lang="en-US" altLang="zh-TW" sz="1800" kern="0" dirty="0">
                <a:effectLst/>
                <a:latin typeface="Calibri" panose="020F0502020204030204" pitchFamily="34" charset="0"/>
                <a:ea typeface="王漢宗特黑體繁" panose="02000500000000000000"/>
                <a:cs typeface="PingFang TC"/>
              </a:rPr>
              <a:t>!</a:t>
            </a:r>
            <a:endParaRPr lang="zh-TW" altLang="zh-TW" sz="1800" kern="100" dirty="0">
              <a:effectLst/>
              <a:latin typeface="Calibri" panose="020F0502020204030204" pitchFamily="34" charset="0"/>
              <a:ea typeface="王漢宗特黑體繁" panose="02000500000000000000"/>
              <a:cs typeface="Times New Roman" panose="02020603050405020304" pitchFamily="18" charset="0"/>
            </a:endParaRPr>
          </a:p>
          <a:p>
            <a:pPr algn="just">
              <a:spcAft>
                <a:spcPts val="0"/>
              </a:spcAft>
            </a:pPr>
            <a:r>
              <a:rPr lang="zh-TW" altLang="zh-TW" sz="1800" kern="100" dirty="0">
                <a:effectLst/>
                <a:latin typeface="Calibri" panose="020F0502020204030204" pitchFamily="34" charset="0"/>
                <a:ea typeface="王漢宗細圓體繁" panose="02020300000000000000" pitchFamily="18" charset="-120"/>
                <a:cs typeface="Times New Roman" panose="02020603050405020304" pitchFamily="18" charset="0"/>
              </a:rPr>
              <a:t>。</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6" name="文字方塊 5">
            <a:extLst>
              <a:ext uri="{FF2B5EF4-FFF2-40B4-BE49-F238E27FC236}">
                <a16:creationId xmlns:a16="http://schemas.microsoft.com/office/drawing/2014/main" id="{D9162E90-11FD-45A3-B3C5-65ED4D711CED}"/>
              </a:ext>
            </a:extLst>
          </p:cNvPr>
          <p:cNvSpPr txBox="1"/>
          <p:nvPr/>
        </p:nvSpPr>
        <p:spPr>
          <a:xfrm>
            <a:off x="4711161" y="4034815"/>
            <a:ext cx="3083588"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i="0" u="none" strike="noStrike" kern="1200" cap="none" spc="0" normalizeH="0" baseline="0" noProof="0" dirty="0">
                <a:ln>
                  <a:noFill/>
                </a:ln>
                <a:solidFill>
                  <a:prstClr val="black"/>
                </a:solidFill>
                <a:effectLst/>
                <a:uLnTx/>
                <a:uFillTx/>
                <a:latin typeface="華康兒風體W4(P)" panose="020F0400000000000000" pitchFamily="34" charset="-120"/>
                <a:ea typeface="華康兒風體W4(P)" panose="020F0400000000000000" pitchFamily="34" charset="-120"/>
                <a:cs typeface="+mn-cs"/>
              </a:rPr>
              <a:t>年代：</a:t>
            </a:r>
            <a:r>
              <a:rPr kumimoji="0" lang="en-US" altLang="zh-TW" sz="1600" i="0" u="none" strike="noStrike" kern="1200" cap="none" spc="0" normalizeH="0" baseline="0" noProof="0" dirty="0">
                <a:ln>
                  <a:noFill/>
                </a:ln>
                <a:solidFill>
                  <a:prstClr val="black"/>
                </a:solidFill>
                <a:effectLst/>
                <a:uLnTx/>
                <a:uFillTx/>
                <a:latin typeface="華康兒風體W4(P)" panose="020F0400000000000000" pitchFamily="34" charset="-120"/>
                <a:ea typeface="華康兒風體W4(P)" panose="020F0400000000000000" pitchFamily="34" charset="-120"/>
                <a:cs typeface="+mn-cs"/>
              </a:rPr>
              <a:t>2023/07/21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i="0" u="none" strike="noStrike" kern="1200" cap="none" spc="0" normalizeH="0" baseline="0" noProof="0" dirty="0">
                <a:ln>
                  <a:noFill/>
                </a:ln>
                <a:solidFill>
                  <a:prstClr val="black"/>
                </a:solidFill>
                <a:effectLst/>
                <a:uLnTx/>
                <a:uFillTx/>
                <a:latin typeface="華康兒風體W4(P)" panose="020F0400000000000000" pitchFamily="34" charset="-120"/>
                <a:ea typeface="華康兒風體W4(P)" panose="020F0400000000000000" pitchFamily="34" charset="-120"/>
                <a:cs typeface="+mn-cs"/>
              </a:rPr>
              <a:t>尺寸：</a:t>
            </a:r>
            <a:r>
              <a:rPr kumimoji="0" lang="en-US" altLang="zh-TW" sz="1600" i="0" u="none" strike="noStrike" kern="1200" cap="none" spc="0" normalizeH="0" baseline="0" noProof="0" dirty="0">
                <a:ln>
                  <a:noFill/>
                </a:ln>
                <a:solidFill>
                  <a:prstClr val="black"/>
                </a:solidFill>
                <a:effectLst/>
                <a:uLnTx/>
                <a:uFillTx/>
                <a:latin typeface="華康兒風體W4(P)" panose="020F0400000000000000" pitchFamily="34" charset="-120"/>
                <a:ea typeface="華康兒風體W4(P)" panose="020F0400000000000000" pitchFamily="34" charset="-120"/>
                <a:cs typeface="+mn-cs"/>
              </a:rPr>
              <a:t>26.5×38.6cm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i="0" u="none" strike="noStrike" kern="1200" cap="none" spc="0" normalizeH="0" baseline="0" noProof="0" dirty="0">
                <a:ln>
                  <a:noFill/>
                </a:ln>
                <a:solidFill>
                  <a:prstClr val="black"/>
                </a:solidFill>
                <a:effectLst/>
                <a:uLnTx/>
                <a:uFillTx/>
                <a:latin typeface="華康兒風體W4(P)" panose="020F0400000000000000" pitchFamily="34" charset="-120"/>
                <a:ea typeface="華康兒風體W4(P)" panose="020F0400000000000000" pitchFamily="34" charset="-120"/>
                <a:cs typeface="+mn-cs"/>
              </a:rPr>
              <a:t>媒材：蠟筆、複合媒材</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i="0" u="none" strike="noStrike" kern="1200" cap="none" spc="0" normalizeH="0" baseline="0" noProof="0" dirty="0">
                <a:ln>
                  <a:noFill/>
                </a:ln>
                <a:solidFill>
                  <a:prstClr val="black"/>
                </a:solidFill>
                <a:effectLst/>
                <a:uLnTx/>
                <a:uFillTx/>
                <a:latin typeface="華康兒風體W4(P)" panose="020F0400000000000000" pitchFamily="34" charset="-120"/>
                <a:ea typeface="華康兒風體W4(P)" panose="020F0400000000000000" pitchFamily="34" charset="-120"/>
                <a:cs typeface="+mn-cs"/>
              </a:rPr>
              <a:t>導師：</a:t>
            </a:r>
            <a:r>
              <a:rPr lang="zh-TW" altLang="en-US" sz="1600" dirty="0">
                <a:solidFill>
                  <a:prstClr val="black"/>
                </a:solidFill>
                <a:latin typeface="華康兒風體W4(P)" panose="020F0400000000000000" pitchFamily="34" charset="-120"/>
                <a:ea typeface="華康兒風體W4(P)" panose="020F0400000000000000" pitchFamily="34" charset="-120"/>
              </a:rPr>
              <a:t>陳妙芬</a:t>
            </a:r>
            <a:endParaRPr kumimoji="0" lang="zh-TW" altLang="en-US" sz="1600" i="0" u="none" strike="noStrike" kern="1200" cap="none" spc="0" normalizeH="0" baseline="0" noProof="0" dirty="0">
              <a:ln>
                <a:noFill/>
              </a:ln>
              <a:solidFill>
                <a:prstClr val="black"/>
              </a:solidFill>
              <a:effectLst/>
              <a:uLnTx/>
              <a:uFillTx/>
              <a:latin typeface="華康兒風體W4(P)" panose="020F0400000000000000" pitchFamily="34" charset="-120"/>
              <a:ea typeface="華康兒風體W4(P)" panose="020F0400000000000000" pitchFamily="34" charset="-120"/>
              <a:cs typeface="+mn-cs"/>
            </a:endParaRPr>
          </a:p>
        </p:txBody>
      </p:sp>
      <p:sp>
        <p:nvSpPr>
          <p:cNvPr id="4" name="文字方塊 3">
            <a:extLst>
              <a:ext uri="{FF2B5EF4-FFF2-40B4-BE49-F238E27FC236}">
                <a16:creationId xmlns:a16="http://schemas.microsoft.com/office/drawing/2014/main" id="{E8868F3B-EFFB-47C4-945E-0C0F38A82499}"/>
              </a:ext>
            </a:extLst>
          </p:cNvPr>
          <p:cNvSpPr txBox="1"/>
          <p:nvPr/>
        </p:nvSpPr>
        <p:spPr>
          <a:xfrm>
            <a:off x="4320003" y="935044"/>
            <a:ext cx="1210236" cy="338554"/>
          </a:xfrm>
          <a:prstGeom prst="rect">
            <a:avLst/>
          </a:prstGeom>
          <a:noFill/>
        </p:spPr>
        <p:txBody>
          <a:bodyPr wrap="square" rtlCol="0">
            <a:spAutoFit/>
          </a:bodyPr>
          <a:lstStyle/>
          <a:p>
            <a:r>
              <a:rPr lang="en-US" altLang="zh-TW" sz="1600" b="1" dirty="0">
                <a:solidFill>
                  <a:srgbClr val="7030A0"/>
                </a:solidFill>
                <a:latin typeface="微軟正黑體" panose="020B0604030504040204" pitchFamily="34" charset="-120"/>
                <a:ea typeface="微軟正黑體" panose="020B0604030504040204" pitchFamily="34" charset="-120"/>
              </a:rPr>
              <a:t>5</a:t>
            </a:r>
            <a:r>
              <a:rPr lang="zh-TW" altLang="en-US" sz="1600" b="1" dirty="0">
                <a:solidFill>
                  <a:srgbClr val="7030A0"/>
                </a:solidFill>
                <a:latin typeface="微軟正黑體" panose="020B0604030504040204" pitchFamily="34" charset="-120"/>
                <a:ea typeface="微軟正黑體" panose="020B0604030504040204" pitchFamily="34" charset="-120"/>
              </a:rPr>
              <a:t>歲</a:t>
            </a:r>
          </a:p>
        </p:txBody>
      </p:sp>
    </p:spTree>
    <p:extLst>
      <p:ext uri="{BB962C8B-B14F-4D97-AF65-F5344CB8AC3E}">
        <p14:creationId xmlns:p14="http://schemas.microsoft.com/office/powerpoint/2010/main" val="2878572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6">
            <a:extLst>
              <a:ext uri="{FF2B5EF4-FFF2-40B4-BE49-F238E27FC236}">
                <a16:creationId xmlns:a16="http://schemas.microsoft.com/office/drawing/2014/main" id="{4B6DA051-E6C2-4D3A-9411-44B249BBF617}"/>
              </a:ext>
            </a:extLst>
          </p:cNvPr>
          <p:cNvSpPr/>
          <p:nvPr/>
        </p:nvSpPr>
        <p:spPr>
          <a:xfrm>
            <a:off x="172434" y="497541"/>
            <a:ext cx="8799132" cy="5862917"/>
          </a:xfrm>
          <a:prstGeom prst="roundRect">
            <a:avLst/>
          </a:prstGeom>
          <a:solidFill>
            <a:schemeClr val="accent6">
              <a:lumMod val="20000"/>
              <a:lumOff val="80000"/>
              <a:alpha val="42000"/>
            </a:schemeClr>
          </a:solidFill>
          <a:ln>
            <a:solidFill>
              <a:schemeClr val="accent6">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標題 1">
            <a:extLst>
              <a:ext uri="{FF2B5EF4-FFF2-40B4-BE49-F238E27FC236}">
                <a16:creationId xmlns:a16="http://schemas.microsoft.com/office/drawing/2014/main" id="{9E9FC694-ECEC-494C-A40D-7BA042F15BD7}"/>
              </a:ext>
            </a:extLst>
          </p:cNvPr>
          <p:cNvSpPr>
            <a:spLocks noGrp="1"/>
          </p:cNvSpPr>
          <p:nvPr>
            <p:ph type="title"/>
          </p:nvPr>
        </p:nvSpPr>
        <p:spPr>
          <a:xfrm>
            <a:off x="628649" y="365126"/>
            <a:ext cx="4445375" cy="1325563"/>
          </a:xfrm>
        </p:spPr>
        <p:txBody>
          <a:bodyPr>
            <a:normAutofit/>
          </a:bodyPr>
          <a:lstStyle/>
          <a:p>
            <a:r>
              <a:rPr lang="zh-TW" altLang="en-US" sz="4050" dirty="0">
                <a:solidFill>
                  <a:srgbClr val="7030A0"/>
                </a:solidFill>
                <a:latin typeface="王漢宗特黑體繁" panose="02000500000000000000" pitchFamily="2" charset="-120"/>
                <a:ea typeface="王漢宗特黑體繁" panose="02000500000000000000" pitchFamily="2" charset="-120"/>
              </a:rPr>
              <a:t>咪咪 </a:t>
            </a:r>
            <a:r>
              <a:rPr lang="en-US" altLang="zh-TW" sz="2400" dirty="0">
                <a:solidFill>
                  <a:srgbClr val="7030A0"/>
                </a:solidFill>
                <a:latin typeface="王漢宗特黑體繁" panose="02000500000000000000" pitchFamily="2" charset="-120"/>
                <a:ea typeface="王漢宗特黑體繁" panose="02000500000000000000" pitchFamily="2" charset="-120"/>
              </a:rPr>
              <a:t>(</a:t>
            </a:r>
            <a:r>
              <a:rPr lang="zh-TW" altLang="en-US" sz="2400" dirty="0">
                <a:solidFill>
                  <a:srgbClr val="7030A0"/>
                </a:solidFill>
                <a:latin typeface="王漢宗特黑體繁" panose="02000500000000000000" pitchFamily="2" charset="-120"/>
                <a:ea typeface="王漢宗特黑體繁" panose="02000500000000000000" pitchFamily="2" charset="-120"/>
              </a:rPr>
              <a:t>伊凡斯症候群</a:t>
            </a:r>
            <a:r>
              <a:rPr lang="en-US" altLang="zh-TW" sz="2400" dirty="0">
                <a:solidFill>
                  <a:srgbClr val="7030A0"/>
                </a:solidFill>
                <a:latin typeface="王漢宗特黑體繁" panose="02000500000000000000" pitchFamily="2" charset="-120"/>
                <a:ea typeface="王漢宗特黑體繁" panose="02000500000000000000" pitchFamily="2" charset="-120"/>
              </a:rPr>
              <a:t>)</a:t>
            </a:r>
            <a:endParaRPr lang="zh-TW" altLang="en-US" sz="2400" dirty="0">
              <a:solidFill>
                <a:srgbClr val="7030A0"/>
              </a:solidFill>
              <a:latin typeface="王漢宗特黑體繁" panose="02000500000000000000" pitchFamily="2" charset="-120"/>
              <a:ea typeface="王漢宗特黑體繁" panose="02000500000000000000" pitchFamily="2" charset="-120"/>
            </a:endParaRPr>
          </a:p>
        </p:txBody>
      </p:sp>
      <p:pic>
        <p:nvPicPr>
          <p:cNvPr id="11" name="內容版面配置區 10" descr="20231107_咪咪-小蝸牛.pdf - 設定檔 1 - Microsoft​ Edge">
            <a:extLst>
              <a:ext uri="{FF2B5EF4-FFF2-40B4-BE49-F238E27FC236}">
                <a16:creationId xmlns:a16="http://schemas.microsoft.com/office/drawing/2014/main" id="{0157F224-18CB-F3B2-9D06-D6C30D67EFF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l="776" t="15192" r="476" b="22177"/>
          <a:stretch>
            <a:fillRect/>
          </a:stretch>
        </p:blipFill>
        <p:spPr>
          <a:xfrm>
            <a:off x="314431" y="2148383"/>
            <a:ext cx="4157840" cy="2856874"/>
          </a:xfrm>
          <a:prstGeom prst="rect">
            <a:avLst/>
          </a:prstGeom>
          <a:ln w="190500" cap="sq">
            <a:solidFill>
              <a:srgbClr val="0070C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文字方塊 2">
            <a:extLst>
              <a:ext uri="{FF2B5EF4-FFF2-40B4-BE49-F238E27FC236}">
                <a16:creationId xmlns:a16="http://schemas.microsoft.com/office/drawing/2014/main" id="{713091E6-9CBA-43B5-AC72-105B72B8C69E}"/>
              </a:ext>
            </a:extLst>
          </p:cNvPr>
          <p:cNvSpPr txBox="1"/>
          <p:nvPr/>
        </p:nvSpPr>
        <p:spPr>
          <a:xfrm>
            <a:off x="4614268" y="2076409"/>
            <a:ext cx="4177827" cy="32778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700" b="1" i="0" u="none" strike="noStrike" kern="1200" cap="none" spc="0" normalizeH="0" baseline="0" noProof="0" dirty="0">
                <a:ln>
                  <a:noFill/>
                </a:ln>
                <a:solidFill>
                  <a:srgbClr val="7030A0"/>
                </a:solidFill>
                <a:effectLst/>
                <a:uLnTx/>
                <a:uFillTx/>
                <a:latin typeface="王漢宗特黑體繁" panose="02000500000000000000" pitchFamily="2" charset="-120"/>
                <a:ea typeface="王漢宗特黑體繁" panose="02000500000000000000" pitchFamily="2" charset="-120"/>
                <a:cs typeface="+mn-cs"/>
              </a:rPr>
              <a:t>《</a:t>
            </a:r>
            <a:r>
              <a:rPr lang="zh-TW" altLang="en-US" sz="2700" b="1" dirty="0">
                <a:solidFill>
                  <a:srgbClr val="7030A0"/>
                </a:solidFill>
                <a:latin typeface="王漢宗特黑體繁" panose="02000500000000000000" pitchFamily="2" charset="-120"/>
                <a:ea typeface="王漢宗特黑體繁" panose="02000500000000000000" pitchFamily="2" charset="-120"/>
              </a:rPr>
              <a:t>小蝸牛</a:t>
            </a:r>
            <a:r>
              <a:rPr kumimoji="0" lang="en-US" altLang="zh-TW" sz="2700" b="1" i="0" u="none" strike="noStrike" kern="1200" cap="none" spc="0" normalizeH="0" baseline="0" noProof="0" dirty="0">
                <a:ln>
                  <a:noFill/>
                </a:ln>
                <a:solidFill>
                  <a:srgbClr val="7030A0"/>
                </a:solidFill>
                <a:effectLst/>
                <a:uLnTx/>
                <a:uFillTx/>
                <a:latin typeface="王漢宗特黑體繁" panose="02000500000000000000" pitchFamily="2" charset="-120"/>
                <a:ea typeface="王漢宗特黑體繁" panose="02000500000000000000" pitchFamily="2" charset="-120"/>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王漢宗細圓體繁" panose="02020300000000000000" pitchFamily="18" charset="-120"/>
              <a:cs typeface="Times New Roman" panose="02020603050405020304" pitchFamily="18" charset="0"/>
            </a:endParaRPr>
          </a:p>
          <a:p>
            <a:pPr algn="just"/>
            <a:r>
              <a:rPr lang="zh-TW" altLang="zh-TW" sz="1800" kern="0" dirty="0">
                <a:effectLst/>
                <a:latin typeface="Calibri" panose="020F0502020204030204" pitchFamily="34" charset="0"/>
                <a:ea typeface="王漢宗特黑體繁" panose="02000500000000000000"/>
                <a:cs typeface="PingFang TC"/>
              </a:rPr>
              <a:t>氣切與手部肌肉不適讓咪咪的創作繪圖添增了困難，咪咪笑來很甜，十足好奇寶寶很喜歡學習對於認知大到小的排列，一點都難不倒她喔</a:t>
            </a:r>
            <a:r>
              <a:rPr lang="en-US" altLang="zh-TW" sz="1800" kern="0" dirty="0">
                <a:effectLst/>
                <a:latin typeface="Calibri" panose="020F0502020204030204" pitchFamily="34" charset="0"/>
                <a:ea typeface="王漢宗特黑體繁" panose="02000500000000000000"/>
                <a:cs typeface="PingFang TC"/>
              </a:rPr>
              <a:t>~</a:t>
            </a:r>
          </a:p>
          <a:p>
            <a:pPr algn="just"/>
            <a:r>
              <a:rPr lang="zh-TW" altLang="zh-TW" sz="1800" kern="0" dirty="0">
                <a:effectLst/>
                <a:latin typeface="Calibri" panose="020F0502020204030204" pitchFamily="34" charset="0"/>
                <a:ea typeface="王漢宗特黑體繁" panose="02000500000000000000"/>
                <a:cs typeface="PingFang TC"/>
              </a:rPr>
              <a:t>而能夠很明確的排列出來，「棉花棒」輔助媒材能讓咪咪能夠降低作畫的困難度，建立自信與能力。</a:t>
            </a:r>
            <a:endParaRPr lang="en-US" altLang="zh-TW" sz="1800" kern="0" dirty="0">
              <a:effectLst/>
              <a:latin typeface="Calibri" panose="020F0502020204030204" pitchFamily="34" charset="0"/>
              <a:ea typeface="王漢宗特黑體繁" panose="02000500000000000000"/>
              <a:cs typeface="PingFang TC"/>
            </a:endParaRPr>
          </a:p>
          <a:p>
            <a:pPr algn="just"/>
            <a:r>
              <a:rPr lang="zh-TW" altLang="zh-TW" sz="1800" kern="0" dirty="0">
                <a:effectLst/>
                <a:latin typeface="Calibri" panose="020F0502020204030204" pitchFamily="34" charset="0"/>
                <a:ea typeface="王漢宗特黑體繁" panose="02000500000000000000"/>
                <a:cs typeface="PingFang TC"/>
              </a:rPr>
              <a:t>愉快心情玩著五顏六色的顏料，</a:t>
            </a:r>
            <a:endParaRPr lang="en-US" altLang="zh-TW" sz="1800" kern="0" dirty="0">
              <a:effectLst/>
              <a:latin typeface="Calibri" panose="020F0502020204030204" pitchFamily="34" charset="0"/>
              <a:ea typeface="王漢宗特黑體繁" panose="02000500000000000000"/>
              <a:cs typeface="PingFang TC"/>
            </a:endParaRPr>
          </a:p>
          <a:p>
            <a:pPr algn="just"/>
            <a:r>
              <a:rPr lang="zh-TW" altLang="zh-TW" sz="1800" kern="0" dirty="0">
                <a:effectLst/>
                <a:latin typeface="Calibri" panose="020F0502020204030204" pitchFamily="34" charset="0"/>
                <a:ea typeface="王漢宗特黑體繁" panose="02000500000000000000"/>
                <a:cs typeface="PingFang TC"/>
              </a:rPr>
              <a:t>小蝸牛你慢慢爬囉</a:t>
            </a:r>
            <a:r>
              <a:rPr lang="en-US" altLang="zh-TW" sz="1800" kern="0" dirty="0">
                <a:effectLst/>
                <a:latin typeface="Calibri" panose="020F0502020204030204" pitchFamily="34" charset="0"/>
                <a:ea typeface="王漢宗特黑體繁" panose="02000500000000000000"/>
                <a:cs typeface="PingFang TC"/>
              </a:rPr>
              <a:t> !</a:t>
            </a:r>
            <a:r>
              <a:rPr lang="zh-TW" altLang="en-US" sz="1800" kern="0" dirty="0">
                <a:effectLst/>
                <a:latin typeface="Calibri" panose="020F0502020204030204" pitchFamily="34" charset="0"/>
                <a:ea typeface="王漢宗特黑體繁" panose="02000500000000000000"/>
                <a:cs typeface="PingFang TC"/>
              </a:rPr>
              <a:t> </a:t>
            </a:r>
            <a:r>
              <a:rPr lang="zh-TW" altLang="zh-TW" sz="1800" kern="0" dirty="0">
                <a:effectLst/>
                <a:latin typeface="Calibri" panose="020F0502020204030204" pitchFamily="34" charset="0"/>
                <a:ea typeface="王漢宗特黑體繁" panose="02000500000000000000"/>
                <a:cs typeface="PingFang TC"/>
              </a:rPr>
              <a:t>我會等你</a:t>
            </a:r>
            <a:r>
              <a:rPr lang="en-US" altLang="zh-TW" sz="1800" kern="0" dirty="0">
                <a:effectLst/>
                <a:latin typeface="Calibri" panose="020F0502020204030204" pitchFamily="34" charset="0"/>
                <a:ea typeface="王漢宗特黑體繁" panose="02000500000000000000"/>
                <a:cs typeface="PingFang TC"/>
              </a:rPr>
              <a:t>~</a:t>
            </a:r>
            <a:endParaRPr lang="zh-TW" altLang="zh-TW" sz="1800" kern="100" dirty="0">
              <a:effectLst/>
              <a:latin typeface="Calibri" panose="020F0502020204030204" pitchFamily="34" charset="0"/>
              <a:ea typeface="王漢宗特黑體繁" panose="02000500000000000000"/>
              <a:cs typeface="Times New Roman" panose="02020603050405020304" pitchFamily="18" charset="0"/>
            </a:endParaRPr>
          </a:p>
        </p:txBody>
      </p:sp>
      <p:sp>
        <p:nvSpPr>
          <p:cNvPr id="6" name="文字方塊 5">
            <a:extLst>
              <a:ext uri="{FF2B5EF4-FFF2-40B4-BE49-F238E27FC236}">
                <a16:creationId xmlns:a16="http://schemas.microsoft.com/office/drawing/2014/main" id="{D9162E90-11FD-45A3-B3C5-65ED4D711CED}"/>
              </a:ext>
            </a:extLst>
          </p:cNvPr>
          <p:cNvSpPr txBox="1"/>
          <p:nvPr/>
        </p:nvSpPr>
        <p:spPr>
          <a:xfrm>
            <a:off x="351905" y="5077230"/>
            <a:ext cx="3083588"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prstClr val="black"/>
                </a:solidFill>
                <a:effectLst/>
                <a:uLnTx/>
                <a:uFillTx/>
                <a:latin typeface="華康兒風體W4(P)" panose="020F0400000000000000" pitchFamily="34" charset="-120"/>
                <a:ea typeface="華康兒風體W4(P)" panose="020F0400000000000000" pitchFamily="34" charset="-120"/>
                <a:cs typeface="+mn-cs"/>
              </a:rPr>
              <a:t>年代：</a:t>
            </a:r>
            <a:r>
              <a:rPr kumimoji="0" lang="en-US" altLang="zh-TW" sz="1600" b="0" i="0" u="none" strike="noStrike" kern="1200" cap="none" spc="0" normalizeH="0" baseline="0" noProof="0" dirty="0">
                <a:ln>
                  <a:noFill/>
                </a:ln>
                <a:solidFill>
                  <a:prstClr val="black"/>
                </a:solidFill>
                <a:effectLst/>
                <a:uLnTx/>
                <a:uFillTx/>
                <a:latin typeface="華康兒風體W4(P)" panose="020F0400000000000000" pitchFamily="34" charset="-120"/>
                <a:ea typeface="華康兒風體W4(P)" panose="020F0400000000000000" pitchFamily="34" charset="-120"/>
                <a:cs typeface="+mn-cs"/>
              </a:rPr>
              <a:t>2023.11.07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prstClr val="black"/>
                </a:solidFill>
                <a:effectLst/>
                <a:uLnTx/>
                <a:uFillTx/>
                <a:latin typeface="華康兒風體W4(P)" panose="020F0400000000000000" pitchFamily="34" charset="-120"/>
                <a:ea typeface="華康兒風體W4(P)" panose="020F0400000000000000" pitchFamily="34" charset="-120"/>
                <a:cs typeface="+mn-cs"/>
              </a:rPr>
              <a:t>尺寸：</a:t>
            </a:r>
            <a:r>
              <a:rPr kumimoji="0" lang="en-US" altLang="zh-TW" sz="1600" b="0" i="0" u="none" strike="noStrike" kern="1200" cap="none" spc="0" normalizeH="0" baseline="0" noProof="0" dirty="0">
                <a:ln>
                  <a:noFill/>
                </a:ln>
                <a:solidFill>
                  <a:prstClr val="black"/>
                </a:solidFill>
                <a:effectLst/>
                <a:uLnTx/>
                <a:uFillTx/>
                <a:latin typeface="華康兒風體W4(P)" panose="020F0400000000000000" pitchFamily="34" charset="-120"/>
                <a:ea typeface="華康兒風體W4(P)" panose="020F0400000000000000" pitchFamily="34" charset="-120"/>
                <a:cs typeface="+mn-cs"/>
              </a:rPr>
              <a:t>27.5×40cm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prstClr val="black"/>
                </a:solidFill>
                <a:effectLst/>
                <a:uLnTx/>
                <a:uFillTx/>
                <a:latin typeface="華康兒風體W4(P)" panose="020F0400000000000000" pitchFamily="34" charset="-120"/>
                <a:ea typeface="華康兒風體W4(P)" panose="020F0400000000000000" pitchFamily="34" charset="-120"/>
                <a:cs typeface="+mn-cs"/>
              </a:rPr>
              <a:t>媒材：水彩、多媒材剪貼</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prstClr val="black"/>
                </a:solidFill>
                <a:effectLst/>
                <a:uLnTx/>
                <a:uFillTx/>
                <a:latin typeface="華康兒風體W4(P)" panose="020F0400000000000000" pitchFamily="34" charset="-120"/>
                <a:ea typeface="華康兒風體W4(P)" panose="020F0400000000000000" pitchFamily="34" charset="-120"/>
                <a:cs typeface="+mn-cs"/>
              </a:rPr>
              <a:t>導師：</a:t>
            </a:r>
            <a:r>
              <a:rPr lang="zh-TW" altLang="en-US" sz="1600" dirty="0">
                <a:solidFill>
                  <a:prstClr val="black"/>
                </a:solidFill>
                <a:latin typeface="華康兒風體W4(P)" panose="020F0400000000000000" pitchFamily="34" charset="-120"/>
                <a:ea typeface="華康兒風體W4(P)" panose="020F0400000000000000" pitchFamily="34" charset="-120"/>
              </a:rPr>
              <a:t>劉佩宜</a:t>
            </a:r>
            <a:endParaRPr kumimoji="0" lang="zh-TW" altLang="en-US" sz="1600" b="0" i="0" u="none" strike="noStrike" kern="1200" cap="none" spc="0" normalizeH="0" baseline="0" noProof="0" dirty="0">
              <a:ln>
                <a:noFill/>
              </a:ln>
              <a:solidFill>
                <a:prstClr val="black"/>
              </a:solidFill>
              <a:effectLst/>
              <a:uLnTx/>
              <a:uFillTx/>
              <a:latin typeface="華康兒風體W4(P)" panose="020F0400000000000000" pitchFamily="34" charset="-120"/>
              <a:ea typeface="華康兒風體W4(P)" panose="020F0400000000000000" pitchFamily="34" charset="-120"/>
              <a:cs typeface="+mn-cs"/>
            </a:endParaRPr>
          </a:p>
        </p:txBody>
      </p:sp>
      <p:sp>
        <p:nvSpPr>
          <p:cNvPr id="4" name="文字方塊 3">
            <a:extLst>
              <a:ext uri="{FF2B5EF4-FFF2-40B4-BE49-F238E27FC236}">
                <a16:creationId xmlns:a16="http://schemas.microsoft.com/office/drawing/2014/main" id="{C07E0216-B269-423A-9FDE-E0404D6298F7}"/>
              </a:ext>
            </a:extLst>
          </p:cNvPr>
          <p:cNvSpPr txBox="1"/>
          <p:nvPr/>
        </p:nvSpPr>
        <p:spPr>
          <a:xfrm>
            <a:off x="4009150" y="948421"/>
            <a:ext cx="1210236" cy="338554"/>
          </a:xfrm>
          <a:prstGeom prst="rect">
            <a:avLst/>
          </a:prstGeom>
          <a:noFill/>
        </p:spPr>
        <p:txBody>
          <a:bodyPr wrap="square" rtlCol="0">
            <a:spAutoFit/>
          </a:bodyPr>
          <a:lstStyle/>
          <a:p>
            <a:r>
              <a:rPr lang="en-US" altLang="zh-TW" sz="1600" b="1" dirty="0">
                <a:solidFill>
                  <a:srgbClr val="7030A0"/>
                </a:solidFill>
                <a:latin typeface="微軟正黑體" panose="020B0604030504040204" pitchFamily="34" charset="-120"/>
                <a:ea typeface="微軟正黑體" panose="020B0604030504040204" pitchFamily="34" charset="-120"/>
              </a:rPr>
              <a:t>7</a:t>
            </a:r>
            <a:r>
              <a:rPr lang="zh-TW" altLang="en-US" sz="1600" b="1" dirty="0">
                <a:solidFill>
                  <a:srgbClr val="7030A0"/>
                </a:solidFill>
                <a:latin typeface="微軟正黑體" panose="020B0604030504040204" pitchFamily="34" charset="-120"/>
                <a:ea typeface="微軟正黑體" panose="020B0604030504040204" pitchFamily="34" charset="-120"/>
              </a:rPr>
              <a:t>歲</a:t>
            </a:r>
          </a:p>
        </p:txBody>
      </p:sp>
    </p:spTree>
    <p:extLst>
      <p:ext uri="{BB962C8B-B14F-4D97-AF65-F5344CB8AC3E}">
        <p14:creationId xmlns:p14="http://schemas.microsoft.com/office/powerpoint/2010/main" val="349246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6">
            <a:extLst>
              <a:ext uri="{FF2B5EF4-FFF2-40B4-BE49-F238E27FC236}">
                <a16:creationId xmlns:a16="http://schemas.microsoft.com/office/drawing/2014/main" id="{DF2804C6-2A76-48B2-9C30-0CDBE9D44F35}"/>
              </a:ext>
            </a:extLst>
          </p:cNvPr>
          <p:cNvSpPr/>
          <p:nvPr/>
        </p:nvSpPr>
        <p:spPr>
          <a:xfrm>
            <a:off x="172434" y="497541"/>
            <a:ext cx="8799132" cy="5862917"/>
          </a:xfrm>
          <a:prstGeom prst="roundRect">
            <a:avLst/>
          </a:prstGeom>
          <a:solidFill>
            <a:schemeClr val="accent6">
              <a:lumMod val="20000"/>
              <a:lumOff val="80000"/>
              <a:alpha val="42000"/>
            </a:schemeClr>
          </a:solidFill>
          <a:ln>
            <a:solidFill>
              <a:schemeClr val="accent6">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標題 1">
            <a:extLst>
              <a:ext uri="{FF2B5EF4-FFF2-40B4-BE49-F238E27FC236}">
                <a16:creationId xmlns:a16="http://schemas.microsoft.com/office/drawing/2014/main" id="{9E9FC694-ECEC-494C-A40D-7BA042F15BD7}"/>
              </a:ext>
            </a:extLst>
          </p:cNvPr>
          <p:cNvSpPr>
            <a:spLocks noGrp="1"/>
          </p:cNvSpPr>
          <p:nvPr>
            <p:ph type="title"/>
          </p:nvPr>
        </p:nvSpPr>
        <p:spPr>
          <a:xfrm>
            <a:off x="628649" y="365126"/>
            <a:ext cx="7741628" cy="1325563"/>
          </a:xfrm>
        </p:spPr>
        <p:txBody>
          <a:bodyPr>
            <a:normAutofit/>
          </a:bodyPr>
          <a:lstStyle/>
          <a:p>
            <a:r>
              <a:rPr lang="zh-TW" altLang="en-US" sz="4050" dirty="0">
                <a:solidFill>
                  <a:srgbClr val="7030A0"/>
                </a:solidFill>
                <a:latin typeface="王漢宗特黑體繁" panose="02000500000000000000" pitchFamily="2" charset="-120"/>
                <a:ea typeface="王漢宗特黑體繁" panose="02000500000000000000" pitchFamily="2" charset="-120"/>
              </a:rPr>
              <a:t>經典畫作</a:t>
            </a:r>
            <a:r>
              <a:rPr lang="en-US" altLang="zh-TW" sz="4050" dirty="0">
                <a:solidFill>
                  <a:srgbClr val="7030A0"/>
                </a:solidFill>
                <a:latin typeface="王漢宗特黑體繁" panose="02000500000000000000" pitchFamily="2" charset="-120"/>
                <a:ea typeface="王漢宗特黑體繁" panose="02000500000000000000" pitchFamily="2" charset="-120"/>
              </a:rPr>
              <a:t>-</a:t>
            </a:r>
            <a:r>
              <a:rPr lang="zh-TW" altLang="en-US" sz="4050" dirty="0">
                <a:solidFill>
                  <a:srgbClr val="7030A0"/>
                </a:solidFill>
                <a:latin typeface="王漢宗特黑體繁" panose="02000500000000000000" pitchFamily="2" charset="-120"/>
                <a:ea typeface="王漢宗特黑體繁" panose="02000500000000000000" pitchFamily="2" charset="-120"/>
              </a:rPr>
              <a:t>謙謙 </a:t>
            </a:r>
            <a:r>
              <a:rPr lang="en-US" altLang="zh-TW" sz="2400" dirty="0">
                <a:solidFill>
                  <a:srgbClr val="7030A0"/>
                </a:solidFill>
                <a:latin typeface="王漢宗特黑體繁" panose="02000500000000000000" pitchFamily="2" charset="-120"/>
                <a:ea typeface="王漢宗特黑體繁" panose="02000500000000000000" pitchFamily="2" charset="-120"/>
              </a:rPr>
              <a:t>(</a:t>
            </a:r>
            <a:r>
              <a:rPr lang="zh-TW" altLang="en-US" sz="2400" dirty="0">
                <a:solidFill>
                  <a:srgbClr val="7030A0"/>
                </a:solidFill>
                <a:latin typeface="王漢宗特黑體繁" panose="02000500000000000000" pitchFamily="2" charset="-120"/>
                <a:ea typeface="王漢宗特黑體繁" panose="02000500000000000000" pitchFamily="2" charset="-120"/>
              </a:rPr>
              <a:t>縱膈腔伊文式肉瘤</a:t>
            </a:r>
            <a:r>
              <a:rPr lang="en-US" altLang="zh-TW" sz="2400" dirty="0">
                <a:solidFill>
                  <a:srgbClr val="7030A0"/>
                </a:solidFill>
                <a:latin typeface="王漢宗特黑體繁" panose="02000500000000000000" pitchFamily="2" charset="-120"/>
                <a:ea typeface="王漢宗特黑體繁" panose="02000500000000000000" pitchFamily="2" charset="-120"/>
              </a:rPr>
              <a:t>)</a:t>
            </a:r>
            <a:endParaRPr lang="zh-TW" altLang="en-US" sz="2400" dirty="0">
              <a:solidFill>
                <a:srgbClr val="7030A0"/>
              </a:solidFill>
              <a:latin typeface="王漢宗特黑體繁" panose="02000500000000000000" pitchFamily="2" charset="-120"/>
              <a:ea typeface="王漢宗特黑體繁" panose="02000500000000000000" pitchFamily="2" charset="-120"/>
            </a:endParaRPr>
          </a:p>
        </p:txBody>
      </p:sp>
      <p:pic>
        <p:nvPicPr>
          <p:cNvPr id="10" name="內容版面配置區 9">
            <a:extLst>
              <a:ext uri="{FF2B5EF4-FFF2-40B4-BE49-F238E27FC236}">
                <a16:creationId xmlns:a16="http://schemas.microsoft.com/office/drawing/2014/main" id="{FE30EFFD-96C2-9899-1EBD-50D3F3B7F53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6032" y="2071494"/>
            <a:ext cx="4553589" cy="3086660"/>
          </a:xfrm>
          <a:prstGeom prst="rect">
            <a:avLst/>
          </a:prstGeom>
          <a:ln w="190500" cap="sq">
            <a:solidFill>
              <a:srgbClr val="F1FC64"/>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文字方塊 2">
            <a:extLst>
              <a:ext uri="{FF2B5EF4-FFF2-40B4-BE49-F238E27FC236}">
                <a16:creationId xmlns:a16="http://schemas.microsoft.com/office/drawing/2014/main" id="{713091E6-9CBA-43B5-AC72-105B72B8C69E}"/>
              </a:ext>
            </a:extLst>
          </p:cNvPr>
          <p:cNvSpPr txBox="1"/>
          <p:nvPr/>
        </p:nvSpPr>
        <p:spPr>
          <a:xfrm>
            <a:off x="5132158" y="2056417"/>
            <a:ext cx="3702424" cy="1892826"/>
          </a:xfrm>
          <a:prstGeom prst="rect">
            <a:avLst/>
          </a:prstGeom>
          <a:noFill/>
        </p:spPr>
        <p:txBody>
          <a:bodyPr wrap="square" rtlCol="0">
            <a:spAutoFit/>
          </a:bodyPr>
          <a:lstStyle/>
          <a:p>
            <a:r>
              <a:rPr lang="en-US" altLang="zh-TW" sz="2700" b="1" dirty="0">
                <a:solidFill>
                  <a:srgbClr val="7030A0"/>
                </a:solidFill>
                <a:latin typeface="王漢宗特黑體繁" panose="02000500000000000000" pitchFamily="2" charset="-120"/>
                <a:ea typeface="王漢宗特黑體繁" panose="02000500000000000000" pitchFamily="2" charset="-120"/>
              </a:rPr>
              <a:t>《</a:t>
            </a:r>
            <a:r>
              <a:rPr lang="zh-TW" altLang="en-US" sz="2700" b="1" dirty="0">
                <a:solidFill>
                  <a:srgbClr val="7030A0"/>
                </a:solidFill>
                <a:latin typeface="王漢宗特黑體繁" panose="02000500000000000000" pitchFamily="2" charset="-120"/>
                <a:ea typeface="王漢宗特黑體繁" panose="02000500000000000000" pitchFamily="2" charset="-120"/>
              </a:rPr>
              <a:t>野狼肚子我的家</a:t>
            </a:r>
            <a:r>
              <a:rPr lang="en-US" altLang="zh-TW" sz="2700" b="1" dirty="0">
                <a:solidFill>
                  <a:srgbClr val="7030A0"/>
                </a:solidFill>
                <a:latin typeface="王漢宗特黑體繁" panose="02000500000000000000" pitchFamily="2" charset="-120"/>
                <a:ea typeface="王漢宗特黑體繁" panose="02000500000000000000" pitchFamily="2" charset="-120"/>
              </a:rPr>
              <a:t>》</a:t>
            </a:r>
          </a:p>
          <a:p>
            <a:endParaRPr lang="en-US" altLang="zh-TW" sz="1800" dirty="0">
              <a:effectLst/>
              <a:ea typeface="王漢宗細圓體繁" panose="02020300000000000000" pitchFamily="18" charset="-120"/>
              <a:cs typeface="Times New Roman" panose="02020603050405020304" pitchFamily="18" charset="0"/>
            </a:endParaRPr>
          </a:p>
          <a:p>
            <a:pPr algn="just">
              <a:spcAft>
                <a:spcPts val="0"/>
              </a:spcAft>
            </a:pPr>
            <a:r>
              <a:rPr lang="zh-TW" altLang="zh-TW" sz="1800" kern="100" dirty="0">
                <a:effectLst/>
                <a:ea typeface="王漢宗特黑體繁" panose="02000500000000000000"/>
                <a:cs typeface="Times New Roman" panose="02020603050405020304" pitchFamily="18" charset="0"/>
              </a:rPr>
              <a:t>我覺得自己可以跟小老鼠跟鴨子</a:t>
            </a:r>
            <a:endParaRPr lang="en-US" altLang="zh-TW" sz="1800" kern="100" dirty="0">
              <a:effectLst/>
              <a:ea typeface="王漢宗特黑體繁" panose="02000500000000000000"/>
              <a:cs typeface="Times New Roman" panose="02020603050405020304" pitchFamily="18" charset="0"/>
            </a:endParaRPr>
          </a:p>
          <a:p>
            <a:pPr algn="just">
              <a:spcAft>
                <a:spcPts val="0"/>
              </a:spcAft>
            </a:pPr>
            <a:r>
              <a:rPr lang="zh-TW" altLang="zh-TW" sz="1800" kern="100" dirty="0">
                <a:effectLst/>
                <a:ea typeface="王漢宗特黑體繁" panose="02000500000000000000"/>
                <a:cs typeface="Times New Roman" panose="02020603050405020304" pitchFamily="18" charset="0"/>
              </a:rPr>
              <a:t>一樣，與面對的困難和平相處，</a:t>
            </a:r>
            <a:endParaRPr lang="en-US" altLang="zh-TW" sz="1800" kern="100" dirty="0">
              <a:effectLst/>
              <a:ea typeface="王漢宗特黑體繁" panose="02000500000000000000"/>
              <a:cs typeface="Times New Roman" panose="02020603050405020304" pitchFamily="18" charset="0"/>
            </a:endParaRPr>
          </a:p>
          <a:p>
            <a:pPr algn="just">
              <a:spcAft>
                <a:spcPts val="0"/>
              </a:spcAft>
            </a:pPr>
            <a:r>
              <a:rPr lang="zh-TW" altLang="zh-TW" sz="1800" kern="100" dirty="0">
                <a:effectLst/>
                <a:ea typeface="王漢宗特黑體繁" panose="02000500000000000000"/>
                <a:cs typeface="Times New Roman" panose="02020603050405020304" pitchFamily="18" charset="0"/>
              </a:rPr>
              <a:t>困難與麻煩就不再是困難。</a:t>
            </a:r>
            <a:endParaRPr lang="en-US" altLang="zh-TW" sz="1800" kern="100" dirty="0">
              <a:effectLst/>
              <a:ea typeface="王漢宗特黑體繁" panose="02000500000000000000"/>
              <a:cs typeface="Times New Roman" panose="02020603050405020304" pitchFamily="18" charset="0"/>
            </a:endParaRPr>
          </a:p>
          <a:p>
            <a:pPr algn="just">
              <a:spcAft>
                <a:spcPts val="0"/>
              </a:spcAft>
            </a:pPr>
            <a:r>
              <a:rPr lang="zh-TW" altLang="zh-TW" sz="1800" kern="100" dirty="0">
                <a:effectLst/>
                <a:ea typeface="王漢宗特黑體繁" panose="02000500000000000000"/>
                <a:cs typeface="Times New Roman" panose="02020603050405020304" pitchFamily="18" charset="0"/>
              </a:rPr>
              <a:t>也再也不怕</a:t>
            </a:r>
            <a:r>
              <a:rPr lang="zh-TW" altLang="zh-TW" sz="1800" kern="100" dirty="0">
                <a:effectLst/>
                <a:ea typeface="新細明體" panose="02020500000000000000" pitchFamily="18" charset="-120"/>
                <a:cs typeface="Times New Roman" panose="02020603050405020304" pitchFamily="18" charset="0"/>
              </a:rPr>
              <a:t>。</a:t>
            </a:r>
            <a:endParaRPr lang="zh-TW" altLang="en-US"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6" name="文字方塊 5">
            <a:extLst>
              <a:ext uri="{FF2B5EF4-FFF2-40B4-BE49-F238E27FC236}">
                <a16:creationId xmlns:a16="http://schemas.microsoft.com/office/drawing/2014/main" id="{D9162E90-11FD-45A3-B3C5-65ED4D711CED}"/>
              </a:ext>
            </a:extLst>
          </p:cNvPr>
          <p:cNvSpPr txBox="1"/>
          <p:nvPr/>
        </p:nvSpPr>
        <p:spPr>
          <a:xfrm>
            <a:off x="5132158" y="4153902"/>
            <a:ext cx="3083588" cy="1077218"/>
          </a:xfrm>
          <a:prstGeom prst="rect">
            <a:avLst/>
          </a:prstGeom>
          <a:noFill/>
        </p:spPr>
        <p:txBody>
          <a:bodyPr wrap="square">
            <a:spAutoFit/>
          </a:bodyPr>
          <a:lstStyle/>
          <a:p>
            <a:pPr>
              <a:spcAft>
                <a:spcPts val="0"/>
              </a:spcAft>
            </a:pPr>
            <a:r>
              <a:rPr lang="zh-TW" altLang="en-US" sz="1600" dirty="0">
                <a:latin typeface="華康兒風體W4(P)" panose="020F0400000000000000" pitchFamily="34" charset="-120"/>
                <a:ea typeface="華康兒風體W4(P)" panose="020F0400000000000000" pitchFamily="34" charset="-120"/>
              </a:rPr>
              <a:t>年代：</a:t>
            </a:r>
            <a:r>
              <a:rPr lang="en-US" altLang="zh-TW" sz="1600" dirty="0">
                <a:latin typeface="華康兒風體W4(P)" panose="020F0400000000000000" pitchFamily="34" charset="-120"/>
                <a:ea typeface="華康兒風體W4(P)" panose="020F0400000000000000" pitchFamily="34" charset="-120"/>
              </a:rPr>
              <a:t>2019</a:t>
            </a:r>
          </a:p>
          <a:p>
            <a:pPr>
              <a:spcAft>
                <a:spcPts val="0"/>
              </a:spcAft>
            </a:pPr>
            <a:r>
              <a:rPr lang="zh-TW" altLang="en-US" sz="1600" dirty="0">
                <a:latin typeface="華康兒風體W4(P)" panose="020F0400000000000000" pitchFamily="34" charset="-120"/>
                <a:ea typeface="華康兒風體W4(P)" panose="020F0400000000000000" pitchFamily="34" charset="-120"/>
              </a:rPr>
              <a:t>尺寸：</a:t>
            </a:r>
            <a:r>
              <a:rPr lang="en-US" altLang="zh-TW" sz="1600" dirty="0">
                <a:latin typeface="華康兒風體W4(P)" panose="020F0400000000000000" pitchFamily="34" charset="-120"/>
                <a:ea typeface="華康兒風體W4(P)" panose="020F0400000000000000" pitchFamily="34" charset="-120"/>
              </a:rPr>
              <a:t>27×39.1cm</a:t>
            </a:r>
          </a:p>
          <a:p>
            <a:pPr>
              <a:spcAft>
                <a:spcPts val="0"/>
              </a:spcAft>
            </a:pPr>
            <a:r>
              <a:rPr lang="zh-TW" altLang="en-US" sz="1600" dirty="0">
                <a:latin typeface="華康兒風體W4(P)" panose="020F0400000000000000" pitchFamily="34" charset="-120"/>
                <a:ea typeface="華康兒風體W4(P)" panose="020F0400000000000000" pitchFamily="34" charset="-120"/>
              </a:rPr>
              <a:t>媒材：廣告顏料、粉蠟筆</a:t>
            </a:r>
          </a:p>
          <a:p>
            <a:pPr>
              <a:spcAft>
                <a:spcPts val="0"/>
              </a:spcAft>
            </a:pPr>
            <a:r>
              <a:rPr lang="zh-TW" altLang="en-US" sz="1600" dirty="0">
                <a:latin typeface="華康兒風體W4(P)" panose="020F0400000000000000" pitchFamily="34" charset="-120"/>
                <a:ea typeface="華康兒風體W4(P)" panose="020F0400000000000000" pitchFamily="34" charset="-120"/>
              </a:rPr>
              <a:t>導師：洪築境</a:t>
            </a:r>
          </a:p>
        </p:txBody>
      </p:sp>
    </p:spTree>
    <p:extLst>
      <p:ext uri="{BB962C8B-B14F-4D97-AF65-F5344CB8AC3E}">
        <p14:creationId xmlns:p14="http://schemas.microsoft.com/office/powerpoint/2010/main" val="374999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6">
            <a:extLst>
              <a:ext uri="{FF2B5EF4-FFF2-40B4-BE49-F238E27FC236}">
                <a16:creationId xmlns:a16="http://schemas.microsoft.com/office/drawing/2014/main" id="{BFC2EE98-60B7-480F-9EE9-CD9E26C20E4C}"/>
              </a:ext>
            </a:extLst>
          </p:cNvPr>
          <p:cNvSpPr/>
          <p:nvPr/>
        </p:nvSpPr>
        <p:spPr>
          <a:xfrm>
            <a:off x="172434" y="497541"/>
            <a:ext cx="8799132" cy="5862917"/>
          </a:xfrm>
          <a:prstGeom prst="roundRect">
            <a:avLst/>
          </a:prstGeom>
          <a:solidFill>
            <a:schemeClr val="accent6">
              <a:lumMod val="20000"/>
              <a:lumOff val="80000"/>
              <a:alpha val="42000"/>
            </a:schemeClr>
          </a:solidFill>
          <a:ln>
            <a:solidFill>
              <a:schemeClr val="accent6">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標題 1">
            <a:extLst>
              <a:ext uri="{FF2B5EF4-FFF2-40B4-BE49-F238E27FC236}">
                <a16:creationId xmlns:a16="http://schemas.microsoft.com/office/drawing/2014/main" id="{9E9FC694-ECEC-494C-A40D-7BA042F15BD7}"/>
              </a:ext>
            </a:extLst>
          </p:cNvPr>
          <p:cNvSpPr>
            <a:spLocks noGrp="1"/>
          </p:cNvSpPr>
          <p:nvPr>
            <p:ph type="title"/>
          </p:nvPr>
        </p:nvSpPr>
        <p:spPr>
          <a:xfrm>
            <a:off x="171116" y="411822"/>
            <a:ext cx="8972883" cy="1325563"/>
          </a:xfrm>
        </p:spPr>
        <p:txBody>
          <a:bodyPr>
            <a:normAutofit/>
          </a:bodyPr>
          <a:lstStyle/>
          <a:p>
            <a:r>
              <a:rPr lang="zh-TW" altLang="en-US" sz="4050" dirty="0">
                <a:solidFill>
                  <a:srgbClr val="7030A0"/>
                </a:solidFill>
                <a:latin typeface="王漢宗特黑體繁" panose="02000500000000000000" pitchFamily="2" charset="-120"/>
                <a:ea typeface="王漢宗特黑體繁" panose="02000500000000000000" pitchFamily="2" charset="-120"/>
              </a:rPr>
              <a:t>經典畫作</a:t>
            </a:r>
            <a:r>
              <a:rPr lang="en-US" altLang="zh-TW" sz="4050" dirty="0">
                <a:solidFill>
                  <a:srgbClr val="7030A0"/>
                </a:solidFill>
                <a:latin typeface="王漢宗特黑體繁" panose="02000500000000000000" pitchFamily="2" charset="-120"/>
                <a:ea typeface="王漢宗特黑體繁" panose="02000500000000000000" pitchFamily="2" charset="-120"/>
              </a:rPr>
              <a:t>-</a:t>
            </a:r>
            <a:r>
              <a:rPr lang="zh-TW" altLang="en-US" sz="4050" dirty="0">
                <a:solidFill>
                  <a:srgbClr val="7030A0"/>
                </a:solidFill>
                <a:latin typeface="王漢宗特黑體繁" panose="02000500000000000000" pitchFamily="2" charset="-120"/>
                <a:ea typeface="王漢宗特黑體繁" panose="02000500000000000000" pitchFamily="2" charset="-120"/>
              </a:rPr>
              <a:t>軒軒</a:t>
            </a:r>
            <a:r>
              <a:rPr lang="en-US" altLang="zh-TW" sz="2400" dirty="0">
                <a:solidFill>
                  <a:srgbClr val="7030A0"/>
                </a:solidFill>
                <a:latin typeface="王漢宗特黑體繁" panose="02000500000000000000" pitchFamily="2" charset="-120"/>
                <a:ea typeface="王漢宗特黑體繁" panose="02000500000000000000" pitchFamily="2" charset="-120"/>
              </a:rPr>
              <a:t>(</a:t>
            </a:r>
            <a:r>
              <a:rPr lang="zh-TW" altLang="en-US" sz="2400" dirty="0">
                <a:solidFill>
                  <a:srgbClr val="7030A0"/>
                </a:solidFill>
                <a:latin typeface="王漢宗特黑體繁" panose="02000500000000000000" pitchFamily="2" charset="-120"/>
                <a:ea typeface="王漢宗特黑體繁" panose="02000500000000000000" pitchFamily="2" charset="-120"/>
              </a:rPr>
              <a:t>急性淋巴白血病</a:t>
            </a:r>
            <a:r>
              <a:rPr lang="en-US" altLang="zh-TW" sz="2400" dirty="0">
                <a:solidFill>
                  <a:srgbClr val="7030A0"/>
                </a:solidFill>
                <a:latin typeface="王漢宗特黑體繁" panose="02000500000000000000" pitchFamily="2" charset="-120"/>
                <a:ea typeface="王漢宗特黑體繁" panose="02000500000000000000" pitchFamily="2" charset="-120"/>
              </a:rPr>
              <a:t>/</a:t>
            </a:r>
            <a:r>
              <a:rPr lang="zh-TW" altLang="en-US" sz="2400" dirty="0">
                <a:solidFill>
                  <a:srgbClr val="7030A0"/>
                </a:solidFill>
                <a:latin typeface="王漢宗特黑體繁" panose="02000500000000000000" pitchFamily="2" charset="-120"/>
                <a:ea typeface="王漢宗特黑體繁" panose="02000500000000000000" pitchFamily="2" charset="-120"/>
              </a:rPr>
              <a:t>阿姆斯壯症候群</a:t>
            </a:r>
            <a:r>
              <a:rPr lang="en-US" altLang="zh-TW" sz="2800" dirty="0">
                <a:solidFill>
                  <a:srgbClr val="7030A0"/>
                </a:solidFill>
                <a:latin typeface="王漢宗特黑體繁" panose="02000500000000000000" pitchFamily="2" charset="-120"/>
                <a:ea typeface="王漢宗特黑體繁" panose="02000500000000000000" pitchFamily="2" charset="-120"/>
              </a:rPr>
              <a:t>)</a:t>
            </a:r>
            <a:endParaRPr lang="zh-TW" altLang="en-US" sz="2800" dirty="0">
              <a:solidFill>
                <a:srgbClr val="7030A0"/>
              </a:solidFill>
              <a:latin typeface="王漢宗特黑體繁" panose="02000500000000000000" pitchFamily="2" charset="-120"/>
              <a:ea typeface="王漢宗特黑體繁" panose="02000500000000000000" pitchFamily="2" charset="-120"/>
            </a:endParaRPr>
          </a:p>
        </p:txBody>
      </p:sp>
      <p:pic>
        <p:nvPicPr>
          <p:cNvPr id="10" name="內容版面配置區 9">
            <a:extLst>
              <a:ext uri="{FF2B5EF4-FFF2-40B4-BE49-F238E27FC236}">
                <a16:creationId xmlns:a16="http://schemas.microsoft.com/office/drawing/2014/main" id="{A757F24A-78A4-43FC-B5F6-8D5E8CF6D0C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1114" y="1869800"/>
            <a:ext cx="4062206" cy="2944907"/>
          </a:xfrm>
          <a:prstGeom prst="rect">
            <a:avLst/>
          </a:prstGeom>
          <a:ln w="190500" cap="sq">
            <a:solidFill>
              <a:schemeClr val="accent4">
                <a:lumMod val="20000"/>
                <a:lumOff val="8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文字方塊 2">
            <a:extLst>
              <a:ext uri="{FF2B5EF4-FFF2-40B4-BE49-F238E27FC236}">
                <a16:creationId xmlns:a16="http://schemas.microsoft.com/office/drawing/2014/main" id="{713091E6-9CBA-43B5-AC72-105B72B8C69E}"/>
              </a:ext>
            </a:extLst>
          </p:cNvPr>
          <p:cNvSpPr txBox="1"/>
          <p:nvPr/>
        </p:nvSpPr>
        <p:spPr>
          <a:xfrm>
            <a:off x="4701202" y="1790089"/>
            <a:ext cx="4172022" cy="32778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700" b="1" i="0" u="none" strike="noStrike" kern="1200" cap="none" spc="0" normalizeH="0" baseline="0" noProof="0" dirty="0">
                <a:ln>
                  <a:noFill/>
                </a:ln>
                <a:solidFill>
                  <a:srgbClr val="7030A0"/>
                </a:solidFill>
                <a:effectLst/>
                <a:uLnTx/>
                <a:uFillTx/>
                <a:latin typeface="王漢宗特黑體繁" panose="02000500000000000000" pitchFamily="2" charset="-120"/>
                <a:ea typeface="王漢宗特黑體繁" panose="02000500000000000000" pitchFamily="2" charset="-120"/>
                <a:cs typeface="+mn-cs"/>
              </a:rPr>
              <a:t>《</a:t>
            </a:r>
            <a:r>
              <a:rPr lang="zh-TW" altLang="en-US" sz="2700" b="1" dirty="0">
                <a:solidFill>
                  <a:srgbClr val="7030A0"/>
                </a:solidFill>
                <a:latin typeface="王漢宗特黑體繁" panose="02000500000000000000" pitchFamily="2" charset="-120"/>
                <a:ea typeface="王漢宗特黑體繁" panose="02000500000000000000" pitchFamily="2" charset="-120"/>
              </a:rPr>
              <a:t>我的一家人</a:t>
            </a:r>
            <a:r>
              <a:rPr kumimoji="0" lang="en-US" altLang="zh-TW" sz="2700" b="1" i="0" u="none" strike="noStrike" kern="1200" cap="none" spc="0" normalizeH="0" baseline="0" noProof="0" dirty="0">
                <a:ln>
                  <a:noFill/>
                </a:ln>
                <a:solidFill>
                  <a:srgbClr val="7030A0"/>
                </a:solidFill>
                <a:effectLst/>
                <a:uLnTx/>
                <a:uFillTx/>
                <a:latin typeface="王漢宗特黑體繁" panose="02000500000000000000" pitchFamily="2" charset="-120"/>
                <a:ea typeface="王漢宗特黑體繁" panose="02000500000000000000" pitchFamily="2" charset="-120"/>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王漢宗細圓體繁" panose="02020300000000000000" pitchFamily="18" charset="-120"/>
              <a:cs typeface="Times New Roman" panose="02020603050405020304" pitchFamily="18" charset="0"/>
            </a:endParaRPr>
          </a:p>
          <a:p>
            <a:pPr algn="just">
              <a:spcAft>
                <a:spcPts val="0"/>
              </a:spcAft>
            </a:pPr>
            <a:r>
              <a:rPr lang="zh-TW" altLang="zh-TW" sz="1800" kern="100" dirty="0">
                <a:effectLst/>
                <a:ea typeface="王漢宗特黑體繁" panose="02000500000000000000"/>
                <a:cs typeface="Times New Roman" panose="02020603050405020304" pitchFamily="18" charset="0"/>
              </a:rPr>
              <a:t>我得到了全世界只有</a:t>
            </a:r>
            <a:r>
              <a:rPr lang="en-US" altLang="zh-TW" sz="1800" kern="100" dirty="0">
                <a:effectLst/>
                <a:ea typeface="王漢宗特黑體繁" panose="02000500000000000000"/>
                <a:cs typeface="Times New Roman" panose="02020603050405020304" pitchFamily="18" charset="0"/>
              </a:rPr>
              <a:t>200</a:t>
            </a:r>
            <a:r>
              <a:rPr lang="zh-TW" altLang="zh-TW" sz="1800" kern="100" dirty="0">
                <a:effectLst/>
                <a:ea typeface="王漢宗特黑體繁" panose="02000500000000000000"/>
                <a:cs typeface="Times New Roman" panose="02020603050405020304" pitchFamily="18" charset="0"/>
              </a:rPr>
              <a:t>多例的罕見疾病，沒有辦法分辨顏色， </a:t>
            </a:r>
            <a:endParaRPr lang="en-US" altLang="zh-TW" sz="1800" kern="100" dirty="0">
              <a:effectLst/>
              <a:ea typeface="王漢宗特黑體繁" panose="02000500000000000000"/>
              <a:cs typeface="Times New Roman" panose="02020603050405020304" pitchFamily="18" charset="0"/>
            </a:endParaRPr>
          </a:p>
          <a:p>
            <a:pPr algn="just">
              <a:spcAft>
                <a:spcPts val="0"/>
              </a:spcAft>
            </a:pPr>
            <a:r>
              <a:rPr lang="zh-TW" altLang="zh-TW" sz="1800" kern="100" dirty="0">
                <a:effectLst/>
                <a:ea typeface="王漢宗特黑體繁" panose="02000500000000000000"/>
                <a:cs typeface="Times New Roman" panose="02020603050405020304" pitchFamily="18" charset="0"/>
              </a:rPr>
              <a:t>但是我喜歡畫出有美麗顏色的世界，</a:t>
            </a:r>
            <a:endParaRPr lang="en-US" altLang="zh-TW" sz="1800" kern="100" dirty="0">
              <a:effectLst/>
              <a:ea typeface="王漢宗特黑體繁" panose="02000500000000000000"/>
              <a:cs typeface="Times New Roman" panose="02020603050405020304" pitchFamily="18" charset="0"/>
            </a:endParaRPr>
          </a:p>
          <a:p>
            <a:pPr algn="just">
              <a:spcAft>
                <a:spcPts val="0"/>
              </a:spcAft>
            </a:pPr>
            <a:r>
              <a:rPr lang="zh-TW" altLang="zh-TW" sz="1800" kern="100" dirty="0">
                <a:effectLst/>
                <a:ea typeface="王漢宗特黑體繁" panose="02000500000000000000"/>
                <a:cs typeface="Times New Roman" panose="02020603050405020304" pitchFamily="18" charset="0"/>
              </a:rPr>
              <a:t>也最喜歡爸爸帶著我們全家出去玩。</a:t>
            </a:r>
            <a:endParaRPr lang="en-US" altLang="zh-TW" sz="1800" kern="100" dirty="0">
              <a:effectLst/>
              <a:ea typeface="王漢宗特黑體繁" panose="02000500000000000000"/>
              <a:cs typeface="Times New Roman" panose="02020603050405020304" pitchFamily="18" charset="0"/>
            </a:endParaRPr>
          </a:p>
          <a:p>
            <a:pPr algn="just">
              <a:spcAft>
                <a:spcPts val="0"/>
              </a:spcAft>
            </a:pPr>
            <a:r>
              <a:rPr lang="zh-TW" altLang="zh-TW" sz="1800" kern="100" dirty="0">
                <a:effectLst/>
                <a:ea typeface="王漢宗特黑體繁" panose="02000500000000000000"/>
                <a:cs typeface="Times New Roman" panose="02020603050405020304" pitchFamily="18" charset="0"/>
              </a:rPr>
              <a:t>以前我生病住院的時候只有能在醫院打針，吃藥都不能出去玩。</a:t>
            </a:r>
            <a:endParaRPr lang="en-US" altLang="zh-TW" sz="1800" kern="100" dirty="0">
              <a:effectLst/>
              <a:ea typeface="王漢宗特黑體繁" panose="02000500000000000000"/>
              <a:cs typeface="Times New Roman" panose="02020603050405020304" pitchFamily="18" charset="0"/>
            </a:endParaRPr>
          </a:p>
          <a:p>
            <a:pPr algn="just">
              <a:spcAft>
                <a:spcPts val="0"/>
              </a:spcAft>
            </a:pPr>
            <a:r>
              <a:rPr lang="zh-TW" altLang="zh-TW" sz="1800" kern="100" dirty="0">
                <a:effectLst/>
                <a:ea typeface="王漢宗特黑體繁" panose="02000500000000000000"/>
                <a:cs typeface="Times New Roman" panose="02020603050405020304" pitchFamily="18" charset="0"/>
              </a:rPr>
              <a:t>現在雖然還在追蹤治療，我希望有健康的身體就可以跟爸爸媽媽和妹妹常常到戶外去曬太陽和看美麗的風景。</a:t>
            </a:r>
            <a:endParaRPr lang="zh-TW" altLang="zh-TW" sz="1800" kern="100" dirty="0">
              <a:effectLst/>
              <a:latin typeface="Calibri" panose="020F0502020204030204" pitchFamily="34" charset="0"/>
              <a:ea typeface="王漢宗特黑體繁" panose="02000500000000000000"/>
              <a:cs typeface="Times New Roman" panose="02020603050405020304" pitchFamily="18" charset="0"/>
            </a:endParaRPr>
          </a:p>
        </p:txBody>
      </p:sp>
      <p:sp>
        <p:nvSpPr>
          <p:cNvPr id="6" name="文字方塊 5">
            <a:extLst>
              <a:ext uri="{FF2B5EF4-FFF2-40B4-BE49-F238E27FC236}">
                <a16:creationId xmlns:a16="http://schemas.microsoft.com/office/drawing/2014/main" id="{D9162E90-11FD-45A3-B3C5-65ED4D711CED}"/>
              </a:ext>
            </a:extLst>
          </p:cNvPr>
          <p:cNvSpPr txBox="1"/>
          <p:nvPr/>
        </p:nvSpPr>
        <p:spPr>
          <a:xfrm>
            <a:off x="305945" y="4947122"/>
            <a:ext cx="3083588"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prstClr val="black"/>
                </a:solidFill>
                <a:effectLst/>
                <a:uLnTx/>
                <a:uFillTx/>
                <a:latin typeface="華康兒風體W4(P)" panose="020F0400000000000000" pitchFamily="34" charset="-120"/>
                <a:ea typeface="華康兒風體W4(P)" panose="020F0400000000000000" pitchFamily="34" charset="-120"/>
                <a:cs typeface="+mn-cs"/>
              </a:rPr>
              <a:t>年代：</a:t>
            </a:r>
            <a:r>
              <a:rPr kumimoji="0" lang="en-US" altLang="zh-TW" sz="1600" b="0" i="0" u="none" strike="noStrike" kern="1200" cap="none" spc="0" normalizeH="0" baseline="0" noProof="0" dirty="0">
                <a:ln>
                  <a:noFill/>
                </a:ln>
                <a:solidFill>
                  <a:prstClr val="black"/>
                </a:solidFill>
                <a:effectLst/>
                <a:uLnTx/>
                <a:uFillTx/>
                <a:latin typeface="華康兒風體W4(P)" panose="020F0400000000000000" pitchFamily="34" charset="-120"/>
                <a:ea typeface="華康兒風體W4(P)" panose="020F0400000000000000" pitchFamily="34" charset="-120"/>
                <a:cs typeface="+mn-cs"/>
              </a:rPr>
              <a:t>2016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prstClr val="black"/>
                </a:solidFill>
                <a:effectLst/>
                <a:uLnTx/>
                <a:uFillTx/>
                <a:latin typeface="華康兒風體W4(P)" panose="020F0400000000000000" pitchFamily="34" charset="-120"/>
                <a:ea typeface="華康兒風體W4(P)" panose="020F0400000000000000" pitchFamily="34" charset="-120"/>
                <a:cs typeface="+mn-cs"/>
              </a:rPr>
              <a:t>尺寸：</a:t>
            </a:r>
            <a:r>
              <a:rPr kumimoji="0" lang="en-US" altLang="zh-TW" sz="1600" b="0" i="0" u="none" strike="noStrike" kern="1200" cap="none" spc="0" normalizeH="0" baseline="0" noProof="0" dirty="0">
                <a:ln>
                  <a:noFill/>
                </a:ln>
                <a:solidFill>
                  <a:prstClr val="black"/>
                </a:solidFill>
                <a:effectLst/>
                <a:uLnTx/>
                <a:uFillTx/>
                <a:latin typeface="華康兒風體W4(P)" panose="020F0400000000000000" pitchFamily="34" charset="-120"/>
                <a:ea typeface="華康兒風體W4(P)" panose="020F0400000000000000" pitchFamily="34" charset="-120"/>
                <a:cs typeface="+mn-cs"/>
              </a:rPr>
              <a:t>38.6×53cm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prstClr val="black"/>
                </a:solidFill>
                <a:effectLst/>
                <a:uLnTx/>
                <a:uFillTx/>
                <a:latin typeface="華康兒風體W4(P)" panose="020F0400000000000000" pitchFamily="34" charset="-120"/>
                <a:ea typeface="華康兒風體W4(P)" panose="020F0400000000000000" pitchFamily="34" charset="-120"/>
                <a:cs typeface="+mn-cs"/>
              </a:rPr>
              <a:t>媒材：廣告顏料、粉蠟筆</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prstClr val="black"/>
                </a:solidFill>
                <a:effectLst/>
                <a:uLnTx/>
                <a:uFillTx/>
                <a:latin typeface="華康兒風體W4(P)" panose="020F0400000000000000" pitchFamily="34" charset="-120"/>
                <a:ea typeface="華康兒風體W4(P)" panose="020F0400000000000000" pitchFamily="34" charset="-120"/>
                <a:cs typeface="+mn-cs"/>
              </a:rPr>
              <a:t>導師：方</a:t>
            </a:r>
            <a:r>
              <a:rPr lang="zh-TW" altLang="en-US" sz="1600" dirty="0">
                <a:solidFill>
                  <a:prstClr val="black"/>
                </a:solidFill>
                <a:latin typeface="華康兒風體W4(P)" panose="020F0400000000000000" pitchFamily="34" charset="-120"/>
                <a:ea typeface="華康兒風體W4(P)" panose="020F0400000000000000" pitchFamily="34" charset="-120"/>
              </a:rPr>
              <a:t>麗瓊、劉煥智</a:t>
            </a:r>
            <a:endParaRPr kumimoji="0" lang="zh-TW" altLang="en-US" sz="1600" b="0" i="0" u="none" strike="noStrike" kern="1200" cap="none" spc="0" normalizeH="0" baseline="0" noProof="0" dirty="0">
              <a:ln>
                <a:noFill/>
              </a:ln>
              <a:solidFill>
                <a:prstClr val="black"/>
              </a:solidFill>
              <a:effectLst/>
              <a:uLnTx/>
              <a:uFillTx/>
              <a:latin typeface="華康兒風體W4(P)" panose="020F0400000000000000" pitchFamily="34" charset="-120"/>
              <a:ea typeface="華康兒風體W4(P)" panose="020F0400000000000000" pitchFamily="34" charset="-120"/>
              <a:cs typeface="+mn-cs"/>
            </a:endParaRPr>
          </a:p>
        </p:txBody>
      </p:sp>
    </p:spTree>
    <p:extLst>
      <p:ext uri="{BB962C8B-B14F-4D97-AF65-F5344CB8AC3E}">
        <p14:creationId xmlns:p14="http://schemas.microsoft.com/office/powerpoint/2010/main" val="460174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6">
            <a:extLst>
              <a:ext uri="{FF2B5EF4-FFF2-40B4-BE49-F238E27FC236}">
                <a16:creationId xmlns:a16="http://schemas.microsoft.com/office/drawing/2014/main" id="{E58EA47C-4DD5-4FDF-ACB3-EA4F5CB5FE4C}"/>
              </a:ext>
            </a:extLst>
          </p:cNvPr>
          <p:cNvSpPr/>
          <p:nvPr/>
        </p:nvSpPr>
        <p:spPr>
          <a:xfrm>
            <a:off x="172434" y="497541"/>
            <a:ext cx="8799132" cy="5862917"/>
          </a:xfrm>
          <a:prstGeom prst="roundRect">
            <a:avLst/>
          </a:prstGeom>
          <a:solidFill>
            <a:schemeClr val="accent6">
              <a:lumMod val="20000"/>
              <a:lumOff val="80000"/>
              <a:alpha val="42000"/>
            </a:schemeClr>
          </a:solidFill>
          <a:ln>
            <a:solidFill>
              <a:schemeClr val="accent6">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標題 1">
            <a:extLst>
              <a:ext uri="{FF2B5EF4-FFF2-40B4-BE49-F238E27FC236}">
                <a16:creationId xmlns:a16="http://schemas.microsoft.com/office/drawing/2014/main" id="{9E9FC694-ECEC-494C-A40D-7BA042F15BD7}"/>
              </a:ext>
            </a:extLst>
          </p:cNvPr>
          <p:cNvSpPr>
            <a:spLocks noGrp="1"/>
          </p:cNvSpPr>
          <p:nvPr>
            <p:ph type="title"/>
          </p:nvPr>
        </p:nvSpPr>
        <p:spPr>
          <a:xfrm>
            <a:off x="600635" y="365126"/>
            <a:ext cx="8250288" cy="1325563"/>
          </a:xfrm>
        </p:spPr>
        <p:txBody>
          <a:bodyPr>
            <a:normAutofit/>
          </a:bodyPr>
          <a:lstStyle/>
          <a:p>
            <a:r>
              <a:rPr lang="zh-TW" altLang="en-US" sz="4050" dirty="0">
                <a:solidFill>
                  <a:srgbClr val="7030A0"/>
                </a:solidFill>
                <a:latin typeface="王漢宗特黑體繁" panose="02000500000000000000" pitchFamily="2" charset="-120"/>
                <a:ea typeface="王漢宗特黑體繁" panose="02000500000000000000" pitchFamily="2" charset="-120"/>
              </a:rPr>
              <a:t>經典畫作</a:t>
            </a:r>
            <a:r>
              <a:rPr lang="en-US" altLang="zh-TW" sz="4050" dirty="0">
                <a:solidFill>
                  <a:srgbClr val="7030A0"/>
                </a:solidFill>
                <a:latin typeface="王漢宗特黑體繁" panose="02000500000000000000" pitchFamily="2" charset="-120"/>
                <a:ea typeface="王漢宗特黑體繁" panose="02000500000000000000" pitchFamily="2" charset="-120"/>
              </a:rPr>
              <a:t>-</a:t>
            </a:r>
            <a:r>
              <a:rPr lang="zh-TW" altLang="en-US" sz="4050" dirty="0">
                <a:solidFill>
                  <a:srgbClr val="7030A0"/>
                </a:solidFill>
                <a:latin typeface="王漢宗特黑體繁" panose="02000500000000000000" pitchFamily="2" charset="-120"/>
                <a:ea typeface="王漢宗特黑體繁" panose="02000500000000000000" pitchFamily="2" charset="-120"/>
              </a:rPr>
              <a:t>小樑 </a:t>
            </a:r>
            <a:r>
              <a:rPr lang="en-US" altLang="zh-TW" sz="2400" dirty="0">
                <a:solidFill>
                  <a:srgbClr val="7030A0"/>
                </a:solidFill>
                <a:latin typeface="王漢宗特黑體繁" panose="02000500000000000000" pitchFamily="2" charset="-120"/>
                <a:ea typeface="王漢宗特黑體繁" panose="02000500000000000000" pitchFamily="2" charset="-120"/>
              </a:rPr>
              <a:t>(</a:t>
            </a:r>
            <a:r>
              <a:rPr lang="zh-TW" altLang="en-US" sz="2400" dirty="0">
                <a:solidFill>
                  <a:srgbClr val="7030A0"/>
                </a:solidFill>
                <a:latin typeface="王漢宗特黑體繁" panose="02000500000000000000" pitchFamily="2" charset="-120"/>
                <a:ea typeface="王漢宗特黑體繁" panose="02000500000000000000" pitchFamily="2" charset="-120"/>
              </a:rPr>
              <a:t>急性淋巴白血病</a:t>
            </a:r>
            <a:r>
              <a:rPr lang="en-US" altLang="zh-TW" sz="2400" dirty="0">
                <a:solidFill>
                  <a:srgbClr val="7030A0"/>
                </a:solidFill>
                <a:latin typeface="王漢宗特黑體繁" panose="02000500000000000000" pitchFamily="2" charset="-120"/>
                <a:ea typeface="王漢宗特黑體繁" panose="02000500000000000000" pitchFamily="2" charset="-120"/>
              </a:rPr>
              <a:t>)</a:t>
            </a:r>
            <a:endParaRPr lang="zh-TW" altLang="en-US" sz="2400" dirty="0">
              <a:solidFill>
                <a:srgbClr val="7030A0"/>
              </a:solidFill>
              <a:latin typeface="王漢宗特黑體繁" panose="02000500000000000000" pitchFamily="2" charset="-120"/>
              <a:ea typeface="王漢宗特黑體繁" panose="02000500000000000000" pitchFamily="2" charset="-120"/>
            </a:endParaRPr>
          </a:p>
        </p:txBody>
      </p:sp>
      <p:pic>
        <p:nvPicPr>
          <p:cNvPr id="11" name="內容版面配置區 10">
            <a:extLst>
              <a:ext uri="{FF2B5EF4-FFF2-40B4-BE49-F238E27FC236}">
                <a16:creationId xmlns:a16="http://schemas.microsoft.com/office/drawing/2014/main" id="{D5685333-A85A-F5BB-B011-EE23DBE261A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0215" y="2110154"/>
            <a:ext cx="4162057" cy="3364523"/>
          </a:xfrm>
          <a:prstGeom prst="rect">
            <a:avLst/>
          </a:prstGeom>
          <a:ln w="190500" cap="sq">
            <a:solidFill>
              <a:srgbClr val="0070C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文字方塊 2">
            <a:extLst>
              <a:ext uri="{FF2B5EF4-FFF2-40B4-BE49-F238E27FC236}">
                <a16:creationId xmlns:a16="http://schemas.microsoft.com/office/drawing/2014/main" id="{713091E6-9CBA-43B5-AC72-105B72B8C69E}"/>
              </a:ext>
            </a:extLst>
          </p:cNvPr>
          <p:cNvSpPr txBox="1"/>
          <p:nvPr/>
        </p:nvSpPr>
        <p:spPr>
          <a:xfrm>
            <a:off x="4759124" y="2104523"/>
            <a:ext cx="3972482" cy="21698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700" b="1" i="0" u="none" strike="noStrike" kern="1200" cap="none" spc="0" normalizeH="0" baseline="0" noProof="0" dirty="0">
                <a:ln>
                  <a:noFill/>
                </a:ln>
                <a:solidFill>
                  <a:srgbClr val="7030A0"/>
                </a:solidFill>
                <a:effectLst/>
                <a:uLnTx/>
                <a:uFillTx/>
                <a:latin typeface="王漢宗特黑體繁" panose="02000500000000000000" pitchFamily="2" charset="-120"/>
                <a:ea typeface="王漢宗特黑體繁" panose="02000500000000000000" pitchFamily="2" charset="-120"/>
                <a:cs typeface="+mn-cs"/>
              </a:rPr>
              <a:t>《</a:t>
            </a:r>
            <a:r>
              <a:rPr lang="zh-TW" altLang="en-US" sz="2700" b="1" dirty="0">
                <a:solidFill>
                  <a:srgbClr val="7030A0"/>
                </a:solidFill>
                <a:latin typeface="王漢宗特黑體繁" panose="02000500000000000000" pitchFamily="2" charset="-120"/>
                <a:ea typeface="王漢宗特黑體繁" panose="02000500000000000000" pitchFamily="2" charset="-120"/>
              </a:rPr>
              <a:t>山頂的夕陽</a:t>
            </a:r>
            <a:r>
              <a:rPr kumimoji="0" lang="en-US" altLang="zh-TW" sz="2700" b="1" i="0" u="none" strike="noStrike" kern="1200" cap="none" spc="0" normalizeH="0" baseline="0" noProof="0" dirty="0">
                <a:ln>
                  <a:noFill/>
                </a:ln>
                <a:solidFill>
                  <a:srgbClr val="7030A0"/>
                </a:solidFill>
                <a:effectLst/>
                <a:uLnTx/>
                <a:uFillTx/>
                <a:latin typeface="王漢宗特黑體繁" panose="02000500000000000000" pitchFamily="2" charset="-120"/>
                <a:ea typeface="王漢宗特黑體繁" panose="02000500000000000000" pitchFamily="2" charset="-120"/>
                <a:cs typeface="+mn-cs"/>
              </a:rPr>
              <a:t>》</a:t>
            </a:r>
          </a:p>
          <a:p>
            <a:pPr algn="just">
              <a:spcAft>
                <a:spcPts val="0"/>
              </a:spcAft>
            </a:pPr>
            <a:r>
              <a:rPr lang="en-US" altLang="zh-TW" sz="1800" kern="100" dirty="0">
                <a:effectLst/>
                <a:latin typeface="王漢宗細圓體繁" panose="02020300000000000000" pitchFamily="18" charset="-120"/>
                <a:ea typeface="新細明體" panose="02020500000000000000" pitchFamily="18" charset="-120"/>
                <a:cs typeface="Times New Roman" panose="02020603050405020304" pitchFamily="18" charset="0"/>
              </a:rPr>
              <a:t> </a:t>
            </a:r>
            <a:endPar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p>
            <a:pPr algn="just">
              <a:spcAft>
                <a:spcPts val="0"/>
              </a:spcAft>
            </a:pPr>
            <a:r>
              <a:rPr lang="zh-TW" altLang="zh-TW" sz="1800" kern="100" dirty="0">
                <a:effectLst/>
                <a:ea typeface="王漢宗特黑體繁" panose="02000500000000000000"/>
                <a:cs typeface="Times New Roman" panose="02020603050405020304" pitchFamily="18" charset="0"/>
              </a:rPr>
              <a:t>小樑喜歡溫暖的陽光和亮晶晶的顏色。想像著爬上最高最高的山頂，</a:t>
            </a:r>
            <a:endParaRPr lang="en-US" altLang="zh-TW" sz="1800" kern="100" dirty="0">
              <a:effectLst/>
              <a:ea typeface="王漢宗特黑體繁" panose="02000500000000000000"/>
              <a:cs typeface="Times New Roman" panose="02020603050405020304" pitchFamily="18" charset="0"/>
            </a:endParaRPr>
          </a:p>
          <a:p>
            <a:pPr algn="just">
              <a:spcAft>
                <a:spcPts val="0"/>
              </a:spcAft>
            </a:pPr>
            <a:r>
              <a:rPr lang="zh-TW" altLang="zh-TW" sz="1800" kern="100" dirty="0">
                <a:effectLst/>
                <a:ea typeface="王漢宗特黑體繁" panose="02000500000000000000"/>
                <a:cs typeface="Times New Roman" panose="02020603050405020304" pitchFamily="18" charset="0"/>
              </a:rPr>
              <a:t>大地的一切被夕陽照射地閃閃發亮，小鹿站在山頂上信心滿滿的迎接每一天的日出與日落。</a:t>
            </a:r>
            <a:endParaRPr lang="zh-TW" altLang="zh-TW" sz="1800" kern="100" dirty="0">
              <a:effectLst/>
              <a:latin typeface="Calibri" panose="020F0502020204030204" pitchFamily="34" charset="0"/>
              <a:ea typeface="王漢宗特黑體繁" panose="02000500000000000000"/>
              <a:cs typeface="Times New Roman" panose="02020603050405020304" pitchFamily="18" charset="0"/>
            </a:endParaRPr>
          </a:p>
        </p:txBody>
      </p:sp>
      <p:sp>
        <p:nvSpPr>
          <p:cNvPr id="6" name="文字方塊 5">
            <a:extLst>
              <a:ext uri="{FF2B5EF4-FFF2-40B4-BE49-F238E27FC236}">
                <a16:creationId xmlns:a16="http://schemas.microsoft.com/office/drawing/2014/main" id="{D9162E90-11FD-45A3-B3C5-65ED4D711CED}"/>
              </a:ext>
            </a:extLst>
          </p:cNvPr>
          <p:cNvSpPr txBox="1"/>
          <p:nvPr/>
        </p:nvSpPr>
        <p:spPr>
          <a:xfrm>
            <a:off x="4852908" y="4397459"/>
            <a:ext cx="3083588"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prstClr val="black"/>
                </a:solidFill>
                <a:effectLst/>
                <a:uLnTx/>
                <a:uFillTx/>
                <a:latin typeface="華康兒風體W4(P)" panose="020F0400000000000000" pitchFamily="34" charset="-120"/>
                <a:ea typeface="華康兒風體W4(P)" panose="020F0400000000000000" pitchFamily="34" charset="-120"/>
                <a:cs typeface="+mn-cs"/>
              </a:rPr>
              <a:t>年代：</a:t>
            </a:r>
            <a:r>
              <a:rPr kumimoji="0" lang="en-US" altLang="zh-TW" sz="1600" b="0" i="0" u="none" strike="noStrike" kern="1200" cap="none" spc="0" normalizeH="0" baseline="0" noProof="0" dirty="0">
                <a:ln>
                  <a:noFill/>
                </a:ln>
                <a:solidFill>
                  <a:prstClr val="black"/>
                </a:solidFill>
                <a:effectLst/>
                <a:uLnTx/>
                <a:uFillTx/>
                <a:latin typeface="華康兒風體W4(P)" panose="020F0400000000000000" pitchFamily="34" charset="-120"/>
                <a:ea typeface="華康兒風體W4(P)" panose="020F0400000000000000" pitchFamily="34" charset="-120"/>
                <a:cs typeface="+mn-cs"/>
              </a:rPr>
              <a:t>2021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prstClr val="black"/>
                </a:solidFill>
                <a:effectLst/>
                <a:uLnTx/>
                <a:uFillTx/>
                <a:latin typeface="華康兒風體W4(P)" panose="020F0400000000000000" pitchFamily="34" charset="-120"/>
                <a:ea typeface="華康兒風體W4(P)" panose="020F0400000000000000" pitchFamily="34" charset="-120"/>
                <a:cs typeface="+mn-cs"/>
              </a:rPr>
              <a:t>尺寸：</a:t>
            </a:r>
            <a:r>
              <a:rPr lang="en-US" altLang="zh-TW" sz="1600" dirty="0">
                <a:solidFill>
                  <a:prstClr val="black"/>
                </a:solidFill>
                <a:latin typeface="華康兒風體W4(P)" panose="020F0400000000000000" pitchFamily="34" charset="-120"/>
                <a:ea typeface="華康兒風體W4(P)" panose="020F0400000000000000" pitchFamily="34" charset="-120"/>
              </a:rPr>
              <a:t>27.3</a:t>
            </a:r>
            <a:r>
              <a:rPr kumimoji="0" lang="en-US" altLang="zh-TW" sz="1600" b="0" i="0" u="none" strike="noStrike" kern="1200" cap="none" spc="0" normalizeH="0" baseline="0" noProof="0" dirty="0">
                <a:ln>
                  <a:noFill/>
                </a:ln>
                <a:solidFill>
                  <a:prstClr val="black"/>
                </a:solidFill>
                <a:effectLst/>
                <a:uLnTx/>
                <a:uFillTx/>
                <a:latin typeface="華康兒風體W4(P)" panose="020F0400000000000000" pitchFamily="34" charset="-120"/>
                <a:ea typeface="華康兒風體W4(P)" panose="020F0400000000000000" pitchFamily="34" charset="-120"/>
                <a:cs typeface="+mn-cs"/>
              </a:rPr>
              <a:t>×39.4cm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prstClr val="black"/>
                </a:solidFill>
                <a:effectLst/>
                <a:uLnTx/>
                <a:uFillTx/>
                <a:latin typeface="華康兒風體W4(P)" panose="020F0400000000000000" pitchFamily="34" charset="-120"/>
                <a:ea typeface="華康兒風體W4(P)" panose="020F0400000000000000" pitchFamily="34" charset="-120"/>
                <a:cs typeface="+mn-cs"/>
              </a:rPr>
              <a:t>媒材：</a:t>
            </a:r>
            <a:r>
              <a:rPr lang="zh-TW" altLang="en-US" sz="1600" dirty="0">
                <a:solidFill>
                  <a:prstClr val="black"/>
                </a:solidFill>
                <a:latin typeface="華康兒風體W4(P)" panose="020F0400000000000000" pitchFamily="34" charset="-120"/>
                <a:ea typeface="華康兒風體W4(P)" panose="020F0400000000000000" pitchFamily="34" charset="-120"/>
              </a:rPr>
              <a:t>水彩、蠟筆</a:t>
            </a:r>
            <a:endParaRPr kumimoji="0" lang="zh-TW" altLang="en-US" sz="1600" b="0" i="0" u="none" strike="noStrike" kern="1200" cap="none" spc="0" normalizeH="0" baseline="0" noProof="0" dirty="0">
              <a:ln>
                <a:noFill/>
              </a:ln>
              <a:solidFill>
                <a:prstClr val="black"/>
              </a:solidFill>
              <a:effectLst/>
              <a:uLnTx/>
              <a:uFillTx/>
              <a:latin typeface="華康兒風體W4(P)" panose="020F0400000000000000" pitchFamily="34" charset="-120"/>
              <a:ea typeface="華康兒風體W4(P)" panose="020F0400000000000000"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prstClr val="black"/>
                </a:solidFill>
                <a:effectLst/>
                <a:uLnTx/>
                <a:uFillTx/>
                <a:latin typeface="華康兒風體W4(P)" panose="020F0400000000000000" pitchFamily="34" charset="-120"/>
                <a:ea typeface="華康兒風體W4(P)" panose="020F0400000000000000" pitchFamily="34" charset="-120"/>
                <a:cs typeface="+mn-cs"/>
              </a:rPr>
              <a:t>導師：</a:t>
            </a:r>
            <a:r>
              <a:rPr lang="zh-TW" altLang="en-US" sz="1600" dirty="0">
                <a:solidFill>
                  <a:prstClr val="black"/>
                </a:solidFill>
                <a:latin typeface="華康兒風體W4(P)" panose="020F0400000000000000" pitchFamily="34" charset="-120"/>
                <a:ea typeface="華康兒風體W4(P)" panose="020F0400000000000000" pitchFamily="34" charset="-120"/>
              </a:rPr>
              <a:t>江明怡</a:t>
            </a:r>
            <a:endParaRPr kumimoji="0" lang="zh-TW" altLang="en-US" sz="1600" b="0" i="0" u="none" strike="noStrike" kern="1200" cap="none" spc="0" normalizeH="0" baseline="0" noProof="0" dirty="0">
              <a:ln>
                <a:noFill/>
              </a:ln>
              <a:solidFill>
                <a:prstClr val="black"/>
              </a:solidFill>
              <a:effectLst/>
              <a:uLnTx/>
              <a:uFillTx/>
              <a:latin typeface="華康兒風體W4(P)" panose="020F0400000000000000" pitchFamily="34" charset="-120"/>
              <a:ea typeface="華康兒風體W4(P)" panose="020F0400000000000000" pitchFamily="34" charset="-120"/>
              <a:cs typeface="+mn-cs"/>
            </a:endParaRPr>
          </a:p>
        </p:txBody>
      </p:sp>
    </p:spTree>
    <p:extLst>
      <p:ext uri="{BB962C8B-B14F-4D97-AF65-F5344CB8AC3E}">
        <p14:creationId xmlns:p14="http://schemas.microsoft.com/office/powerpoint/2010/main" val="2095078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6">
            <a:extLst>
              <a:ext uri="{FF2B5EF4-FFF2-40B4-BE49-F238E27FC236}">
                <a16:creationId xmlns:a16="http://schemas.microsoft.com/office/drawing/2014/main" id="{0126B00C-3658-4BCD-A5FD-026D1AD62CC8}"/>
              </a:ext>
            </a:extLst>
          </p:cNvPr>
          <p:cNvSpPr/>
          <p:nvPr/>
        </p:nvSpPr>
        <p:spPr>
          <a:xfrm>
            <a:off x="172434" y="497541"/>
            <a:ext cx="8799132" cy="5862917"/>
          </a:xfrm>
          <a:prstGeom prst="roundRect">
            <a:avLst/>
          </a:prstGeom>
          <a:solidFill>
            <a:schemeClr val="accent6">
              <a:lumMod val="20000"/>
              <a:lumOff val="80000"/>
              <a:alpha val="42000"/>
            </a:schemeClr>
          </a:solidFill>
          <a:ln>
            <a:solidFill>
              <a:schemeClr val="accent6">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標題 1">
            <a:extLst>
              <a:ext uri="{FF2B5EF4-FFF2-40B4-BE49-F238E27FC236}">
                <a16:creationId xmlns:a16="http://schemas.microsoft.com/office/drawing/2014/main" id="{9E9FC694-ECEC-494C-A40D-7BA042F15BD7}"/>
              </a:ext>
            </a:extLst>
          </p:cNvPr>
          <p:cNvSpPr>
            <a:spLocks noGrp="1"/>
          </p:cNvSpPr>
          <p:nvPr>
            <p:ph type="title"/>
          </p:nvPr>
        </p:nvSpPr>
        <p:spPr>
          <a:xfrm>
            <a:off x="628649" y="365126"/>
            <a:ext cx="7284428" cy="1325563"/>
          </a:xfrm>
        </p:spPr>
        <p:txBody>
          <a:bodyPr>
            <a:normAutofit/>
          </a:bodyPr>
          <a:lstStyle/>
          <a:p>
            <a:r>
              <a:rPr lang="zh-TW" altLang="en-US" sz="4050" dirty="0">
                <a:solidFill>
                  <a:srgbClr val="7030A0"/>
                </a:solidFill>
                <a:latin typeface="王漢宗特黑體繁" panose="02000500000000000000" pitchFamily="2" charset="-120"/>
                <a:ea typeface="王漢宗特黑體繁" panose="02000500000000000000" pitchFamily="2" charset="-120"/>
              </a:rPr>
              <a:t>經典畫作</a:t>
            </a:r>
            <a:r>
              <a:rPr lang="en-US" altLang="zh-TW" sz="4050" dirty="0">
                <a:solidFill>
                  <a:srgbClr val="7030A0"/>
                </a:solidFill>
                <a:latin typeface="王漢宗特黑體繁" panose="02000500000000000000" pitchFamily="2" charset="-120"/>
                <a:ea typeface="王漢宗特黑體繁" panose="02000500000000000000" pitchFamily="2" charset="-120"/>
              </a:rPr>
              <a:t>-YOYO</a:t>
            </a:r>
            <a:r>
              <a:rPr lang="zh-TW" altLang="en-US" sz="4050" dirty="0">
                <a:solidFill>
                  <a:srgbClr val="7030A0"/>
                </a:solidFill>
                <a:latin typeface="王漢宗特黑體繁" panose="02000500000000000000" pitchFamily="2" charset="-120"/>
                <a:ea typeface="王漢宗特黑體繁" panose="02000500000000000000" pitchFamily="2" charset="-120"/>
              </a:rPr>
              <a:t> </a:t>
            </a:r>
            <a:r>
              <a:rPr lang="en-US" altLang="zh-TW" sz="2400" dirty="0">
                <a:solidFill>
                  <a:srgbClr val="7030A0"/>
                </a:solidFill>
                <a:latin typeface="王漢宗特黑體繁" panose="02000500000000000000" pitchFamily="2" charset="-120"/>
                <a:ea typeface="王漢宗特黑體繁" panose="02000500000000000000" pitchFamily="2" charset="-120"/>
              </a:rPr>
              <a:t>(</a:t>
            </a:r>
            <a:r>
              <a:rPr lang="zh-TW" altLang="en-US" sz="2400" dirty="0">
                <a:solidFill>
                  <a:srgbClr val="7030A0"/>
                </a:solidFill>
                <a:latin typeface="王漢宗特黑體繁" panose="02000500000000000000" pitchFamily="2" charset="-120"/>
                <a:ea typeface="王漢宗特黑體繁" panose="02000500000000000000" pitchFamily="2" charset="-120"/>
              </a:rPr>
              <a:t>再生性不良貧血</a:t>
            </a:r>
            <a:r>
              <a:rPr lang="en-US" altLang="zh-TW" sz="2400" dirty="0">
                <a:solidFill>
                  <a:srgbClr val="7030A0"/>
                </a:solidFill>
                <a:latin typeface="王漢宗特黑體繁" panose="02000500000000000000" pitchFamily="2" charset="-120"/>
                <a:ea typeface="王漢宗特黑體繁" panose="02000500000000000000" pitchFamily="2" charset="-120"/>
              </a:rPr>
              <a:t>)</a:t>
            </a:r>
            <a:endParaRPr lang="zh-TW" altLang="en-US" sz="2400" dirty="0">
              <a:solidFill>
                <a:srgbClr val="7030A0"/>
              </a:solidFill>
              <a:latin typeface="王漢宗特黑體繁" panose="02000500000000000000" pitchFamily="2" charset="-120"/>
              <a:ea typeface="王漢宗特黑體繁" panose="02000500000000000000" pitchFamily="2" charset="-120"/>
            </a:endParaRPr>
          </a:p>
        </p:txBody>
      </p:sp>
      <p:pic>
        <p:nvPicPr>
          <p:cNvPr id="10" name="內容版面配置區 9" descr="0413李宥諺-我的世界不一樣.pdf - 設定檔 1 - Microsoft​ Edge">
            <a:extLst>
              <a:ext uri="{FF2B5EF4-FFF2-40B4-BE49-F238E27FC236}">
                <a16:creationId xmlns:a16="http://schemas.microsoft.com/office/drawing/2014/main" id="{57D3EA58-4AFF-63A8-928E-1BEE0F0E09B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l="1398" t="15479" r="1407" b="22750"/>
          <a:stretch>
            <a:fillRect/>
          </a:stretch>
        </p:blipFill>
        <p:spPr>
          <a:xfrm>
            <a:off x="476642" y="1984970"/>
            <a:ext cx="4720645" cy="3419368"/>
          </a:xfrm>
          <a:prstGeom prst="rect">
            <a:avLst/>
          </a:prstGeom>
          <a:ln w="190500" cap="sq">
            <a:solidFill>
              <a:srgbClr val="0070C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文字方塊 2">
            <a:extLst>
              <a:ext uri="{FF2B5EF4-FFF2-40B4-BE49-F238E27FC236}">
                <a16:creationId xmlns:a16="http://schemas.microsoft.com/office/drawing/2014/main" id="{713091E6-9CBA-43B5-AC72-105B72B8C69E}"/>
              </a:ext>
            </a:extLst>
          </p:cNvPr>
          <p:cNvSpPr txBox="1"/>
          <p:nvPr/>
        </p:nvSpPr>
        <p:spPr>
          <a:xfrm>
            <a:off x="5499253" y="1925009"/>
            <a:ext cx="3467829" cy="1892826"/>
          </a:xfrm>
          <a:prstGeom prst="rect">
            <a:avLst/>
          </a:prstGeom>
          <a:noFill/>
        </p:spPr>
        <p:txBody>
          <a:bodyPr wrap="square" rtlCol="0">
            <a:spAutoFit/>
          </a:bodyPr>
          <a:lstStyle/>
          <a:p>
            <a:r>
              <a:rPr lang="en-US" altLang="zh-TW" sz="2700" b="1" dirty="0">
                <a:solidFill>
                  <a:srgbClr val="7030A0"/>
                </a:solidFill>
                <a:latin typeface="王漢宗特黑體繁" panose="02000500000000000000" pitchFamily="2" charset="-120"/>
                <a:ea typeface="王漢宗特黑體繁" panose="02000500000000000000" pitchFamily="2" charset="-120"/>
              </a:rPr>
              <a:t>《</a:t>
            </a:r>
            <a:r>
              <a:rPr lang="zh-TW" altLang="en-US" sz="2700" b="1" dirty="0">
                <a:solidFill>
                  <a:srgbClr val="7030A0"/>
                </a:solidFill>
                <a:latin typeface="王漢宗特黑體繁" panose="02000500000000000000" pitchFamily="2" charset="-120"/>
                <a:ea typeface="王漢宗特黑體繁" panose="02000500000000000000" pitchFamily="2" charset="-120"/>
              </a:rPr>
              <a:t>我的世界不一樣</a:t>
            </a:r>
            <a:r>
              <a:rPr lang="en-US" altLang="zh-TW" sz="2700" b="1" dirty="0">
                <a:solidFill>
                  <a:srgbClr val="7030A0"/>
                </a:solidFill>
                <a:latin typeface="王漢宗特黑體繁" panose="02000500000000000000" pitchFamily="2" charset="-120"/>
                <a:ea typeface="王漢宗特黑體繁" panose="02000500000000000000" pitchFamily="2" charset="-120"/>
              </a:rPr>
              <a:t>》</a:t>
            </a:r>
          </a:p>
          <a:p>
            <a:endParaRPr lang="en-US" altLang="zh-TW" sz="1800" dirty="0">
              <a:effectLst/>
              <a:ea typeface="王漢宗細圓體繁" panose="02020300000000000000" pitchFamily="18" charset="-120"/>
              <a:cs typeface="Times New Roman" panose="02020603050405020304" pitchFamily="18" charset="0"/>
            </a:endParaRPr>
          </a:p>
          <a:p>
            <a:pPr algn="just">
              <a:spcAft>
                <a:spcPts val="0"/>
              </a:spcAft>
            </a:pPr>
            <a:r>
              <a:rPr lang="zh-TW" altLang="zh-TW" kern="100" dirty="0">
                <a:effectLst/>
                <a:latin typeface="Calibri" panose="020F0502020204030204" pitchFamily="34" charset="0"/>
                <a:ea typeface="王漢宗特黑體繁" panose="02000500000000000000"/>
                <a:cs typeface="Times New Roman" panose="02020603050405020304" pitchFamily="18" charset="0"/>
              </a:rPr>
              <a:t>因為</a:t>
            </a:r>
            <a:r>
              <a:rPr lang="en-US" altLang="zh-TW" kern="100" dirty="0">
                <a:effectLst/>
                <a:latin typeface="Calibri" panose="020F0502020204030204" pitchFamily="34" charset="0"/>
                <a:ea typeface="王漢宗特黑體繁" panose="02000500000000000000"/>
                <a:cs typeface="Times New Roman" panose="02020603050405020304" pitchFamily="18" charset="0"/>
              </a:rPr>
              <a:t>2021</a:t>
            </a:r>
            <a:r>
              <a:rPr lang="zh-TW" altLang="zh-TW" kern="100" dirty="0">
                <a:effectLst/>
                <a:latin typeface="Calibri" panose="020F0502020204030204" pitchFamily="34" charset="0"/>
                <a:ea typeface="王漢宗特黑體繁" panose="02000500000000000000"/>
                <a:cs typeface="Times New Roman" panose="02020603050405020304" pitchFamily="18" charset="0"/>
              </a:rPr>
              <a:t>疫情隔離了彼此</a:t>
            </a:r>
            <a:r>
              <a:rPr lang="en-US" altLang="zh-TW" kern="100" dirty="0">
                <a:effectLst/>
                <a:latin typeface="新細明體" panose="02020500000000000000" pitchFamily="18" charset="-120"/>
                <a:ea typeface="王漢宗特黑體繁" panose="02000500000000000000"/>
                <a:cs typeface="Times New Roman" panose="02020603050405020304" pitchFamily="18" charset="0"/>
              </a:rPr>
              <a:t>,</a:t>
            </a:r>
          </a:p>
          <a:p>
            <a:pPr algn="just">
              <a:spcAft>
                <a:spcPts val="0"/>
              </a:spcAft>
            </a:pPr>
            <a:r>
              <a:rPr lang="zh-TW" altLang="zh-TW" kern="100" dirty="0">
                <a:effectLst/>
                <a:latin typeface="Calibri" panose="020F0502020204030204" pitchFamily="34" charset="0"/>
                <a:ea typeface="王漢宗特黑體繁" panose="02000500000000000000"/>
                <a:cs typeface="Times New Roman" panose="02020603050405020304" pitchFamily="18" charset="0"/>
              </a:rPr>
              <a:t>全世界因此再次翻轉</a:t>
            </a:r>
            <a:r>
              <a:rPr lang="en-US" altLang="zh-TW" kern="100" dirty="0">
                <a:effectLst/>
                <a:latin typeface="新細明體" panose="02020500000000000000" pitchFamily="18" charset="-120"/>
                <a:ea typeface="王漢宗特黑體繁" panose="02000500000000000000"/>
                <a:cs typeface="Times New Roman" panose="02020603050405020304" pitchFamily="18" charset="0"/>
              </a:rPr>
              <a:t>,</a:t>
            </a:r>
          </a:p>
          <a:p>
            <a:pPr algn="just">
              <a:spcAft>
                <a:spcPts val="0"/>
              </a:spcAft>
            </a:pPr>
            <a:r>
              <a:rPr lang="zh-TW" altLang="zh-TW" kern="100" dirty="0">
                <a:effectLst/>
                <a:latin typeface="Calibri" panose="020F0502020204030204" pitchFamily="34" charset="0"/>
                <a:ea typeface="王漢宗特黑體繁" panose="02000500000000000000"/>
                <a:cs typeface="Times New Roman" panose="02020603050405020304" pitchFamily="18" charset="0"/>
              </a:rPr>
              <a:t>重症讓我面對世界的不同</a:t>
            </a:r>
            <a:r>
              <a:rPr lang="en-US" altLang="zh-TW" kern="100" dirty="0">
                <a:effectLst/>
                <a:latin typeface="新細明體" panose="02020500000000000000" pitchFamily="18" charset="-120"/>
                <a:ea typeface="王漢宗特黑體繁" panose="02000500000000000000"/>
                <a:cs typeface="Times New Roman" panose="02020603050405020304" pitchFamily="18" charset="0"/>
              </a:rPr>
              <a:t>,</a:t>
            </a:r>
          </a:p>
          <a:p>
            <a:pPr algn="just">
              <a:spcAft>
                <a:spcPts val="0"/>
              </a:spcAft>
            </a:pPr>
            <a:r>
              <a:rPr lang="zh-TW" altLang="zh-TW" kern="100" dirty="0">
                <a:effectLst/>
                <a:latin typeface="Calibri" panose="020F0502020204030204" pitchFamily="34" charset="0"/>
                <a:ea typeface="王漢宗特黑體繁" panose="02000500000000000000"/>
                <a:cs typeface="Times New Roman" panose="02020603050405020304" pitchFamily="18" charset="0"/>
              </a:rPr>
              <a:t>背對背</a:t>
            </a:r>
            <a:r>
              <a:rPr lang="en-US" altLang="zh-TW" kern="100" dirty="0">
                <a:effectLst/>
                <a:latin typeface="新細明體" panose="02020500000000000000" pitchFamily="18" charset="-120"/>
                <a:ea typeface="王漢宗特黑體繁" panose="02000500000000000000"/>
                <a:cs typeface="Times New Roman" panose="02020603050405020304" pitchFamily="18" charset="0"/>
              </a:rPr>
              <a:t>,</a:t>
            </a:r>
            <a:r>
              <a:rPr lang="zh-TW" altLang="zh-TW" kern="100" dirty="0">
                <a:effectLst/>
                <a:latin typeface="Calibri" panose="020F0502020204030204" pitchFamily="34" charset="0"/>
                <a:ea typeface="王漢宗特黑體繁" panose="02000500000000000000"/>
                <a:cs typeface="Times New Roman" panose="02020603050405020304" pitchFamily="18" charset="0"/>
              </a:rPr>
              <a:t>但我會勇敢面對</a:t>
            </a:r>
            <a:r>
              <a:rPr lang="zh-TW" altLang="zh-TW" sz="1800" kern="100" dirty="0">
                <a:effectLst/>
                <a:ea typeface="王漢宗特黑體繁" panose="02000500000000000000"/>
                <a:cs typeface="Times New Roman" panose="02020603050405020304" pitchFamily="18" charset="0"/>
              </a:rPr>
              <a:t>。</a:t>
            </a:r>
            <a:endParaRPr lang="zh-TW" altLang="en-US" sz="1600" dirty="0">
              <a:latin typeface="微軟正黑體" panose="020B0604030504040204" pitchFamily="34" charset="-120"/>
              <a:ea typeface="王漢宗特黑體繁" panose="02000500000000000000"/>
              <a:cs typeface="Times New Roman" panose="02020603050405020304" pitchFamily="18" charset="0"/>
            </a:endParaRPr>
          </a:p>
        </p:txBody>
      </p:sp>
      <p:sp>
        <p:nvSpPr>
          <p:cNvPr id="6" name="文字方塊 5">
            <a:extLst>
              <a:ext uri="{FF2B5EF4-FFF2-40B4-BE49-F238E27FC236}">
                <a16:creationId xmlns:a16="http://schemas.microsoft.com/office/drawing/2014/main" id="{D9162E90-11FD-45A3-B3C5-65ED4D711CED}"/>
              </a:ext>
            </a:extLst>
          </p:cNvPr>
          <p:cNvSpPr txBox="1"/>
          <p:nvPr/>
        </p:nvSpPr>
        <p:spPr>
          <a:xfrm>
            <a:off x="5505979" y="4327120"/>
            <a:ext cx="3769795" cy="1077218"/>
          </a:xfrm>
          <a:prstGeom prst="rect">
            <a:avLst/>
          </a:prstGeom>
          <a:noFill/>
        </p:spPr>
        <p:txBody>
          <a:bodyPr wrap="square">
            <a:spAutoFit/>
          </a:bodyPr>
          <a:lstStyle/>
          <a:p>
            <a:pPr>
              <a:spcAft>
                <a:spcPts val="0"/>
              </a:spcAft>
            </a:pPr>
            <a:r>
              <a:rPr lang="zh-TW" altLang="en-US" sz="1600" dirty="0">
                <a:latin typeface="華康兒風體W4(P)" panose="020F0400000000000000" pitchFamily="34" charset="-120"/>
                <a:ea typeface="華康兒風體W4(P)" panose="020F0400000000000000" pitchFamily="34" charset="-120"/>
              </a:rPr>
              <a:t>年代：</a:t>
            </a:r>
            <a:r>
              <a:rPr lang="en-US" altLang="zh-TW" sz="1600" dirty="0">
                <a:latin typeface="華康兒風體W4(P)" panose="020F0400000000000000" pitchFamily="34" charset="-120"/>
                <a:ea typeface="華康兒風體W4(P)" panose="020F0400000000000000" pitchFamily="34" charset="-120"/>
              </a:rPr>
              <a:t>2021</a:t>
            </a:r>
          </a:p>
          <a:p>
            <a:pPr>
              <a:spcAft>
                <a:spcPts val="0"/>
              </a:spcAft>
            </a:pPr>
            <a:r>
              <a:rPr lang="zh-TW" altLang="en-US" sz="1600" dirty="0">
                <a:latin typeface="華康兒風體W4(P)" panose="020F0400000000000000" pitchFamily="34" charset="-120"/>
                <a:ea typeface="華康兒風體W4(P)" panose="020F0400000000000000" pitchFamily="34" charset="-120"/>
              </a:rPr>
              <a:t>尺寸：</a:t>
            </a:r>
            <a:r>
              <a:rPr lang="en-US" altLang="zh-TW" sz="1600" dirty="0">
                <a:latin typeface="華康兒風體W4(P)" panose="020F0400000000000000" pitchFamily="34" charset="-120"/>
                <a:ea typeface="華康兒風體W4(P)" panose="020F0400000000000000" pitchFamily="34" charset="-120"/>
              </a:rPr>
              <a:t>27.3×39.4cm</a:t>
            </a:r>
          </a:p>
          <a:p>
            <a:pPr>
              <a:spcAft>
                <a:spcPts val="0"/>
              </a:spcAft>
            </a:pPr>
            <a:r>
              <a:rPr lang="zh-TW" altLang="en-US" sz="1600" dirty="0">
                <a:latin typeface="華康兒風體W4(P)" panose="020F0400000000000000" pitchFamily="34" charset="-120"/>
                <a:ea typeface="華康兒風體W4(P)" panose="020F0400000000000000" pitchFamily="34" charset="-120"/>
              </a:rPr>
              <a:t>媒材：蠟筆</a:t>
            </a:r>
          </a:p>
          <a:p>
            <a:pPr>
              <a:spcAft>
                <a:spcPts val="0"/>
              </a:spcAft>
            </a:pPr>
            <a:r>
              <a:rPr lang="zh-TW" altLang="en-US" sz="1600" dirty="0">
                <a:latin typeface="華康兒風體W4(P)" panose="020F0400000000000000" pitchFamily="34" charset="-120"/>
                <a:ea typeface="華康兒風體W4(P)" panose="020F0400000000000000" pitchFamily="34" charset="-120"/>
              </a:rPr>
              <a:t>導師：洪築境</a:t>
            </a:r>
          </a:p>
        </p:txBody>
      </p:sp>
    </p:spTree>
    <p:extLst>
      <p:ext uri="{BB962C8B-B14F-4D97-AF65-F5344CB8AC3E}">
        <p14:creationId xmlns:p14="http://schemas.microsoft.com/office/powerpoint/2010/main" val="836159696"/>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6">
            <a:extLst>
              <a:ext uri="{FF2B5EF4-FFF2-40B4-BE49-F238E27FC236}">
                <a16:creationId xmlns:a16="http://schemas.microsoft.com/office/drawing/2014/main" id="{99AA7B4E-EA6C-4479-A152-A1FC61BE24F6}"/>
              </a:ext>
            </a:extLst>
          </p:cNvPr>
          <p:cNvSpPr/>
          <p:nvPr/>
        </p:nvSpPr>
        <p:spPr>
          <a:xfrm>
            <a:off x="172434" y="497541"/>
            <a:ext cx="8799132" cy="5862917"/>
          </a:xfrm>
          <a:prstGeom prst="roundRect">
            <a:avLst/>
          </a:prstGeom>
          <a:solidFill>
            <a:schemeClr val="accent6">
              <a:lumMod val="20000"/>
              <a:lumOff val="80000"/>
              <a:alpha val="42000"/>
            </a:schemeClr>
          </a:solidFill>
          <a:ln>
            <a:solidFill>
              <a:schemeClr val="accent6">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標題 1">
            <a:extLst>
              <a:ext uri="{FF2B5EF4-FFF2-40B4-BE49-F238E27FC236}">
                <a16:creationId xmlns:a16="http://schemas.microsoft.com/office/drawing/2014/main" id="{9E9FC694-ECEC-494C-A40D-7BA042F15BD7}"/>
              </a:ext>
            </a:extLst>
          </p:cNvPr>
          <p:cNvSpPr>
            <a:spLocks noGrp="1"/>
          </p:cNvSpPr>
          <p:nvPr>
            <p:ph type="title"/>
          </p:nvPr>
        </p:nvSpPr>
        <p:spPr>
          <a:xfrm>
            <a:off x="628649" y="365126"/>
            <a:ext cx="8222274" cy="1325563"/>
          </a:xfrm>
        </p:spPr>
        <p:txBody>
          <a:bodyPr>
            <a:normAutofit/>
          </a:bodyPr>
          <a:lstStyle/>
          <a:p>
            <a:r>
              <a:rPr lang="zh-TW" altLang="en-US" sz="4050" dirty="0">
                <a:solidFill>
                  <a:srgbClr val="7030A0"/>
                </a:solidFill>
                <a:latin typeface="王漢宗特黑體繁" panose="02000500000000000000" pitchFamily="2" charset="-120"/>
                <a:ea typeface="王漢宗特黑體繁" panose="02000500000000000000" pitchFamily="2" charset="-120"/>
              </a:rPr>
              <a:t>經典畫作</a:t>
            </a:r>
            <a:r>
              <a:rPr lang="en-US" altLang="zh-TW" sz="4050" dirty="0">
                <a:solidFill>
                  <a:srgbClr val="7030A0"/>
                </a:solidFill>
                <a:latin typeface="王漢宗特黑體繁" panose="02000500000000000000" pitchFamily="2" charset="-120"/>
                <a:ea typeface="王漢宗特黑體繁" panose="02000500000000000000" pitchFamily="2" charset="-120"/>
              </a:rPr>
              <a:t>-</a:t>
            </a:r>
            <a:r>
              <a:rPr lang="zh-TW" altLang="en-US" sz="4050" dirty="0">
                <a:solidFill>
                  <a:srgbClr val="7030A0"/>
                </a:solidFill>
                <a:latin typeface="王漢宗特黑體繁" panose="02000500000000000000" pitchFamily="2" charset="-120"/>
                <a:ea typeface="王漢宗特黑體繁" panose="02000500000000000000" pitchFamily="2" charset="-120"/>
              </a:rPr>
              <a:t>小晴  </a:t>
            </a:r>
            <a:r>
              <a:rPr lang="en-US" altLang="zh-TW" sz="2400" dirty="0">
                <a:solidFill>
                  <a:srgbClr val="7030A0"/>
                </a:solidFill>
                <a:latin typeface="王漢宗特黑體繁" panose="02000500000000000000" pitchFamily="2" charset="-120"/>
                <a:ea typeface="王漢宗特黑體繁" panose="02000500000000000000" pitchFamily="2" charset="-120"/>
              </a:rPr>
              <a:t>(</a:t>
            </a:r>
            <a:r>
              <a:rPr lang="zh-TW" altLang="en-US" sz="2400" dirty="0">
                <a:solidFill>
                  <a:srgbClr val="7030A0"/>
                </a:solidFill>
                <a:latin typeface="王漢宗特黑體繁" panose="02000500000000000000" pitchFamily="2" charset="-120"/>
                <a:ea typeface="王漢宗特黑體繁" panose="02000500000000000000" pitchFamily="2" charset="-120"/>
              </a:rPr>
              <a:t>急性淋巴白血病</a:t>
            </a:r>
            <a:r>
              <a:rPr lang="en-US" altLang="zh-TW" sz="2400" dirty="0">
                <a:solidFill>
                  <a:srgbClr val="7030A0"/>
                </a:solidFill>
                <a:latin typeface="王漢宗特黑體繁" panose="02000500000000000000" pitchFamily="2" charset="-120"/>
                <a:ea typeface="王漢宗特黑體繁" panose="02000500000000000000" pitchFamily="2" charset="-120"/>
              </a:rPr>
              <a:t>)</a:t>
            </a:r>
            <a:endParaRPr lang="zh-TW" altLang="en-US" sz="2400" dirty="0">
              <a:solidFill>
                <a:srgbClr val="7030A0"/>
              </a:solidFill>
              <a:latin typeface="王漢宗特黑體繁" panose="02000500000000000000" pitchFamily="2" charset="-120"/>
              <a:ea typeface="王漢宗特黑體繁" panose="02000500000000000000" pitchFamily="2" charset="-120"/>
            </a:endParaRPr>
          </a:p>
        </p:txBody>
      </p:sp>
      <p:pic>
        <p:nvPicPr>
          <p:cNvPr id="9" name="內容版面配置區 8" descr="20240109161249.pdf - 設定檔 1 - Microsoft​ Edge">
            <a:extLst>
              <a:ext uri="{FF2B5EF4-FFF2-40B4-BE49-F238E27FC236}">
                <a16:creationId xmlns:a16="http://schemas.microsoft.com/office/drawing/2014/main" id="{55E2D8F1-BE0D-5B60-8DE5-1CBA28B9C16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l="1639" t="15738" r="1139" b="22525"/>
          <a:stretch>
            <a:fillRect/>
          </a:stretch>
        </p:blipFill>
        <p:spPr>
          <a:xfrm>
            <a:off x="367552" y="1962351"/>
            <a:ext cx="4755506" cy="3272239"/>
          </a:xfrm>
          <a:prstGeom prst="rect">
            <a:avLst/>
          </a:prstGeom>
          <a:ln w="190500" cap="sq">
            <a:solidFill>
              <a:srgbClr val="FFC00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文字方塊 2">
            <a:extLst>
              <a:ext uri="{FF2B5EF4-FFF2-40B4-BE49-F238E27FC236}">
                <a16:creationId xmlns:a16="http://schemas.microsoft.com/office/drawing/2014/main" id="{713091E6-9CBA-43B5-AC72-105B72B8C69E}"/>
              </a:ext>
            </a:extLst>
          </p:cNvPr>
          <p:cNvSpPr txBox="1"/>
          <p:nvPr/>
        </p:nvSpPr>
        <p:spPr>
          <a:xfrm>
            <a:off x="5269142" y="1962351"/>
            <a:ext cx="3702424" cy="1615827"/>
          </a:xfrm>
          <a:prstGeom prst="rect">
            <a:avLst/>
          </a:prstGeom>
          <a:noFill/>
        </p:spPr>
        <p:txBody>
          <a:bodyPr wrap="square" rtlCol="0">
            <a:spAutoFit/>
          </a:bodyPr>
          <a:lstStyle/>
          <a:p>
            <a:r>
              <a:rPr lang="en-US" altLang="zh-TW" sz="2700" b="1" dirty="0">
                <a:solidFill>
                  <a:srgbClr val="7030A0"/>
                </a:solidFill>
                <a:latin typeface="王漢宗特黑體繁" panose="02000500000000000000" pitchFamily="2" charset="-120"/>
                <a:ea typeface="王漢宗特黑體繁" panose="02000500000000000000" pitchFamily="2" charset="-120"/>
              </a:rPr>
              <a:t>《</a:t>
            </a:r>
            <a:r>
              <a:rPr lang="zh-TW" altLang="en-US" sz="2700" b="1" dirty="0">
                <a:solidFill>
                  <a:srgbClr val="7030A0"/>
                </a:solidFill>
                <a:latin typeface="王漢宗特黑體繁" panose="02000500000000000000" pitchFamily="2" charset="-120"/>
                <a:ea typeface="王漢宗特黑體繁" panose="02000500000000000000" pitchFamily="2" charset="-120"/>
              </a:rPr>
              <a:t>我是溫暖的小太陽</a:t>
            </a:r>
            <a:r>
              <a:rPr lang="en-US" altLang="zh-TW" sz="2700" b="1" dirty="0">
                <a:solidFill>
                  <a:srgbClr val="7030A0"/>
                </a:solidFill>
                <a:latin typeface="王漢宗特黑體繁" panose="02000500000000000000" pitchFamily="2" charset="-120"/>
                <a:ea typeface="王漢宗特黑體繁" panose="02000500000000000000" pitchFamily="2" charset="-120"/>
              </a:rPr>
              <a:t>》</a:t>
            </a:r>
          </a:p>
          <a:p>
            <a:endParaRPr lang="en-US" altLang="zh-TW" sz="1800" dirty="0">
              <a:effectLst/>
              <a:ea typeface="王漢宗細圓體繁" panose="02020300000000000000" pitchFamily="18" charset="-120"/>
              <a:cs typeface="Times New Roman" panose="02020603050405020304" pitchFamily="18" charset="0"/>
            </a:endParaRPr>
          </a:p>
          <a:p>
            <a:pPr algn="just"/>
            <a:r>
              <a:rPr lang="zh-TW" altLang="zh-TW" sz="1800" kern="100" dirty="0">
                <a:effectLst/>
                <a:latin typeface="Calibri" panose="020F0502020204030204" pitchFamily="34" charset="0"/>
                <a:ea typeface="王漢宗特黑體繁" panose="02000500000000000000"/>
                <a:cs typeface="Times New Roman" panose="02020603050405020304" pitchFamily="18" charset="0"/>
              </a:rPr>
              <a:t>燦爛的笑容</a:t>
            </a:r>
          </a:p>
          <a:p>
            <a:r>
              <a:rPr lang="zh-TW" altLang="zh-TW" sz="1800" kern="100" dirty="0">
                <a:effectLst/>
                <a:ea typeface="王漢宗特黑體繁" panose="02000500000000000000"/>
                <a:cs typeface="Times New Roman" panose="02020603050405020304" pitchFamily="18" charset="0"/>
              </a:rPr>
              <a:t>每個人溫暖的方法不一樣</a:t>
            </a:r>
            <a:r>
              <a:rPr lang="en-US" altLang="zh-TW" sz="1800" kern="100" dirty="0">
                <a:effectLst/>
                <a:latin typeface="王漢宗細圓體繁" panose="02020300000000000000" pitchFamily="18" charset="-120"/>
                <a:ea typeface="王漢宗特黑體繁" panose="02000500000000000000"/>
                <a:cs typeface="Times New Roman" panose="02020603050405020304" pitchFamily="18" charset="0"/>
              </a:rPr>
              <a:t>,</a:t>
            </a:r>
          </a:p>
          <a:p>
            <a:r>
              <a:rPr lang="zh-TW" altLang="zh-TW" sz="1800" kern="100" dirty="0">
                <a:effectLst/>
                <a:ea typeface="王漢宗特黑體繁" panose="02000500000000000000"/>
                <a:cs typeface="Times New Roman" panose="02020603050405020304" pitchFamily="18" charset="0"/>
              </a:rPr>
              <a:t>大家來看看我的。</a:t>
            </a:r>
            <a:endParaRPr lang="zh-TW" altLang="en-US" dirty="0">
              <a:latin typeface="微軟正黑體" panose="020B0604030504040204" pitchFamily="34" charset="-120"/>
              <a:ea typeface="王漢宗特黑體繁" panose="02000500000000000000"/>
              <a:cs typeface="Times New Roman" panose="02020603050405020304" pitchFamily="18" charset="0"/>
            </a:endParaRPr>
          </a:p>
        </p:txBody>
      </p:sp>
      <p:sp>
        <p:nvSpPr>
          <p:cNvPr id="6" name="文字方塊 5">
            <a:extLst>
              <a:ext uri="{FF2B5EF4-FFF2-40B4-BE49-F238E27FC236}">
                <a16:creationId xmlns:a16="http://schemas.microsoft.com/office/drawing/2014/main" id="{D9162E90-11FD-45A3-B3C5-65ED4D711CED}"/>
              </a:ext>
            </a:extLst>
          </p:cNvPr>
          <p:cNvSpPr txBox="1"/>
          <p:nvPr/>
        </p:nvSpPr>
        <p:spPr>
          <a:xfrm>
            <a:off x="5318176" y="4157372"/>
            <a:ext cx="3083588" cy="1077218"/>
          </a:xfrm>
          <a:prstGeom prst="rect">
            <a:avLst/>
          </a:prstGeom>
          <a:noFill/>
        </p:spPr>
        <p:txBody>
          <a:bodyPr wrap="square">
            <a:spAutoFit/>
          </a:bodyPr>
          <a:lstStyle/>
          <a:p>
            <a:pPr>
              <a:spcAft>
                <a:spcPts val="0"/>
              </a:spcAft>
            </a:pPr>
            <a:r>
              <a:rPr lang="zh-TW" altLang="en-US" sz="1600" dirty="0">
                <a:latin typeface="華康兒風體W4(P)" panose="020F0400000000000000" pitchFamily="34" charset="-120"/>
                <a:ea typeface="華康兒風體W4(P)" panose="020F0400000000000000" pitchFamily="34" charset="-120"/>
              </a:rPr>
              <a:t>年代：</a:t>
            </a:r>
            <a:r>
              <a:rPr lang="en-US" altLang="zh-TW" sz="1600" dirty="0">
                <a:latin typeface="華康兒風體W4(P)" panose="020F0400000000000000" pitchFamily="34" charset="-120"/>
                <a:ea typeface="華康兒風體W4(P)" panose="020F0400000000000000" pitchFamily="34" charset="-120"/>
              </a:rPr>
              <a:t>2021</a:t>
            </a:r>
          </a:p>
          <a:p>
            <a:pPr>
              <a:spcAft>
                <a:spcPts val="0"/>
              </a:spcAft>
            </a:pPr>
            <a:r>
              <a:rPr lang="zh-TW" altLang="en-US" sz="1600" dirty="0">
                <a:latin typeface="華康兒風體W4(P)" panose="020F0400000000000000" pitchFamily="34" charset="-120"/>
                <a:ea typeface="華康兒風體W4(P)" panose="020F0400000000000000" pitchFamily="34" charset="-120"/>
              </a:rPr>
              <a:t>尺寸：</a:t>
            </a:r>
            <a:r>
              <a:rPr lang="en-US" altLang="zh-TW" sz="1600" dirty="0">
                <a:latin typeface="華康兒風體W4(P)" panose="020F0400000000000000" pitchFamily="34" charset="-120"/>
                <a:ea typeface="華康兒風體W4(P)" panose="020F0400000000000000" pitchFamily="34" charset="-120"/>
              </a:rPr>
              <a:t>27×39.1cm</a:t>
            </a:r>
          </a:p>
          <a:p>
            <a:pPr>
              <a:spcAft>
                <a:spcPts val="0"/>
              </a:spcAft>
            </a:pPr>
            <a:r>
              <a:rPr lang="zh-TW" altLang="en-US" sz="1600" dirty="0">
                <a:latin typeface="華康兒風體W4(P)" panose="020F0400000000000000" pitchFamily="34" charset="-120"/>
                <a:ea typeface="華康兒風體W4(P)" panose="020F0400000000000000" pitchFamily="34" charset="-120"/>
              </a:rPr>
              <a:t>媒材：水彩</a:t>
            </a:r>
          </a:p>
          <a:p>
            <a:pPr>
              <a:spcAft>
                <a:spcPts val="0"/>
              </a:spcAft>
            </a:pPr>
            <a:r>
              <a:rPr lang="zh-TW" altLang="en-US" sz="1600" dirty="0">
                <a:latin typeface="華康兒風體W4(P)" panose="020F0400000000000000" pitchFamily="34" charset="-120"/>
                <a:ea typeface="華康兒風體W4(P)" panose="020F0400000000000000" pitchFamily="34" charset="-120"/>
              </a:rPr>
              <a:t>導師：洪築境</a:t>
            </a:r>
          </a:p>
        </p:txBody>
      </p:sp>
    </p:spTree>
    <p:extLst>
      <p:ext uri="{BB962C8B-B14F-4D97-AF65-F5344CB8AC3E}">
        <p14:creationId xmlns:p14="http://schemas.microsoft.com/office/powerpoint/2010/main" val="874963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C2F1F2-08EE-4698-8AA1-B932AC507AE7}"/>
              </a:ext>
            </a:extLst>
          </p:cNvPr>
          <p:cNvSpPr>
            <a:spLocks noGrp="1"/>
          </p:cNvSpPr>
          <p:nvPr>
            <p:ph type="title"/>
          </p:nvPr>
        </p:nvSpPr>
        <p:spPr>
          <a:xfrm>
            <a:off x="1596370" y="1946139"/>
            <a:ext cx="5646646" cy="1325563"/>
          </a:xfrm>
        </p:spPr>
        <p:txBody>
          <a:bodyPr>
            <a:normAutofit/>
          </a:bodyPr>
          <a:lstStyle/>
          <a:p>
            <a:pPr algn="ctr"/>
            <a:r>
              <a:rPr lang="en-US" altLang="zh-TW" sz="4800" dirty="0">
                <a:latin typeface="王漢宗細圓體繁" panose="02020300000000000000" pitchFamily="18" charset="-120"/>
                <a:ea typeface="王漢宗細圓體繁" panose="02020300000000000000" pitchFamily="18" charset="-120"/>
              </a:rPr>
              <a:t>~</a:t>
            </a:r>
            <a:r>
              <a:rPr lang="zh-TW" altLang="en-US" sz="4800" dirty="0">
                <a:latin typeface="王漢宗細圓體繁" panose="02020300000000000000" pitchFamily="18" charset="-120"/>
                <a:ea typeface="王漢宗細圓體繁" panose="02020300000000000000" pitchFamily="18" charset="-120"/>
              </a:rPr>
              <a:t>謝謝聆聽</a:t>
            </a:r>
            <a:r>
              <a:rPr lang="en-US" altLang="zh-TW" sz="4800" dirty="0">
                <a:latin typeface="王漢宗細圓體繁" panose="02020300000000000000" pitchFamily="18" charset="-120"/>
                <a:ea typeface="王漢宗細圓體繁" panose="02020300000000000000" pitchFamily="18" charset="-120"/>
              </a:rPr>
              <a:t>~</a:t>
            </a:r>
            <a:endParaRPr lang="zh-TW" altLang="en-US" sz="4800" dirty="0">
              <a:latin typeface="王漢宗細圓體繁" panose="02020300000000000000" pitchFamily="18" charset="-120"/>
              <a:ea typeface="王漢宗細圓體繁" panose="02020300000000000000" pitchFamily="18" charset="-120"/>
            </a:endParaRPr>
          </a:p>
        </p:txBody>
      </p:sp>
      <p:pic>
        <p:nvPicPr>
          <p:cNvPr id="12" name="內容版面配置區 11">
            <a:extLst>
              <a:ext uri="{FF2B5EF4-FFF2-40B4-BE49-F238E27FC236}">
                <a16:creationId xmlns:a16="http://schemas.microsoft.com/office/drawing/2014/main" id="{E5AF806A-BE94-79CF-53CC-4187D42FF874}"/>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0" y="5419624"/>
            <a:ext cx="1143888" cy="1438376"/>
          </a:xfrm>
        </p:spPr>
      </p:pic>
      <p:pic>
        <p:nvPicPr>
          <p:cNvPr id="16" name="圖片 15">
            <a:extLst>
              <a:ext uri="{FF2B5EF4-FFF2-40B4-BE49-F238E27FC236}">
                <a16:creationId xmlns:a16="http://schemas.microsoft.com/office/drawing/2014/main" id="{BABA0670-47E9-63C0-57E1-A44106616F5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3888" y="5397835"/>
            <a:ext cx="1143888" cy="1460165"/>
          </a:xfrm>
          <a:prstGeom prst="rect">
            <a:avLst/>
          </a:prstGeom>
        </p:spPr>
      </p:pic>
    </p:spTree>
    <p:extLst>
      <p:ext uri="{BB962C8B-B14F-4D97-AF65-F5344CB8AC3E}">
        <p14:creationId xmlns:p14="http://schemas.microsoft.com/office/powerpoint/2010/main" val="2374923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D598048-E5D4-4B62-8ECE-648EE988B775}"/>
              </a:ext>
            </a:extLst>
          </p:cNvPr>
          <p:cNvSpPr>
            <a:spLocks noGrp="1"/>
          </p:cNvSpPr>
          <p:nvPr>
            <p:ph type="title"/>
          </p:nvPr>
        </p:nvSpPr>
        <p:spPr>
          <a:xfrm>
            <a:off x="529548" y="429609"/>
            <a:ext cx="7886700" cy="1325563"/>
          </a:xfrm>
        </p:spPr>
        <p:txBody>
          <a:bodyPr/>
          <a:lstStyle/>
          <a:p>
            <a:r>
              <a:rPr lang="zh-TW" altLang="en-US" dirty="0">
                <a:latin typeface="標楷體" panose="03000509000000000000" pitchFamily="65" charset="-120"/>
                <a:ea typeface="標楷體" panose="03000509000000000000" pitchFamily="65" charset="-120"/>
              </a:rPr>
              <a:t>作品說明</a:t>
            </a:r>
          </a:p>
        </p:txBody>
      </p:sp>
      <p:sp>
        <p:nvSpPr>
          <p:cNvPr id="3" name="內容版面配置區 2">
            <a:extLst>
              <a:ext uri="{FF2B5EF4-FFF2-40B4-BE49-F238E27FC236}">
                <a16:creationId xmlns:a16="http://schemas.microsoft.com/office/drawing/2014/main" id="{B3F869C3-C6FC-41C9-9202-54D14C255A56}"/>
              </a:ext>
            </a:extLst>
          </p:cNvPr>
          <p:cNvSpPr>
            <a:spLocks noGrp="1"/>
          </p:cNvSpPr>
          <p:nvPr>
            <p:ph idx="1"/>
          </p:nvPr>
        </p:nvSpPr>
        <p:spPr>
          <a:xfrm>
            <a:off x="390276" y="1465863"/>
            <a:ext cx="6786282" cy="4351338"/>
          </a:xfrm>
        </p:spPr>
        <p:txBody>
          <a:bodyPr/>
          <a:lstStyle/>
          <a:p>
            <a:r>
              <a:rPr lang="zh-TW" altLang="en-US" dirty="0">
                <a:latin typeface="標楷體" panose="03000509000000000000" pitchFamily="65" charset="-120"/>
                <a:ea typeface="標楷體" panose="03000509000000000000" pitchFamily="65" charset="-120"/>
              </a:rPr>
              <a:t>作品數量：</a:t>
            </a:r>
            <a:r>
              <a:rPr lang="en-US" altLang="zh-TW" dirty="0">
                <a:latin typeface="標楷體" panose="03000509000000000000" pitchFamily="65" charset="-120"/>
                <a:ea typeface="標楷體" panose="03000509000000000000" pitchFamily="65" charset="-120"/>
              </a:rPr>
              <a:t>23</a:t>
            </a:r>
            <a:r>
              <a:rPr lang="zh-TW" altLang="en-US" dirty="0">
                <a:latin typeface="標楷體" panose="03000509000000000000" pitchFamily="65" charset="-120"/>
                <a:ea typeface="標楷體" panose="03000509000000000000" pitchFamily="65" charset="-120"/>
              </a:rPr>
              <a:t>幅</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作品規格：</a:t>
            </a:r>
            <a:r>
              <a:rPr lang="en-US" altLang="zh-TW" dirty="0">
                <a:latin typeface="標楷體" panose="03000509000000000000" pitchFamily="65" charset="-120"/>
                <a:ea typeface="標楷體" panose="03000509000000000000" pitchFamily="65" charset="-120"/>
              </a:rPr>
              <a:t>69</a:t>
            </a:r>
            <a:r>
              <a:rPr lang="zh-TW" altLang="en-US" dirty="0">
                <a:latin typeface="標楷體" panose="03000509000000000000" pitchFamily="65" charset="-120"/>
                <a:ea typeface="標楷體" panose="03000509000000000000" pitchFamily="65" charset="-120"/>
              </a:rPr>
              <a:t>*</a:t>
            </a:r>
            <a:r>
              <a:rPr lang="en-US" altLang="zh-TW" dirty="0">
                <a:latin typeface="標楷體" panose="03000509000000000000" pitchFamily="65" charset="-120"/>
                <a:ea typeface="標楷體" panose="03000509000000000000" pitchFamily="65" charset="-120"/>
              </a:rPr>
              <a:t>56cm(</a:t>
            </a:r>
            <a:r>
              <a:rPr lang="zh-TW" altLang="en-US" dirty="0">
                <a:latin typeface="標楷體" panose="03000509000000000000" pitchFamily="65" charset="-120"/>
                <a:ea typeface="標楷體" panose="03000509000000000000" pitchFamily="65" charset="-120"/>
              </a:rPr>
              <a:t>含框</a:t>
            </a:r>
            <a:r>
              <a:rPr lang="en-US" altLang="zh-TW" dirty="0">
                <a:latin typeface="標楷體" panose="03000509000000000000" pitchFamily="65" charset="-120"/>
                <a:ea typeface="標楷體" panose="03000509000000000000" pitchFamily="65" charset="-120"/>
              </a:rPr>
              <a:t>)</a:t>
            </a:r>
          </a:p>
          <a:p>
            <a:r>
              <a:rPr lang="zh-TW" altLang="en-US" dirty="0">
                <a:latin typeface="標楷體" panose="03000509000000000000" pitchFamily="65" charset="-120"/>
                <a:ea typeface="標楷體" panose="03000509000000000000" pitchFamily="65" charset="-120"/>
              </a:rPr>
              <a:t>作品風格</a:t>
            </a:r>
            <a:r>
              <a:rPr lang="zh-TW" altLang="en-US">
                <a:latin typeface="標楷體" panose="03000509000000000000" pitchFamily="65" charset="-120"/>
                <a:ea typeface="標楷體" panose="03000509000000000000" pitchFamily="65" charset="-120"/>
              </a:rPr>
              <a:t>：以良善為</a:t>
            </a:r>
            <a:r>
              <a:rPr lang="zh-TW" altLang="en-US" dirty="0">
                <a:latin typeface="標楷體" panose="03000509000000000000" pitchFamily="65" charset="-120"/>
                <a:ea typeface="標楷體" panose="03000509000000000000" pitchFamily="65" charset="-120"/>
              </a:rPr>
              <a:t>主題，病童畫出對 生命的渴望，畫風多以童趣繪畫</a:t>
            </a:r>
            <a:r>
              <a:rPr lang="zh-TW" altLang="en-US">
                <a:latin typeface="標楷體" panose="03000509000000000000" pitchFamily="65" charset="-120"/>
                <a:ea typeface="標楷體" panose="03000509000000000000" pitchFamily="65" charset="-120"/>
              </a:rPr>
              <a:t>方式呈現。</a:t>
            </a:r>
            <a:endParaRPr lang="zh-TW" altLang="en-US" dirty="0">
              <a:latin typeface="標楷體" panose="03000509000000000000" pitchFamily="65" charset="-120"/>
              <a:ea typeface="標楷體" panose="03000509000000000000" pitchFamily="65" charset="-120"/>
            </a:endParaRPr>
          </a:p>
        </p:txBody>
      </p:sp>
      <p:pic>
        <p:nvPicPr>
          <p:cNvPr id="17" name="圖片 16">
            <a:extLst>
              <a:ext uri="{FF2B5EF4-FFF2-40B4-BE49-F238E27FC236}">
                <a16:creationId xmlns:a16="http://schemas.microsoft.com/office/drawing/2014/main" id="{F9E0FA06-3AA3-42BD-930C-6ABF3C8EE6F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47598" y="5512625"/>
            <a:ext cx="1471193" cy="1012047"/>
          </a:xfrm>
          <a:prstGeom prst="ellipse">
            <a:avLst/>
          </a:prstGeom>
          <a:ln>
            <a:noFill/>
          </a:ln>
          <a:effectLst>
            <a:softEdge rad="112500"/>
          </a:effectLst>
        </p:spPr>
      </p:pic>
      <p:pic>
        <p:nvPicPr>
          <p:cNvPr id="5" name="圖片 4">
            <a:extLst>
              <a:ext uri="{FF2B5EF4-FFF2-40B4-BE49-F238E27FC236}">
                <a16:creationId xmlns:a16="http://schemas.microsoft.com/office/drawing/2014/main" id="{E2AAD50C-8AEE-7C32-4735-CEA6280AAE8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351" t="15687" r="3102" b="32694"/>
          <a:stretch/>
        </p:blipFill>
        <p:spPr>
          <a:xfrm>
            <a:off x="5678891" y="891338"/>
            <a:ext cx="1324406" cy="907128"/>
          </a:xfrm>
          <a:prstGeom prst="ellipse">
            <a:avLst/>
          </a:prstGeom>
          <a:ln>
            <a:noFill/>
          </a:ln>
          <a:effectLst>
            <a:softEdge rad="112500"/>
          </a:effectLst>
        </p:spPr>
      </p:pic>
      <p:pic>
        <p:nvPicPr>
          <p:cNvPr id="8" name="圖片 7">
            <a:extLst>
              <a:ext uri="{FF2B5EF4-FFF2-40B4-BE49-F238E27FC236}">
                <a16:creationId xmlns:a16="http://schemas.microsoft.com/office/drawing/2014/main" id="{BADFD0DF-920C-40C8-8B19-2A0189EA0CF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769" t="15869" r="2944" b="29945"/>
          <a:stretch/>
        </p:blipFill>
        <p:spPr>
          <a:xfrm>
            <a:off x="6775295" y="60587"/>
            <a:ext cx="1895267" cy="1366414"/>
          </a:xfrm>
          <a:prstGeom prst="ellipse">
            <a:avLst/>
          </a:prstGeom>
          <a:ln>
            <a:noFill/>
          </a:ln>
          <a:effectLst>
            <a:softEdge rad="112500"/>
          </a:effectLst>
        </p:spPr>
      </p:pic>
      <p:pic>
        <p:nvPicPr>
          <p:cNvPr id="12" name="圖片 11">
            <a:extLst>
              <a:ext uri="{FF2B5EF4-FFF2-40B4-BE49-F238E27FC236}">
                <a16:creationId xmlns:a16="http://schemas.microsoft.com/office/drawing/2014/main" id="{4563C8BE-D382-B114-6EBB-8B75092E5C5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6804" t="16036" r="18192" b="6265"/>
          <a:stretch/>
        </p:blipFill>
        <p:spPr>
          <a:xfrm rot="21446246">
            <a:off x="4728655" y="14226"/>
            <a:ext cx="1086292" cy="1628926"/>
          </a:xfrm>
          <a:prstGeom prst="ellipse">
            <a:avLst/>
          </a:prstGeom>
          <a:ln>
            <a:noFill/>
          </a:ln>
          <a:effectLst>
            <a:softEdge rad="112500"/>
          </a:effectLst>
        </p:spPr>
      </p:pic>
      <p:pic>
        <p:nvPicPr>
          <p:cNvPr id="16" name="圖片 15">
            <a:extLst>
              <a:ext uri="{FF2B5EF4-FFF2-40B4-BE49-F238E27FC236}">
                <a16:creationId xmlns:a16="http://schemas.microsoft.com/office/drawing/2014/main" id="{C5213ADA-AD50-0EF1-82C4-ED222CC5884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867" t="18633" r="3286" b="28301"/>
          <a:stretch/>
        </p:blipFill>
        <p:spPr>
          <a:xfrm rot="21202808">
            <a:off x="6479085" y="1262673"/>
            <a:ext cx="1572337" cy="1092101"/>
          </a:xfrm>
          <a:prstGeom prst="ellipse">
            <a:avLst/>
          </a:prstGeom>
          <a:ln>
            <a:noFill/>
          </a:ln>
          <a:effectLst>
            <a:softEdge rad="112500"/>
          </a:effectLst>
        </p:spPr>
      </p:pic>
      <p:pic>
        <p:nvPicPr>
          <p:cNvPr id="20" name="圖片 19">
            <a:extLst>
              <a:ext uri="{FF2B5EF4-FFF2-40B4-BE49-F238E27FC236}">
                <a16:creationId xmlns:a16="http://schemas.microsoft.com/office/drawing/2014/main" id="{D4D29B53-CE15-5F44-ECB4-2E2DEE1CBAC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286" t="16297" r="3286" b="28782"/>
          <a:stretch/>
        </p:blipFill>
        <p:spPr>
          <a:xfrm rot="20756054" flipV="1">
            <a:off x="-3371" y="4537487"/>
            <a:ext cx="1568792" cy="1156915"/>
          </a:xfrm>
          <a:prstGeom prst="ellipse">
            <a:avLst/>
          </a:prstGeom>
          <a:ln>
            <a:noFill/>
          </a:ln>
          <a:effectLst>
            <a:softEdge rad="112500"/>
          </a:effectLst>
        </p:spPr>
      </p:pic>
      <p:pic>
        <p:nvPicPr>
          <p:cNvPr id="24" name="圖片 23">
            <a:extLst>
              <a:ext uri="{FF2B5EF4-FFF2-40B4-BE49-F238E27FC236}">
                <a16:creationId xmlns:a16="http://schemas.microsoft.com/office/drawing/2014/main" id="{4F748FBF-1D02-A050-A7F0-0686BA6A8C87}"/>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2355" t="16036" r="2355" b="31580"/>
          <a:stretch/>
        </p:blipFill>
        <p:spPr>
          <a:xfrm>
            <a:off x="324712" y="5615571"/>
            <a:ext cx="1522073" cy="1049717"/>
          </a:xfrm>
          <a:prstGeom prst="ellipse">
            <a:avLst/>
          </a:prstGeom>
          <a:ln>
            <a:noFill/>
          </a:ln>
          <a:effectLst>
            <a:softEdge rad="112500"/>
          </a:effectLst>
        </p:spPr>
      </p:pic>
      <p:pic>
        <p:nvPicPr>
          <p:cNvPr id="32" name="圖片 31">
            <a:extLst>
              <a:ext uri="{FF2B5EF4-FFF2-40B4-BE49-F238E27FC236}">
                <a16:creationId xmlns:a16="http://schemas.microsoft.com/office/drawing/2014/main" id="{BB52BB08-A6C9-62BF-D645-8A907EB3739E}"/>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2355" t="16036" r="2355" b="1926"/>
          <a:stretch/>
        </p:blipFill>
        <p:spPr>
          <a:xfrm>
            <a:off x="1297109" y="4816536"/>
            <a:ext cx="1086086" cy="1012047"/>
          </a:xfrm>
          <a:prstGeom prst="ellipse">
            <a:avLst/>
          </a:prstGeom>
          <a:ln>
            <a:noFill/>
          </a:ln>
          <a:effectLst>
            <a:softEdge rad="112500"/>
          </a:effectLst>
        </p:spPr>
      </p:pic>
      <p:pic>
        <p:nvPicPr>
          <p:cNvPr id="36" name="圖片 35">
            <a:extLst>
              <a:ext uri="{FF2B5EF4-FFF2-40B4-BE49-F238E27FC236}">
                <a16:creationId xmlns:a16="http://schemas.microsoft.com/office/drawing/2014/main" id="{C5999ED7-D78C-DEFE-3AA1-FF31A16CEA63}"/>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16742" t="14957" r="15944" b="7344"/>
          <a:stretch/>
        </p:blipFill>
        <p:spPr>
          <a:xfrm>
            <a:off x="2849519" y="5139980"/>
            <a:ext cx="1053336" cy="1525308"/>
          </a:xfrm>
          <a:prstGeom prst="ellipse">
            <a:avLst/>
          </a:prstGeom>
          <a:ln>
            <a:noFill/>
          </a:ln>
          <a:effectLst>
            <a:softEdge rad="112500"/>
          </a:effectLst>
        </p:spPr>
      </p:pic>
      <p:pic>
        <p:nvPicPr>
          <p:cNvPr id="40" name="圖片 39">
            <a:extLst>
              <a:ext uri="{FF2B5EF4-FFF2-40B4-BE49-F238E27FC236}">
                <a16:creationId xmlns:a16="http://schemas.microsoft.com/office/drawing/2014/main" id="{E97878F7-267A-ED8E-4D02-67B10B1E1965}"/>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3617" t="15177" r="5525" b="883"/>
          <a:stretch/>
        </p:blipFill>
        <p:spPr>
          <a:xfrm>
            <a:off x="2227070" y="4538663"/>
            <a:ext cx="957285" cy="1109492"/>
          </a:xfrm>
          <a:prstGeom prst="ellipse">
            <a:avLst/>
          </a:prstGeom>
          <a:ln>
            <a:noFill/>
          </a:ln>
          <a:effectLst>
            <a:softEdge rad="112500"/>
          </a:effectLst>
        </p:spPr>
      </p:pic>
      <p:pic>
        <p:nvPicPr>
          <p:cNvPr id="43" name="圖片 42">
            <a:extLst>
              <a:ext uri="{FF2B5EF4-FFF2-40B4-BE49-F238E27FC236}">
                <a16:creationId xmlns:a16="http://schemas.microsoft.com/office/drawing/2014/main" id="{01A07599-4F7E-3422-8AE7-01621E35B87A}"/>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2355" t="17144" r="2959" b="31366"/>
          <a:stretch/>
        </p:blipFill>
        <p:spPr>
          <a:xfrm>
            <a:off x="3844237" y="5438203"/>
            <a:ext cx="1361511" cy="928862"/>
          </a:xfrm>
          <a:prstGeom prst="ellipse">
            <a:avLst/>
          </a:prstGeom>
          <a:ln>
            <a:noFill/>
          </a:ln>
          <a:effectLst>
            <a:softEdge rad="112500"/>
          </a:effectLst>
        </p:spPr>
      </p:pic>
    </p:spTree>
    <p:extLst>
      <p:ext uri="{BB962C8B-B14F-4D97-AF65-F5344CB8AC3E}">
        <p14:creationId xmlns:p14="http://schemas.microsoft.com/office/powerpoint/2010/main" val="3491398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6">
            <a:extLst>
              <a:ext uri="{FF2B5EF4-FFF2-40B4-BE49-F238E27FC236}">
                <a16:creationId xmlns:a16="http://schemas.microsoft.com/office/drawing/2014/main" id="{131CE3B0-2EBF-4C6B-A37F-1B281004A1C2}"/>
              </a:ext>
            </a:extLst>
          </p:cNvPr>
          <p:cNvSpPr/>
          <p:nvPr/>
        </p:nvSpPr>
        <p:spPr>
          <a:xfrm>
            <a:off x="172434" y="497541"/>
            <a:ext cx="8799132" cy="5862917"/>
          </a:xfrm>
          <a:prstGeom prst="roundRect">
            <a:avLst/>
          </a:prstGeom>
          <a:solidFill>
            <a:schemeClr val="accent6">
              <a:lumMod val="20000"/>
              <a:lumOff val="80000"/>
              <a:alpha val="42000"/>
            </a:schemeClr>
          </a:solidFill>
          <a:ln>
            <a:solidFill>
              <a:schemeClr val="accent6">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標題 1">
            <a:extLst>
              <a:ext uri="{FF2B5EF4-FFF2-40B4-BE49-F238E27FC236}">
                <a16:creationId xmlns:a16="http://schemas.microsoft.com/office/drawing/2014/main" id="{9E9FC694-ECEC-494C-A40D-7BA042F15BD7}"/>
              </a:ext>
            </a:extLst>
          </p:cNvPr>
          <p:cNvSpPr>
            <a:spLocks noGrp="1"/>
          </p:cNvSpPr>
          <p:nvPr>
            <p:ph type="title"/>
          </p:nvPr>
        </p:nvSpPr>
        <p:spPr>
          <a:xfrm>
            <a:off x="628649" y="365126"/>
            <a:ext cx="6193492" cy="1325563"/>
          </a:xfrm>
        </p:spPr>
        <p:txBody>
          <a:bodyPr>
            <a:normAutofit/>
          </a:bodyPr>
          <a:lstStyle/>
          <a:p>
            <a:r>
              <a:rPr lang="zh-TW" altLang="en-US" sz="4050" dirty="0">
                <a:solidFill>
                  <a:srgbClr val="7030A0"/>
                </a:solidFill>
                <a:latin typeface="王漢宗特黑體繁" panose="02000500000000000000" pitchFamily="2" charset="-120"/>
                <a:ea typeface="王漢宗特黑體繁" panose="02000500000000000000" pitchFamily="2" charset="-120"/>
              </a:rPr>
              <a:t>妞妞  </a:t>
            </a:r>
            <a:r>
              <a:rPr lang="en-US" altLang="zh-TW" sz="2400" dirty="0">
                <a:solidFill>
                  <a:srgbClr val="7030A0"/>
                </a:solidFill>
                <a:latin typeface="王漢宗特黑體繁" panose="02000500000000000000" pitchFamily="2" charset="-120"/>
                <a:ea typeface="王漢宗特黑體繁" panose="02000500000000000000" pitchFamily="2" charset="-120"/>
              </a:rPr>
              <a:t>(</a:t>
            </a:r>
            <a:r>
              <a:rPr lang="zh-TW" altLang="zh-TW" sz="2400" dirty="0">
                <a:solidFill>
                  <a:srgbClr val="7030A0"/>
                </a:solidFill>
                <a:effectLst/>
                <a:latin typeface="王漢宗特圓體繁" panose="02020300000000000000" pitchFamily="18" charset="-120"/>
                <a:ea typeface="王漢宗特黑體繁" panose="02000500000000000000"/>
                <a:cs typeface="Times New Roman" panose="02020603050405020304" pitchFamily="18" charset="0"/>
              </a:rPr>
              <a:t>滑液囊肉瘤</a:t>
            </a:r>
            <a:r>
              <a:rPr lang="en-US" altLang="zh-TW" sz="2400" dirty="0">
                <a:solidFill>
                  <a:srgbClr val="7030A0"/>
                </a:solidFill>
                <a:latin typeface="王漢宗特黑體繁" panose="02000500000000000000" pitchFamily="2" charset="-120"/>
                <a:ea typeface="王漢宗特黑體繁" panose="02000500000000000000" pitchFamily="2" charset="-120"/>
              </a:rPr>
              <a:t>)</a:t>
            </a:r>
            <a:endParaRPr lang="zh-TW" altLang="en-US" sz="2400" dirty="0">
              <a:solidFill>
                <a:srgbClr val="7030A0"/>
              </a:solidFill>
              <a:latin typeface="王漢宗特黑體繁" panose="02000500000000000000" pitchFamily="2" charset="-120"/>
              <a:ea typeface="王漢宗特黑體繁" panose="02000500000000000000" pitchFamily="2" charset="-120"/>
            </a:endParaRPr>
          </a:p>
        </p:txBody>
      </p:sp>
      <p:pic>
        <p:nvPicPr>
          <p:cNvPr id="17" name="內容版面配置區 16">
            <a:extLst>
              <a:ext uri="{FF2B5EF4-FFF2-40B4-BE49-F238E27FC236}">
                <a16:creationId xmlns:a16="http://schemas.microsoft.com/office/drawing/2014/main" id="{FF7079BE-8C96-7B28-A2F7-6EF0FC33317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927" t="15030" r="17267" b="2367"/>
          <a:stretch/>
        </p:blipFill>
        <p:spPr>
          <a:xfrm>
            <a:off x="319406" y="2121988"/>
            <a:ext cx="4930875" cy="2989273"/>
          </a:xfrm>
          <a:prstGeom prst="rect">
            <a:avLst/>
          </a:prstGeom>
          <a:ln w="190500" cap="sq">
            <a:solidFill>
              <a:schemeClr val="accent2">
                <a:lumMod val="20000"/>
                <a:lumOff val="8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文字方塊 2">
            <a:extLst>
              <a:ext uri="{FF2B5EF4-FFF2-40B4-BE49-F238E27FC236}">
                <a16:creationId xmlns:a16="http://schemas.microsoft.com/office/drawing/2014/main" id="{713091E6-9CBA-43B5-AC72-105B72B8C69E}"/>
              </a:ext>
            </a:extLst>
          </p:cNvPr>
          <p:cNvSpPr txBox="1"/>
          <p:nvPr/>
        </p:nvSpPr>
        <p:spPr>
          <a:xfrm>
            <a:off x="5441576" y="1998147"/>
            <a:ext cx="3442448" cy="2169825"/>
          </a:xfrm>
          <a:prstGeom prst="rect">
            <a:avLst/>
          </a:prstGeom>
          <a:noFill/>
        </p:spPr>
        <p:txBody>
          <a:bodyPr wrap="square" rtlCol="0">
            <a:spAutoFit/>
          </a:bodyPr>
          <a:lstStyle/>
          <a:p>
            <a:r>
              <a:rPr lang="en-US" altLang="zh-TW" sz="2700" b="1" dirty="0">
                <a:solidFill>
                  <a:srgbClr val="7030A0"/>
                </a:solidFill>
                <a:latin typeface="王漢宗特黑體繁" panose="02000500000000000000" pitchFamily="2" charset="-120"/>
                <a:ea typeface="王漢宗特黑體繁" panose="02000500000000000000" pitchFamily="2" charset="-120"/>
              </a:rPr>
              <a:t>《</a:t>
            </a:r>
            <a:r>
              <a:rPr lang="zh-TW" altLang="en-US" sz="2700" b="1" dirty="0">
                <a:solidFill>
                  <a:srgbClr val="7030A0"/>
                </a:solidFill>
                <a:latin typeface="王漢宗特黑體繁" panose="02000500000000000000" pitchFamily="2" charset="-120"/>
                <a:ea typeface="王漢宗特黑體繁" panose="02000500000000000000" pitchFamily="2" charset="-120"/>
              </a:rPr>
              <a:t>靜物素描</a:t>
            </a:r>
            <a:r>
              <a:rPr lang="en-US" altLang="zh-TW" sz="2700" b="1" dirty="0">
                <a:solidFill>
                  <a:srgbClr val="7030A0"/>
                </a:solidFill>
                <a:latin typeface="王漢宗特黑體繁" panose="02000500000000000000" pitchFamily="2" charset="-120"/>
                <a:ea typeface="王漢宗特黑體繁" panose="02000500000000000000" pitchFamily="2" charset="-120"/>
              </a:rPr>
              <a:t>》</a:t>
            </a:r>
          </a:p>
          <a:p>
            <a:endParaRPr lang="en-US" altLang="zh-TW" sz="1800" dirty="0">
              <a:effectLst/>
              <a:ea typeface="王漢宗細圓體繁" panose="02020300000000000000" pitchFamily="18" charset="-120"/>
              <a:cs typeface="Times New Roman" panose="02020603050405020304" pitchFamily="18" charset="0"/>
            </a:endParaRPr>
          </a:p>
          <a:p>
            <a:pPr algn="just"/>
            <a:r>
              <a:rPr lang="zh-TW" altLang="zh-TW" sz="1800" kern="100" dirty="0">
                <a:effectLst/>
                <a:latin typeface="Calibri" panose="020F0502020204030204" pitchFamily="34" charset="0"/>
                <a:ea typeface="王漢宗特黑體繁" panose="02000500000000000000"/>
                <a:cs typeface="Times New Roman" panose="02020603050405020304" pitchFamily="18" charset="0"/>
              </a:rPr>
              <a:t>質感練習</a:t>
            </a:r>
            <a:r>
              <a:rPr lang="en-US" altLang="zh-TW" sz="1800" kern="100" dirty="0">
                <a:effectLst/>
                <a:latin typeface="Calibri" panose="020F0502020204030204" pitchFamily="34" charset="0"/>
                <a:ea typeface="王漢宗特黑體繁" panose="02000500000000000000"/>
                <a:cs typeface="Times New Roman" panose="02020603050405020304" pitchFamily="18" charset="0"/>
              </a:rPr>
              <a:t>(</a:t>
            </a:r>
            <a:r>
              <a:rPr lang="zh-TW" altLang="zh-TW" sz="1800" kern="100" dirty="0">
                <a:effectLst/>
                <a:latin typeface="Calibri" panose="020F0502020204030204" pitchFamily="34" charset="0"/>
                <a:ea typeface="王漢宗特黑體繁" panose="02000500000000000000"/>
                <a:cs typeface="Times New Roman" panose="02020603050405020304" pitchFamily="18" charset="0"/>
              </a:rPr>
              <a:t>三</a:t>
            </a:r>
            <a:r>
              <a:rPr lang="en-US" altLang="zh-TW" sz="1800" kern="100" dirty="0">
                <a:effectLst/>
                <a:latin typeface="Calibri" panose="020F0502020204030204" pitchFamily="34" charset="0"/>
                <a:ea typeface="王漢宗特黑體繁" panose="02000500000000000000"/>
                <a:cs typeface="Times New Roman" panose="02020603050405020304" pitchFamily="18" charset="0"/>
              </a:rPr>
              <a:t>)</a:t>
            </a:r>
            <a:endParaRPr lang="zh-TW" altLang="zh-TW" sz="1800" kern="100" dirty="0">
              <a:effectLst/>
              <a:latin typeface="Calibri" panose="020F0502020204030204" pitchFamily="34" charset="0"/>
              <a:ea typeface="王漢宗特黑體繁" panose="02000500000000000000"/>
              <a:cs typeface="Times New Roman" panose="02020603050405020304" pitchFamily="18" charset="0"/>
            </a:endParaRPr>
          </a:p>
          <a:p>
            <a:r>
              <a:rPr lang="zh-TW" altLang="zh-TW" sz="1800" kern="100" dirty="0">
                <a:effectLst/>
                <a:ea typeface="王漢宗特黑體繁" panose="02000500000000000000"/>
                <a:cs typeface="Times New Roman" panose="02020603050405020304" pitchFamily="18" charset="0"/>
              </a:rPr>
              <a:t>我很歡這一張圖畫，因為生病後體力精神增加許多的困難畫完時常讓我感到喘吁吁，希望我能一直學習多練習美術技巧。</a:t>
            </a:r>
            <a:endParaRPr lang="zh-TW" altLang="en-US" sz="2000" dirty="0">
              <a:latin typeface="微軟正黑體" panose="020B0604030504040204" pitchFamily="34" charset="-120"/>
              <a:ea typeface="王漢宗特黑體繁" panose="02000500000000000000"/>
              <a:cs typeface="Times New Roman" panose="02020603050405020304" pitchFamily="18" charset="0"/>
            </a:endParaRPr>
          </a:p>
        </p:txBody>
      </p:sp>
      <p:sp>
        <p:nvSpPr>
          <p:cNvPr id="6" name="文字方塊 5">
            <a:extLst>
              <a:ext uri="{FF2B5EF4-FFF2-40B4-BE49-F238E27FC236}">
                <a16:creationId xmlns:a16="http://schemas.microsoft.com/office/drawing/2014/main" id="{D9162E90-11FD-45A3-B3C5-65ED4D711CED}"/>
              </a:ext>
            </a:extLst>
          </p:cNvPr>
          <p:cNvSpPr txBox="1"/>
          <p:nvPr/>
        </p:nvSpPr>
        <p:spPr>
          <a:xfrm>
            <a:off x="5444813" y="4186997"/>
            <a:ext cx="3083588" cy="1077218"/>
          </a:xfrm>
          <a:prstGeom prst="rect">
            <a:avLst/>
          </a:prstGeom>
          <a:noFill/>
        </p:spPr>
        <p:txBody>
          <a:bodyPr wrap="square">
            <a:spAutoFit/>
          </a:bodyPr>
          <a:lstStyle/>
          <a:p>
            <a:pPr>
              <a:spcAft>
                <a:spcPts val="0"/>
              </a:spcAft>
            </a:pPr>
            <a:r>
              <a:rPr lang="zh-TW" altLang="en-US" sz="1600" dirty="0">
                <a:latin typeface="華康兒風體W4(P)" panose="020F0400000000000000" pitchFamily="34" charset="-120"/>
                <a:ea typeface="華康兒風體W4(P)" panose="020F0400000000000000" pitchFamily="34" charset="-120"/>
              </a:rPr>
              <a:t>年代：</a:t>
            </a:r>
            <a:r>
              <a:rPr lang="en-US" altLang="zh-TW" sz="1600" dirty="0">
                <a:latin typeface="華康兒風體W4(P)" panose="020F0400000000000000" pitchFamily="34" charset="-120"/>
                <a:ea typeface="華康兒風體W4(P)" panose="020F0400000000000000" pitchFamily="34" charset="-120"/>
              </a:rPr>
              <a:t>2023</a:t>
            </a:r>
          </a:p>
          <a:p>
            <a:pPr>
              <a:spcAft>
                <a:spcPts val="0"/>
              </a:spcAft>
            </a:pPr>
            <a:r>
              <a:rPr lang="zh-TW" altLang="en-US" sz="1600" dirty="0">
                <a:latin typeface="華康兒風體W4(P)" panose="020F0400000000000000" pitchFamily="34" charset="-120"/>
                <a:ea typeface="華康兒風體W4(P)" panose="020F0400000000000000" pitchFamily="34" charset="-120"/>
              </a:rPr>
              <a:t>尺寸：</a:t>
            </a:r>
            <a:r>
              <a:rPr lang="en-US" altLang="zh-TW" sz="1600" dirty="0">
                <a:latin typeface="華康兒風體W4(P)" panose="020F0400000000000000" pitchFamily="34" charset="-120"/>
                <a:ea typeface="華康兒風體W4(P)" panose="020F0400000000000000" pitchFamily="34" charset="-120"/>
              </a:rPr>
              <a:t>27.3×39.4cm</a:t>
            </a:r>
          </a:p>
          <a:p>
            <a:pPr>
              <a:spcAft>
                <a:spcPts val="0"/>
              </a:spcAft>
            </a:pPr>
            <a:r>
              <a:rPr lang="zh-TW" altLang="en-US" sz="1600" dirty="0">
                <a:latin typeface="華康兒風體W4(P)" panose="020F0400000000000000" pitchFamily="34" charset="-120"/>
                <a:ea typeface="華康兒風體W4(P)" panose="020F0400000000000000" pitchFamily="34" charset="-120"/>
              </a:rPr>
              <a:t>媒材：素描鉛筆</a:t>
            </a:r>
          </a:p>
          <a:p>
            <a:pPr>
              <a:spcAft>
                <a:spcPts val="0"/>
              </a:spcAft>
            </a:pPr>
            <a:r>
              <a:rPr lang="zh-TW" altLang="en-US" sz="1600" dirty="0">
                <a:latin typeface="華康兒風體W4(P)" panose="020F0400000000000000" pitchFamily="34" charset="-120"/>
                <a:ea typeface="華康兒風體W4(P)" panose="020F0400000000000000" pitchFamily="34" charset="-120"/>
              </a:rPr>
              <a:t>導師：許三淩</a:t>
            </a:r>
          </a:p>
        </p:txBody>
      </p:sp>
      <p:sp>
        <p:nvSpPr>
          <p:cNvPr id="4" name="文字方塊 3">
            <a:extLst>
              <a:ext uri="{FF2B5EF4-FFF2-40B4-BE49-F238E27FC236}">
                <a16:creationId xmlns:a16="http://schemas.microsoft.com/office/drawing/2014/main" id="{929DCC53-76EE-4530-A661-C777FDDBA109}"/>
              </a:ext>
            </a:extLst>
          </p:cNvPr>
          <p:cNvSpPr txBox="1"/>
          <p:nvPr/>
        </p:nvSpPr>
        <p:spPr>
          <a:xfrm>
            <a:off x="4114800" y="2971800"/>
            <a:ext cx="914400" cy="914400"/>
          </a:xfrm>
          <a:prstGeom prst="rect">
            <a:avLst/>
          </a:prstGeom>
          <a:noFill/>
        </p:spPr>
        <p:txBody>
          <a:bodyPr wrap="square" rtlCol="0">
            <a:spAutoFit/>
          </a:bodyPr>
          <a:lstStyle/>
          <a:p>
            <a:endParaRPr lang="zh-TW" altLang="en-US" dirty="0"/>
          </a:p>
        </p:txBody>
      </p:sp>
      <p:sp>
        <p:nvSpPr>
          <p:cNvPr id="8" name="文字方塊 7">
            <a:extLst>
              <a:ext uri="{FF2B5EF4-FFF2-40B4-BE49-F238E27FC236}">
                <a16:creationId xmlns:a16="http://schemas.microsoft.com/office/drawing/2014/main" id="{BD212BD0-7D2C-472A-9116-02805CD0E2A5}"/>
              </a:ext>
            </a:extLst>
          </p:cNvPr>
          <p:cNvSpPr txBox="1"/>
          <p:nvPr/>
        </p:nvSpPr>
        <p:spPr>
          <a:xfrm>
            <a:off x="3818964" y="896927"/>
            <a:ext cx="1210236" cy="338554"/>
          </a:xfrm>
          <a:prstGeom prst="rect">
            <a:avLst/>
          </a:prstGeom>
          <a:noFill/>
        </p:spPr>
        <p:txBody>
          <a:bodyPr wrap="square" rtlCol="0">
            <a:spAutoFit/>
          </a:bodyPr>
          <a:lstStyle/>
          <a:p>
            <a:r>
              <a:rPr lang="en-US" altLang="zh-TW" sz="1600" b="1" dirty="0">
                <a:solidFill>
                  <a:srgbClr val="7030A0"/>
                </a:solidFill>
                <a:latin typeface="微軟正黑體" panose="020B0604030504040204" pitchFamily="34" charset="-120"/>
                <a:ea typeface="微軟正黑體" panose="020B0604030504040204" pitchFamily="34" charset="-120"/>
              </a:rPr>
              <a:t>14</a:t>
            </a:r>
            <a:r>
              <a:rPr lang="zh-TW" altLang="en-US" sz="1600" b="1" dirty="0">
                <a:solidFill>
                  <a:srgbClr val="7030A0"/>
                </a:solidFill>
                <a:latin typeface="微軟正黑體" panose="020B0604030504040204" pitchFamily="34" charset="-120"/>
                <a:ea typeface="微軟正黑體" panose="020B0604030504040204" pitchFamily="34" charset="-120"/>
              </a:rPr>
              <a:t>歲</a:t>
            </a:r>
          </a:p>
        </p:txBody>
      </p:sp>
    </p:spTree>
    <p:extLst>
      <p:ext uri="{BB962C8B-B14F-4D97-AF65-F5344CB8AC3E}">
        <p14:creationId xmlns:p14="http://schemas.microsoft.com/office/powerpoint/2010/main" val="4179207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6">
            <a:extLst>
              <a:ext uri="{FF2B5EF4-FFF2-40B4-BE49-F238E27FC236}">
                <a16:creationId xmlns:a16="http://schemas.microsoft.com/office/drawing/2014/main" id="{A40B5658-FE6E-4916-9CD1-9F3762F7E628}"/>
              </a:ext>
            </a:extLst>
          </p:cNvPr>
          <p:cNvSpPr/>
          <p:nvPr/>
        </p:nvSpPr>
        <p:spPr>
          <a:xfrm>
            <a:off x="172434" y="497541"/>
            <a:ext cx="8799132" cy="5862917"/>
          </a:xfrm>
          <a:prstGeom prst="roundRect">
            <a:avLst/>
          </a:prstGeom>
          <a:solidFill>
            <a:schemeClr val="accent6">
              <a:lumMod val="20000"/>
              <a:lumOff val="80000"/>
              <a:alpha val="42000"/>
            </a:schemeClr>
          </a:solidFill>
          <a:ln>
            <a:solidFill>
              <a:schemeClr val="accent6">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標題 1">
            <a:extLst>
              <a:ext uri="{FF2B5EF4-FFF2-40B4-BE49-F238E27FC236}">
                <a16:creationId xmlns:a16="http://schemas.microsoft.com/office/drawing/2014/main" id="{9E9FC694-ECEC-494C-A40D-7BA042F15BD7}"/>
              </a:ext>
            </a:extLst>
          </p:cNvPr>
          <p:cNvSpPr>
            <a:spLocks noGrp="1"/>
          </p:cNvSpPr>
          <p:nvPr>
            <p:ph type="title"/>
          </p:nvPr>
        </p:nvSpPr>
        <p:spPr>
          <a:xfrm>
            <a:off x="628649" y="365126"/>
            <a:ext cx="4445375" cy="1325563"/>
          </a:xfrm>
        </p:spPr>
        <p:txBody>
          <a:bodyPr>
            <a:normAutofit/>
          </a:bodyPr>
          <a:lstStyle/>
          <a:p>
            <a:r>
              <a:rPr lang="zh-TW" altLang="en-US" sz="4050" dirty="0">
                <a:solidFill>
                  <a:srgbClr val="7030A0"/>
                </a:solidFill>
                <a:latin typeface="王漢宗特黑體繁" panose="02000500000000000000" pitchFamily="2" charset="-120"/>
                <a:ea typeface="王漢宗特黑體繁" panose="02000500000000000000" pitchFamily="2" charset="-120"/>
              </a:rPr>
              <a:t>旭旭 </a:t>
            </a:r>
            <a:r>
              <a:rPr lang="en-US" altLang="zh-TW" sz="2400" dirty="0">
                <a:solidFill>
                  <a:srgbClr val="7030A0"/>
                </a:solidFill>
                <a:latin typeface="王漢宗特黑體繁" panose="02000500000000000000" pitchFamily="2" charset="-120"/>
                <a:ea typeface="王漢宗特黑體繁" panose="02000500000000000000" pitchFamily="2" charset="-120"/>
              </a:rPr>
              <a:t>(</a:t>
            </a:r>
            <a:r>
              <a:rPr lang="zh-TW" altLang="en-US" sz="2400" dirty="0">
                <a:solidFill>
                  <a:srgbClr val="7030A0"/>
                </a:solidFill>
                <a:latin typeface="王漢宗特黑體繁" panose="02000500000000000000" pitchFamily="2" charset="-120"/>
                <a:ea typeface="王漢宗特黑體繁" panose="02000500000000000000" pitchFamily="2" charset="-120"/>
              </a:rPr>
              <a:t>神經母細胞瘤</a:t>
            </a:r>
            <a:r>
              <a:rPr lang="en-US" altLang="zh-TW" sz="2400" dirty="0">
                <a:solidFill>
                  <a:srgbClr val="7030A0"/>
                </a:solidFill>
                <a:latin typeface="王漢宗特黑體繁" panose="02000500000000000000" pitchFamily="2" charset="-120"/>
                <a:ea typeface="王漢宗特黑體繁" panose="02000500000000000000" pitchFamily="2" charset="-120"/>
              </a:rPr>
              <a:t>)</a:t>
            </a:r>
            <a:endParaRPr lang="zh-TW" altLang="en-US" sz="2400" dirty="0">
              <a:solidFill>
                <a:srgbClr val="7030A0"/>
              </a:solidFill>
              <a:latin typeface="王漢宗特黑體繁" panose="02000500000000000000" pitchFamily="2" charset="-120"/>
              <a:ea typeface="王漢宗特黑體繁" panose="02000500000000000000" pitchFamily="2" charset="-120"/>
            </a:endParaRPr>
          </a:p>
        </p:txBody>
      </p:sp>
      <p:pic>
        <p:nvPicPr>
          <p:cNvPr id="11" name="內容版面配置區 10">
            <a:extLst>
              <a:ext uri="{FF2B5EF4-FFF2-40B4-BE49-F238E27FC236}">
                <a16:creationId xmlns:a16="http://schemas.microsoft.com/office/drawing/2014/main" id="{D94D2C22-0E80-2DC7-D742-8D806CE58A0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353" t="15071" r="12691" b="417"/>
          <a:stretch/>
        </p:blipFill>
        <p:spPr>
          <a:xfrm>
            <a:off x="362405" y="2170591"/>
            <a:ext cx="4879389" cy="2940671"/>
          </a:xfrm>
          <a:prstGeom prst="rect">
            <a:avLst/>
          </a:prstGeom>
          <a:ln w="190500" cap="sq">
            <a:solidFill>
              <a:schemeClr val="accent5">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文字方塊 2">
            <a:extLst>
              <a:ext uri="{FF2B5EF4-FFF2-40B4-BE49-F238E27FC236}">
                <a16:creationId xmlns:a16="http://schemas.microsoft.com/office/drawing/2014/main" id="{713091E6-9CBA-43B5-AC72-105B72B8C69E}"/>
              </a:ext>
            </a:extLst>
          </p:cNvPr>
          <p:cNvSpPr txBox="1"/>
          <p:nvPr/>
        </p:nvSpPr>
        <p:spPr>
          <a:xfrm>
            <a:off x="5431765" y="1957166"/>
            <a:ext cx="3442448" cy="3277820"/>
          </a:xfrm>
          <a:prstGeom prst="rect">
            <a:avLst/>
          </a:prstGeom>
          <a:noFill/>
        </p:spPr>
        <p:txBody>
          <a:bodyPr wrap="square" rtlCol="0">
            <a:spAutoFit/>
          </a:bodyPr>
          <a:lstStyle/>
          <a:p>
            <a:r>
              <a:rPr lang="en-US" altLang="zh-TW" sz="2700" b="1" dirty="0">
                <a:solidFill>
                  <a:srgbClr val="7030A0"/>
                </a:solidFill>
                <a:latin typeface="王漢宗特黑體繁" panose="02000500000000000000" pitchFamily="2" charset="-120"/>
                <a:ea typeface="王漢宗特黑體繁" panose="02000500000000000000" pitchFamily="2" charset="-120"/>
              </a:rPr>
              <a:t>《100</a:t>
            </a:r>
            <a:r>
              <a:rPr lang="zh-TW" altLang="en-US" sz="2700" b="1" dirty="0">
                <a:solidFill>
                  <a:srgbClr val="7030A0"/>
                </a:solidFill>
                <a:latin typeface="王漢宗特黑體繁" panose="02000500000000000000" pitchFamily="2" charset="-120"/>
                <a:ea typeface="王漢宗特黑體繁" panose="02000500000000000000" pitchFamily="2" charset="-120"/>
              </a:rPr>
              <a:t>個聖誕老公公</a:t>
            </a:r>
            <a:r>
              <a:rPr lang="en-US" altLang="zh-TW" sz="2700" b="1" dirty="0">
                <a:solidFill>
                  <a:srgbClr val="7030A0"/>
                </a:solidFill>
                <a:latin typeface="王漢宗特黑體繁" panose="02000500000000000000" pitchFamily="2" charset="-120"/>
                <a:ea typeface="王漢宗特黑體繁" panose="02000500000000000000" pitchFamily="2" charset="-120"/>
              </a:rPr>
              <a:t>》</a:t>
            </a:r>
          </a:p>
          <a:p>
            <a:endParaRPr lang="en-US" altLang="zh-TW" sz="1800" dirty="0">
              <a:effectLst/>
              <a:ea typeface="王漢宗細圓體繁" panose="02020300000000000000" pitchFamily="18" charset="-120"/>
              <a:cs typeface="Times New Roman" panose="02020603050405020304" pitchFamily="18" charset="0"/>
            </a:endParaRPr>
          </a:p>
          <a:p>
            <a:pPr algn="just"/>
            <a:r>
              <a:rPr lang="zh-TW" altLang="zh-TW" kern="0" dirty="0">
                <a:solidFill>
                  <a:srgbClr val="000000"/>
                </a:solidFill>
                <a:effectLst/>
                <a:latin typeface="Calibri" panose="020F0502020204030204" pitchFamily="34" charset="0"/>
                <a:ea typeface="王漢宗特黑體繁" panose="02000500000000000000"/>
                <a:cs typeface="PingFang TC"/>
              </a:rPr>
              <a:t>温馨的耶誕節就快到了，歡迎來到耶誕老公公們的家，每個耶誕老公公都好忙喔！</a:t>
            </a:r>
            <a:endParaRPr lang="zh-TW" altLang="zh-TW" kern="100" dirty="0">
              <a:effectLst/>
              <a:latin typeface="Calibri" panose="020F0502020204030204" pitchFamily="34" charset="0"/>
              <a:ea typeface="王漢宗特黑體繁" panose="02000500000000000000"/>
              <a:cs typeface="Times New Roman" panose="02020603050405020304" pitchFamily="18" charset="0"/>
            </a:endParaRPr>
          </a:p>
          <a:p>
            <a:r>
              <a:rPr lang="zh-TW" altLang="zh-TW" dirty="0">
                <a:solidFill>
                  <a:srgbClr val="000000"/>
                </a:solidFill>
                <a:effectLst/>
                <a:ea typeface="王漢宗特黑體繁" panose="02000500000000000000"/>
                <a:cs typeface="PingFang TC"/>
              </a:rPr>
              <a:t>咦～！注意看這些耶誕老公公有些好像很「兇」耶！旭旭說：「誰說没有「反派」的耶誕老公公呢</a:t>
            </a:r>
            <a:r>
              <a:rPr lang="en-US" altLang="zh-TW" dirty="0">
                <a:solidFill>
                  <a:srgbClr val="000000"/>
                </a:solidFill>
                <a:effectLst/>
                <a:latin typeface="新細明體" panose="02020500000000000000" pitchFamily="18" charset="-120"/>
                <a:ea typeface="王漢宗特黑體繁" panose="02000500000000000000"/>
                <a:cs typeface="Helvetica Neue"/>
              </a:rPr>
              <a:t>! </a:t>
            </a:r>
            <a:r>
              <a:rPr lang="zh-TW" altLang="zh-TW" dirty="0">
                <a:solidFill>
                  <a:srgbClr val="000000"/>
                </a:solidFill>
                <a:effectLst/>
                <a:ea typeface="王漢宗特黑體繁" panose="02000500000000000000"/>
                <a:cs typeface="PingFang TC"/>
              </a:rPr>
              <a:t>」大家來數數看有幾個「好」耶誕老公公和「壞」耶誕老公公呢？</a:t>
            </a:r>
            <a:endParaRPr lang="zh-TW" altLang="en-US" dirty="0">
              <a:latin typeface="微軟正黑體" panose="020B0604030504040204" pitchFamily="34" charset="-120"/>
              <a:ea typeface="王漢宗特黑體繁" panose="02000500000000000000"/>
              <a:cs typeface="Times New Roman" panose="02020603050405020304" pitchFamily="18" charset="0"/>
            </a:endParaRPr>
          </a:p>
        </p:txBody>
      </p:sp>
      <p:sp>
        <p:nvSpPr>
          <p:cNvPr id="6" name="文字方塊 5">
            <a:extLst>
              <a:ext uri="{FF2B5EF4-FFF2-40B4-BE49-F238E27FC236}">
                <a16:creationId xmlns:a16="http://schemas.microsoft.com/office/drawing/2014/main" id="{D9162E90-11FD-45A3-B3C5-65ED4D711CED}"/>
              </a:ext>
            </a:extLst>
          </p:cNvPr>
          <p:cNvSpPr txBox="1"/>
          <p:nvPr/>
        </p:nvSpPr>
        <p:spPr>
          <a:xfrm>
            <a:off x="628649" y="5197251"/>
            <a:ext cx="3083588" cy="1077218"/>
          </a:xfrm>
          <a:prstGeom prst="rect">
            <a:avLst/>
          </a:prstGeom>
          <a:noFill/>
        </p:spPr>
        <p:txBody>
          <a:bodyPr wrap="square">
            <a:spAutoFit/>
          </a:bodyPr>
          <a:lstStyle/>
          <a:p>
            <a:pPr>
              <a:spcAft>
                <a:spcPts val="0"/>
              </a:spcAft>
            </a:pPr>
            <a:r>
              <a:rPr lang="zh-TW" altLang="en-US" sz="1600" dirty="0">
                <a:latin typeface="華康兒風體W4(P)" panose="020F0400000000000000" pitchFamily="34" charset="-120"/>
                <a:ea typeface="華康兒風體W4(P)" panose="020F0400000000000000" pitchFamily="34" charset="-120"/>
              </a:rPr>
              <a:t>年代：</a:t>
            </a:r>
            <a:r>
              <a:rPr lang="en-US" altLang="zh-TW" sz="1600" dirty="0">
                <a:latin typeface="華康兒風體W4(P)" panose="020F0400000000000000" pitchFamily="34" charset="-120"/>
                <a:ea typeface="華康兒風體W4(P)" panose="020F0400000000000000" pitchFamily="34" charset="-120"/>
              </a:rPr>
              <a:t>2022.12.20</a:t>
            </a:r>
          </a:p>
          <a:p>
            <a:pPr>
              <a:spcAft>
                <a:spcPts val="0"/>
              </a:spcAft>
            </a:pPr>
            <a:r>
              <a:rPr lang="zh-TW" altLang="en-US" sz="1600" dirty="0">
                <a:latin typeface="華康兒風體W4(P)" panose="020F0400000000000000" pitchFamily="34" charset="-120"/>
                <a:ea typeface="華康兒風體W4(P)" panose="020F0400000000000000" pitchFamily="34" charset="-120"/>
              </a:rPr>
              <a:t>尺寸：</a:t>
            </a:r>
            <a:r>
              <a:rPr lang="en-US" altLang="zh-TW" sz="1600" dirty="0">
                <a:latin typeface="華康兒風體W4(P)" panose="020F0400000000000000" pitchFamily="34" charset="-120"/>
                <a:ea typeface="華康兒風體W4(P)" panose="020F0400000000000000" pitchFamily="34" charset="-120"/>
              </a:rPr>
              <a:t>27.3×39.4cm</a:t>
            </a:r>
          </a:p>
          <a:p>
            <a:pPr>
              <a:spcAft>
                <a:spcPts val="0"/>
              </a:spcAft>
            </a:pPr>
            <a:r>
              <a:rPr lang="zh-TW" altLang="en-US" sz="1600" dirty="0">
                <a:latin typeface="華康兒風體W4(P)" panose="020F0400000000000000" pitchFamily="34" charset="-120"/>
                <a:ea typeface="華康兒風體W4(P)" panose="020F0400000000000000" pitchFamily="34" charset="-120"/>
              </a:rPr>
              <a:t>媒材：色鉛筆</a:t>
            </a:r>
          </a:p>
          <a:p>
            <a:pPr>
              <a:spcAft>
                <a:spcPts val="0"/>
              </a:spcAft>
            </a:pPr>
            <a:r>
              <a:rPr lang="zh-TW" altLang="en-US" sz="1600" dirty="0">
                <a:latin typeface="華康兒風體W4(P)" panose="020F0400000000000000" pitchFamily="34" charset="-120"/>
                <a:ea typeface="華康兒風體W4(P)" panose="020F0400000000000000" pitchFamily="34" charset="-120"/>
              </a:rPr>
              <a:t>導師：江明怡</a:t>
            </a:r>
          </a:p>
        </p:txBody>
      </p:sp>
      <p:sp>
        <p:nvSpPr>
          <p:cNvPr id="4" name="文字方塊 3">
            <a:extLst>
              <a:ext uri="{FF2B5EF4-FFF2-40B4-BE49-F238E27FC236}">
                <a16:creationId xmlns:a16="http://schemas.microsoft.com/office/drawing/2014/main" id="{4B853600-941E-41CA-B4D3-6FDCD661705C}"/>
              </a:ext>
            </a:extLst>
          </p:cNvPr>
          <p:cNvSpPr txBox="1"/>
          <p:nvPr/>
        </p:nvSpPr>
        <p:spPr>
          <a:xfrm>
            <a:off x="3966882" y="921395"/>
            <a:ext cx="1210236" cy="338554"/>
          </a:xfrm>
          <a:prstGeom prst="rect">
            <a:avLst/>
          </a:prstGeom>
          <a:noFill/>
        </p:spPr>
        <p:txBody>
          <a:bodyPr wrap="square" rtlCol="0">
            <a:spAutoFit/>
          </a:bodyPr>
          <a:lstStyle/>
          <a:p>
            <a:r>
              <a:rPr lang="en-US" altLang="zh-TW" sz="1600" b="1" dirty="0">
                <a:solidFill>
                  <a:srgbClr val="7030A0"/>
                </a:solidFill>
                <a:latin typeface="微軟正黑體" panose="020B0604030504040204" pitchFamily="34" charset="-120"/>
                <a:ea typeface="微軟正黑體" panose="020B0604030504040204" pitchFamily="34" charset="-120"/>
              </a:rPr>
              <a:t>13</a:t>
            </a:r>
            <a:r>
              <a:rPr lang="zh-TW" altLang="en-US" sz="1600" b="1" dirty="0">
                <a:solidFill>
                  <a:srgbClr val="7030A0"/>
                </a:solidFill>
                <a:latin typeface="微軟正黑體" panose="020B0604030504040204" pitchFamily="34" charset="-120"/>
                <a:ea typeface="微軟正黑體" panose="020B0604030504040204" pitchFamily="34" charset="-120"/>
              </a:rPr>
              <a:t>歲</a:t>
            </a:r>
          </a:p>
        </p:txBody>
      </p:sp>
    </p:spTree>
    <p:extLst>
      <p:ext uri="{BB962C8B-B14F-4D97-AF65-F5344CB8AC3E}">
        <p14:creationId xmlns:p14="http://schemas.microsoft.com/office/powerpoint/2010/main" val="3235344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6">
            <a:extLst>
              <a:ext uri="{FF2B5EF4-FFF2-40B4-BE49-F238E27FC236}">
                <a16:creationId xmlns:a16="http://schemas.microsoft.com/office/drawing/2014/main" id="{2D555ED1-95FE-4A75-9781-62A8D7FB6869}"/>
              </a:ext>
            </a:extLst>
          </p:cNvPr>
          <p:cNvSpPr/>
          <p:nvPr/>
        </p:nvSpPr>
        <p:spPr>
          <a:xfrm>
            <a:off x="172434" y="497541"/>
            <a:ext cx="8799132" cy="5862917"/>
          </a:xfrm>
          <a:prstGeom prst="roundRect">
            <a:avLst/>
          </a:prstGeom>
          <a:solidFill>
            <a:schemeClr val="accent6">
              <a:lumMod val="20000"/>
              <a:lumOff val="80000"/>
              <a:alpha val="42000"/>
            </a:schemeClr>
          </a:solidFill>
          <a:ln>
            <a:solidFill>
              <a:schemeClr val="accent6">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標題 1">
            <a:extLst>
              <a:ext uri="{FF2B5EF4-FFF2-40B4-BE49-F238E27FC236}">
                <a16:creationId xmlns:a16="http://schemas.microsoft.com/office/drawing/2014/main" id="{9E9FC694-ECEC-494C-A40D-7BA042F15BD7}"/>
              </a:ext>
            </a:extLst>
          </p:cNvPr>
          <p:cNvSpPr>
            <a:spLocks noGrp="1"/>
          </p:cNvSpPr>
          <p:nvPr>
            <p:ph type="title"/>
          </p:nvPr>
        </p:nvSpPr>
        <p:spPr>
          <a:xfrm>
            <a:off x="628649" y="365126"/>
            <a:ext cx="4445375" cy="1325563"/>
          </a:xfrm>
        </p:spPr>
        <p:txBody>
          <a:bodyPr>
            <a:normAutofit/>
          </a:bodyPr>
          <a:lstStyle/>
          <a:p>
            <a:r>
              <a:rPr lang="zh-TW" altLang="en-US" sz="4050" dirty="0">
                <a:solidFill>
                  <a:srgbClr val="7030A0"/>
                </a:solidFill>
                <a:latin typeface="王漢宗特黑體繁" panose="02000500000000000000" pitchFamily="2" charset="-120"/>
                <a:ea typeface="王漢宗特黑體繁" panose="02000500000000000000" pitchFamily="2" charset="-120"/>
              </a:rPr>
              <a:t>賢哥 </a:t>
            </a:r>
            <a:r>
              <a:rPr lang="en-US" altLang="zh-TW" sz="2400" dirty="0">
                <a:solidFill>
                  <a:srgbClr val="7030A0"/>
                </a:solidFill>
                <a:latin typeface="王漢宗特黑體繁" panose="02000500000000000000" pitchFamily="2" charset="-120"/>
                <a:ea typeface="王漢宗特黑體繁" panose="02000500000000000000" pitchFamily="2" charset="-120"/>
              </a:rPr>
              <a:t>(</a:t>
            </a:r>
            <a:r>
              <a:rPr lang="zh-TW" altLang="en-US" sz="2400" dirty="0">
                <a:solidFill>
                  <a:srgbClr val="7030A0"/>
                </a:solidFill>
                <a:latin typeface="王漢宗特黑體繁" panose="02000500000000000000" pitchFamily="2" charset="-120"/>
                <a:ea typeface="王漢宗特黑體繁" panose="02000500000000000000" pitchFamily="2" charset="-120"/>
              </a:rPr>
              <a:t>急性多醣症</a:t>
            </a:r>
            <a:r>
              <a:rPr lang="en-US" altLang="zh-TW" sz="2400" dirty="0">
                <a:solidFill>
                  <a:srgbClr val="7030A0"/>
                </a:solidFill>
                <a:latin typeface="王漢宗特黑體繁" panose="02000500000000000000" pitchFamily="2" charset="-120"/>
                <a:ea typeface="王漢宗特黑體繁" panose="02000500000000000000" pitchFamily="2" charset="-120"/>
              </a:rPr>
              <a:t>)</a:t>
            </a:r>
            <a:endParaRPr lang="zh-TW" altLang="en-US" sz="2400" dirty="0">
              <a:solidFill>
                <a:srgbClr val="7030A0"/>
              </a:solidFill>
              <a:latin typeface="王漢宗特黑體繁" panose="02000500000000000000" pitchFamily="2" charset="-120"/>
              <a:ea typeface="王漢宗特黑體繁" panose="02000500000000000000" pitchFamily="2" charset="-120"/>
            </a:endParaRPr>
          </a:p>
        </p:txBody>
      </p:sp>
      <p:pic>
        <p:nvPicPr>
          <p:cNvPr id="10" name="內容版面配置區 9" descr="202312_子賢畫作-1.pdf - 設定檔 1 - Microsoft​ Edge">
            <a:extLst>
              <a:ext uri="{FF2B5EF4-FFF2-40B4-BE49-F238E27FC236}">
                <a16:creationId xmlns:a16="http://schemas.microsoft.com/office/drawing/2014/main" id="{B81251E9-3BF7-B145-32EB-3E08EAD8697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l="7608" t="14620" r="10103" b="3257"/>
          <a:stretch>
            <a:fillRect/>
          </a:stretch>
        </p:blipFill>
        <p:spPr>
          <a:xfrm>
            <a:off x="809503" y="1755353"/>
            <a:ext cx="3627452" cy="3926455"/>
          </a:xfrm>
          <a:prstGeom prst="rect">
            <a:avLst/>
          </a:prstGeom>
          <a:ln w="190500" cap="sq">
            <a:solidFill>
              <a:schemeClr val="accent5">
                <a:lumMod val="20000"/>
                <a:lumOff val="8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文字方塊 2">
            <a:extLst>
              <a:ext uri="{FF2B5EF4-FFF2-40B4-BE49-F238E27FC236}">
                <a16:creationId xmlns:a16="http://schemas.microsoft.com/office/drawing/2014/main" id="{713091E6-9CBA-43B5-AC72-105B72B8C69E}"/>
              </a:ext>
            </a:extLst>
          </p:cNvPr>
          <p:cNvSpPr txBox="1"/>
          <p:nvPr/>
        </p:nvSpPr>
        <p:spPr>
          <a:xfrm>
            <a:off x="4862221" y="1696726"/>
            <a:ext cx="3702424" cy="2169825"/>
          </a:xfrm>
          <a:prstGeom prst="rect">
            <a:avLst/>
          </a:prstGeom>
          <a:noFill/>
        </p:spPr>
        <p:txBody>
          <a:bodyPr wrap="square" rtlCol="0">
            <a:spAutoFit/>
          </a:bodyPr>
          <a:lstStyle/>
          <a:p>
            <a:r>
              <a:rPr lang="en-US" altLang="zh-TW" sz="2700" b="1" dirty="0">
                <a:solidFill>
                  <a:srgbClr val="7030A0"/>
                </a:solidFill>
                <a:latin typeface="王漢宗特黑體繁" panose="02000500000000000000" pitchFamily="2" charset="-120"/>
                <a:ea typeface="王漢宗特黑體繁" panose="02000500000000000000" pitchFamily="2" charset="-120"/>
              </a:rPr>
              <a:t>《</a:t>
            </a:r>
            <a:r>
              <a:rPr lang="zh-TW" altLang="en-US" sz="2700" b="1" dirty="0">
                <a:solidFill>
                  <a:srgbClr val="7030A0"/>
                </a:solidFill>
                <a:latin typeface="王漢宗特黑體繁" panose="02000500000000000000" pitchFamily="2" charset="-120"/>
                <a:ea typeface="王漢宗特黑體繁" panose="02000500000000000000" pitchFamily="2" charset="-120"/>
              </a:rPr>
              <a:t>吹號角的天使</a:t>
            </a:r>
            <a:r>
              <a:rPr lang="en-US" altLang="zh-TW" sz="2700" b="1" dirty="0">
                <a:solidFill>
                  <a:srgbClr val="7030A0"/>
                </a:solidFill>
                <a:latin typeface="王漢宗特黑體繁" panose="02000500000000000000" pitchFamily="2" charset="-120"/>
                <a:ea typeface="王漢宗特黑體繁" panose="02000500000000000000" pitchFamily="2" charset="-120"/>
              </a:rPr>
              <a:t>》</a:t>
            </a:r>
          </a:p>
          <a:p>
            <a:endParaRPr lang="en-US" altLang="zh-TW" sz="1800" dirty="0">
              <a:effectLst/>
              <a:ea typeface="王漢宗細圓體繁" panose="02020300000000000000" pitchFamily="18" charset="-120"/>
              <a:cs typeface="Times New Roman" panose="02020603050405020304" pitchFamily="18" charset="0"/>
            </a:endParaRPr>
          </a:p>
          <a:p>
            <a:pPr algn="just">
              <a:spcAft>
                <a:spcPts val="0"/>
              </a:spcAft>
            </a:pPr>
            <a:r>
              <a:rPr lang="zh-TW" altLang="zh-TW" sz="1800" dirty="0">
                <a:solidFill>
                  <a:srgbClr val="000000"/>
                </a:solidFill>
                <a:effectLst/>
                <a:ea typeface="王漢宗特黑體繁" panose="02000500000000000000"/>
                <a:cs typeface="PingFang TC"/>
              </a:rPr>
              <a:t>我很喜歡在教會聆聽故事，</a:t>
            </a:r>
            <a:endParaRPr lang="en-US" altLang="zh-TW" sz="1800" dirty="0">
              <a:solidFill>
                <a:srgbClr val="000000"/>
              </a:solidFill>
              <a:effectLst/>
              <a:ea typeface="王漢宗特黑體繁" panose="02000500000000000000"/>
              <a:cs typeface="PingFang TC"/>
            </a:endParaRPr>
          </a:p>
          <a:p>
            <a:pPr algn="just">
              <a:spcAft>
                <a:spcPts val="0"/>
              </a:spcAft>
            </a:pPr>
            <a:r>
              <a:rPr lang="zh-TW" altLang="zh-TW" sz="1800" dirty="0">
                <a:solidFill>
                  <a:srgbClr val="000000"/>
                </a:solidFill>
                <a:effectLst/>
                <a:ea typeface="王漢宗特黑體繁" panose="02000500000000000000"/>
                <a:cs typeface="PingFang TC"/>
              </a:rPr>
              <a:t>這個天使的的畫面讓我很感動，</a:t>
            </a:r>
            <a:endParaRPr lang="en-US" altLang="zh-TW" sz="1800" dirty="0">
              <a:solidFill>
                <a:srgbClr val="000000"/>
              </a:solidFill>
              <a:effectLst/>
              <a:ea typeface="王漢宗特黑體繁" panose="02000500000000000000"/>
              <a:cs typeface="PingFang TC"/>
            </a:endParaRPr>
          </a:p>
          <a:p>
            <a:pPr algn="just">
              <a:spcAft>
                <a:spcPts val="0"/>
              </a:spcAft>
            </a:pPr>
            <a:r>
              <a:rPr lang="zh-TW" altLang="zh-TW" sz="1800" dirty="0">
                <a:solidFill>
                  <a:srgbClr val="000000"/>
                </a:solidFill>
                <a:effectLst/>
                <a:ea typeface="王漢宗特黑體繁" panose="02000500000000000000"/>
                <a:cs typeface="PingFang TC"/>
              </a:rPr>
              <a:t>在漆黑的夜裡祂的翅膀仍是如此潔白無暇，</a:t>
            </a:r>
            <a:endParaRPr lang="en-US" altLang="zh-TW" sz="1800" dirty="0">
              <a:solidFill>
                <a:srgbClr val="000000"/>
              </a:solidFill>
              <a:effectLst/>
              <a:ea typeface="王漢宗特黑體繁" panose="02000500000000000000"/>
              <a:cs typeface="PingFang TC"/>
            </a:endParaRPr>
          </a:p>
          <a:p>
            <a:pPr algn="just">
              <a:spcAft>
                <a:spcPts val="0"/>
              </a:spcAft>
            </a:pPr>
            <a:r>
              <a:rPr lang="zh-TW" altLang="zh-TW" sz="1800" dirty="0">
                <a:solidFill>
                  <a:srgbClr val="000000"/>
                </a:solidFill>
                <a:effectLst/>
                <a:ea typeface="王漢宗特黑體繁" panose="02000500000000000000"/>
                <a:cs typeface="PingFang TC"/>
              </a:rPr>
              <a:t>讓我感到安心而堅定。</a:t>
            </a:r>
            <a:endParaRPr lang="zh-TW" altLang="en-US" dirty="0">
              <a:latin typeface="微軟正黑體" panose="020B0604030504040204" pitchFamily="34" charset="-120"/>
              <a:ea typeface="王漢宗特黑體繁" panose="02000500000000000000"/>
              <a:cs typeface="Times New Roman" panose="02020603050405020304" pitchFamily="18" charset="0"/>
            </a:endParaRPr>
          </a:p>
        </p:txBody>
      </p:sp>
      <p:sp>
        <p:nvSpPr>
          <p:cNvPr id="6" name="文字方塊 5">
            <a:extLst>
              <a:ext uri="{FF2B5EF4-FFF2-40B4-BE49-F238E27FC236}">
                <a16:creationId xmlns:a16="http://schemas.microsoft.com/office/drawing/2014/main" id="{D9162E90-11FD-45A3-B3C5-65ED4D711CED}"/>
              </a:ext>
            </a:extLst>
          </p:cNvPr>
          <p:cNvSpPr txBox="1"/>
          <p:nvPr/>
        </p:nvSpPr>
        <p:spPr>
          <a:xfrm>
            <a:off x="4862221" y="4084056"/>
            <a:ext cx="3083588" cy="1077218"/>
          </a:xfrm>
          <a:prstGeom prst="rect">
            <a:avLst/>
          </a:prstGeom>
          <a:noFill/>
        </p:spPr>
        <p:txBody>
          <a:bodyPr wrap="square">
            <a:spAutoFit/>
          </a:bodyPr>
          <a:lstStyle/>
          <a:p>
            <a:pPr>
              <a:spcAft>
                <a:spcPts val="0"/>
              </a:spcAft>
            </a:pPr>
            <a:r>
              <a:rPr lang="zh-TW" altLang="en-US" sz="1600" dirty="0">
                <a:latin typeface="華康兒風體W4(P)" panose="020F0400000000000000" pitchFamily="34" charset="-120"/>
                <a:ea typeface="華康兒風體W4(P)" panose="020F0400000000000000" pitchFamily="34" charset="-120"/>
              </a:rPr>
              <a:t>年份：</a:t>
            </a:r>
            <a:r>
              <a:rPr lang="en-US" altLang="zh-TW" sz="1600" dirty="0">
                <a:latin typeface="華康兒風體W4(P)" panose="020F0400000000000000" pitchFamily="34" charset="-120"/>
                <a:ea typeface="華康兒風體W4(P)" panose="020F0400000000000000" pitchFamily="34" charset="-120"/>
              </a:rPr>
              <a:t>2023.09.05</a:t>
            </a:r>
          </a:p>
          <a:p>
            <a:pPr>
              <a:spcAft>
                <a:spcPts val="0"/>
              </a:spcAft>
            </a:pPr>
            <a:r>
              <a:rPr lang="zh-TW" altLang="en-US" sz="1600" dirty="0">
                <a:latin typeface="華康兒風體W4(P)" panose="020F0400000000000000" pitchFamily="34" charset="-120"/>
                <a:ea typeface="華康兒風體W4(P)" panose="020F0400000000000000" pitchFamily="34" charset="-120"/>
              </a:rPr>
              <a:t>尺寸：</a:t>
            </a:r>
            <a:r>
              <a:rPr lang="en-US" altLang="zh-TW" sz="1600" dirty="0">
                <a:latin typeface="華康兒風體W4(P)" panose="020F0400000000000000" pitchFamily="34" charset="-120"/>
                <a:ea typeface="華康兒風體W4(P)" panose="020F0400000000000000" pitchFamily="34" charset="-120"/>
              </a:rPr>
              <a:t>27×39.4cm</a:t>
            </a:r>
          </a:p>
          <a:p>
            <a:pPr>
              <a:spcAft>
                <a:spcPts val="0"/>
              </a:spcAft>
            </a:pPr>
            <a:r>
              <a:rPr lang="zh-TW" altLang="en-US" sz="1600" dirty="0">
                <a:latin typeface="華康兒風體W4(P)" panose="020F0400000000000000" pitchFamily="34" charset="-120"/>
                <a:ea typeface="華康兒風體W4(P)" panose="020F0400000000000000" pitchFamily="34" charset="-120"/>
              </a:rPr>
              <a:t>媒材：粉彩</a:t>
            </a:r>
            <a:endParaRPr lang="en-US" altLang="zh-TW" sz="1600" dirty="0">
              <a:latin typeface="華康兒風體W4(P)" panose="020F0400000000000000" pitchFamily="34" charset="-120"/>
              <a:ea typeface="華康兒風體W4(P)" panose="020F0400000000000000" pitchFamily="34" charset="-120"/>
            </a:endParaRPr>
          </a:p>
          <a:p>
            <a:pPr>
              <a:spcAft>
                <a:spcPts val="0"/>
              </a:spcAft>
            </a:pPr>
            <a:r>
              <a:rPr lang="zh-TW" altLang="en-US" sz="1600" dirty="0">
                <a:latin typeface="華康兒風體W4(P)" panose="020F0400000000000000" pitchFamily="34" charset="-120"/>
                <a:ea typeface="華康兒風體W4(P)" panose="020F0400000000000000" pitchFamily="34" charset="-120"/>
              </a:rPr>
              <a:t>導師：戴秋旻</a:t>
            </a:r>
          </a:p>
        </p:txBody>
      </p:sp>
      <p:sp>
        <p:nvSpPr>
          <p:cNvPr id="4" name="文字方塊 3">
            <a:extLst>
              <a:ext uri="{FF2B5EF4-FFF2-40B4-BE49-F238E27FC236}">
                <a16:creationId xmlns:a16="http://schemas.microsoft.com/office/drawing/2014/main" id="{04957E20-CE4E-4C9C-BEC9-EA9EB373DB6B}"/>
              </a:ext>
            </a:extLst>
          </p:cNvPr>
          <p:cNvSpPr txBox="1"/>
          <p:nvPr/>
        </p:nvSpPr>
        <p:spPr>
          <a:xfrm>
            <a:off x="3652773" y="1006915"/>
            <a:ext cx="1111624" cy="338554"/>
          </a:xfrm>
          <a:prstGeom prst="rect">
            <a:avLst/>
          </a:prstGeom>
          <a:noFill/>
        </p:spPr>
        <p:txBody>
          <a:bodyPr wrap="square" rtlCol="0">
            <a:spAutoFit/>
          </a:bodyPr>
          <a:lstStyle/>
          <a:p>
            <a:r>
              <a:rPr lang="en-US" altLang="zh-TW" sz="1600" b="1" dirty="0">
                <a:solidFill>
                  <a:srgbClr val="7030A0"/>
                </a:solidFill>
                <a:latin typeface="微軟正黑體" panose="020B0604030504040204" pitchFamily="34" charset="-120"/>
                <a:ea typeface="微軟正黑體" panose="020B0604030504040204" pitchFamily="34" charset="-120"/>
              </a:rPr>
              <a:t>11</a:t>
            </a:r>
            <a:r>
              <a:rPr lang="zh-TW" altLang="en-US" sz="1600" b="1" dirty="0">
                <a:solidFill>
                  <a:srgbClr val="7030A0"/>
                </a:solidFill>
                <a:latin typeface="微軟正黑體" panose="020B0604030504040204" pitchFamily="34" charset="-120"/>
                <a:ea typeface="微軟正黑體" panose="020B0604030504040204" pitchFamily="34" charset="-120"/>
              </a:rPr>
              <a:t>歲</a:t>
            </a:r>
          </a:p>
        </p:txBody>
      </p:sp>
    </p:spTree>
    <p:extLst>
      <p:ext uri="{BB962C8B-B14F-4D97-AF65-F5344CB8AC3E}">
        <p14:creationId xmlns:p14="http://schemas.microsoft.com/office/powerpoint/2010/main" val="3354188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6">
            <a:extLst>
              <a:ext uri="{FF2B5EF4-FFF2-40B4-BE49-F238E27FC236}">
                <a16:creationId xmlns:a16="http://schemas.microsoft.com/office/drawing/2014/main" id="{56AF95A0-B3CC-4621-923E-7A11960DBB43}"/>
              </a:ext>
            </a:extLst>
          </p:cNvPr>
          <p:cNvSpPr/>
          <p:nvPr/>
        </p:nvSpPr>
        <p:spPr>
          <a:xfrm>
            <a:off x="172434" y="497541"/>
            <a:ext cx="8799132" cy="5862917"/>
          </a:xfrm>
          <a:prstGeom prst="roundRect">
            <a:avLst/>
          </a:prstGeom>
          <a:solidFill>
            <a:schemeClr val="accent6">
              <a:lumMod val="20000"/>
              <a:lumOff val="80000"/>
              <a:alpha val="42000"/>
            </a:schemeClr>
          </a:solidFill>
          <a:ln>
            <a:solidFill>
              <a:schemeClr val="accent6">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標題 1">
            <a:extLst>
              <a:ext uri="{FF2B5EF4-FFF2-40B4-BE49-F238E27FC236}">
                <a16:creationId xmlns:a16="http://schemas.microsoft.com/office/drawing/2014/main" id="{9E9FC694-ECEC-494C-A40D-7BA042F15BD7}"/>
              </a:ext>
            </a:extLst>
          </p:cNvPr>
          <p:cNvSpPr>
            <a:spLocks noGrp="1"/>
          </p:cNvSpPr>
          <p:nvPr>
            <p:ph type="title"/>
          </p:nvPr>
        </p:nvSpPr>
        <p:spPr>
          <a:xfrm>
            <a:off x="628649" y="365126"/>
            <a:ext cx="4445375" cy="1325563"/>
          </a:xfrm>
        </p:spPr>
        <p:txBody>
          <a:bodyPr>
            <a:normAutofit/>
          </a:bodyPr>
          <a:lstStyle/>
          <a:p>
            <a:r>
              <a:rPr lang="zh-TW" altLang="en-US" sz="4050" dirty="0">
                <a:solidFill>
                  <a:srgbClr val="7030A0"/>
                </a:solidFill>
                <a:latin typeface="王漢宗特黑體繁" panose="02000500000000000000" pitchFamily="2" charset="-120"/>
                <a:ea typeface="王漢宗特黑體繁" panose="02000500000000000000" pitchFamily="2" charset="-120"/>
              </a:rPr>
              <a:t>小樑 </a:t>
            </a:r>
            <a:r>
              <a:rPr lang="en-US" altLang="zh-TW" sz="2400" dirty="0">
                <a:solidFill>
                  <a:srgbClr val="7030A0"/>
                </a:solidFill>
                <a:latin typeface="王漢宗特黑體繁" panose="02000500000000000000" pitchFamily="2" charset="-120"/>
                <a:ea typeface="王漢宗特黑體繁" panose="02000500000000000000" pitchFamily="2" charset="-120"/>
              </a:rPr>
              <a:t>(</a:t>
            </a:r>
            <a:r>
              <a:rPr lang="zh-TW" altLang="en-US" sz="2400" dirty="0">
                <a:solidFill>
                  <a:srgbClr val="7030A0"/>
                </a:solidFill>
                <a:latin typeface="王漢宗特黑體繁" panose="02000500000000000000" pitchFamily="2" charset="-120"/>
                <a:ea typeface="王漢宗特黑體繁" panose="02000500000000000000" pitchFamily="2" charset="-120"/>
              </a:rPr>
              <a:t>急性淋巴白血症</a:t>
            </a:r>
            <a:r>
              <a:rPr lang="en-US" altLang="zh-TW" sz="2400" dirty="0">
                <a:solidFill>
                  <a:srgbClr val="7030A0"/>
                </a:solidFill>
                <a:latin typeface="王漢宗特黑體繁" panose="02000500000000000000" pitchFamily="2" charset="-120"/>
                <a:ea typeface="王漢宗特黑體繁" panose="02000500000000000000" pitchFamily="2" charset="-120"/>
              </a:rPr>
              <a:t>)</a:t>
            </a:r>
            <a:endParaRPr lang="zh-TW" altLang="en-US" sz="2400" dirty="0">
              <a:solidFill>
                <a:srgbClr val="7030A0"/>
              </a:solidFill>
              <a:latin typeface="王漢宗特黑體繁" panose="02000500000000000000" pitchFamily="2" charset="-120"/>
              <a:ea typeface="王漢宗特黑體繁" panose="02000500000000000000" pitchFamily="2" charset="-120"/>
            </a:endParaRPr>
          </a:p>
        </p:txBody>
      </p:sp>
      <p:pic>
        <p:nvPicPr>
          <p:cNvPr id="11" name="內容版面配置區 10">
            <a:extLst>
              <a:ext uri="{FF2B5EF4-FFF2-40B4-BE49-F238E27FC236}">
                <a16:creationId xmlns:a16="http://schemas.microsoft.com/office/drawing/2014/main" id="{2C22F072-E5F4-560C-BFBB-5C47FEBF652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5217" t="16159" r="14920" b="2179"/>
          <a:stretch/>
        </p:blipFill>
        <p:spPr>
          <a:xfrm>
            <a:off x="365487" y="2002134"/>
            <a:ext cx="5003172" cy="3167743"/>
          </a:xfrm>
          <a:prstGeom prst="rect">
            <a:avLst/>
          </a:prstGeom>
          <a:solidFill>
            <a:srgbClr val="FFFFFF">
              <a:shade val="85000"/>
            </a:srgbClr>
          </a:solidFill>
          <a:ln w="190500" cap="rnd">
            <a:solidFill>
              <a:srgbClr val="00B05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文字方塊 2">
            <a:extLst>
              <a:ext uri="{FF2B5EF4-FFF2-40B4-BE49-F238E27FC236}">
                <a16:creationId xmlns:a16="http://schemas.microsoft.com/office/drawing/2014/main" id="{713091E6-9CBA-43B5-AC72-105B72B8C69E}"/>
              </a:ext>
            </a:extLst>
          </p:cNvPr>
          <p:cNvSpPr txBox="1"/>
          <p:nvPr/>
        </p:nvSpPr>
        <p:spPr>
          <a:xfrm>
            <a:off x="5448888" y="1915908"/>
            <a:ext cx="3442448" cy="3277820"/>
          </a:xfrm>
          <a:prstGeom prst="rect">
            <a:avLst/>
          </a:prstGeom>
          <a:noFill/>
        </p:spPr>
        <p:txBody>
          <a:bodyPr wrap="square" rtlCol="0">
            <a:spAutoFit/>
          </a:bodyPr>
          <a:lstStyle/>
          <a:p>
            <a:r>
              <a:rPr lang="en-US" altLang="zh-TW" sz="2700" b="1" dirty="0">
                <a:solidFill>
                  <a:srgbClr val="7030A0"/>
                </a:solidFill>
                <a:latin typeface="王漢宗特黑體繁" panose="02000500000000000000" pitchFamily="2" charset="-120"/>
                <a:ea typeface="王漢宗特黑體繁" panose="02000500000000000000" pitchFamily="2" charset="-120"/>
              </a:rPr>
              <a:t>《</a:t>
            </a:r>
            <a:r>
              <a:rPr lang="zh-TW" altLang="en-US" sz="2700" b="1" dirty="0">
                <a:solidFill>
                  <a:srgbClr val="7030A0"/>
                </a:solidFill>
                <a:latin typeface="王漢宗特黑體繁" panose="02000500000000000000" pitchFamily="2" charset="-120"/>
                <a:ea typeface="王漢宗特黑體繁" panose="02000500000000000000" pitchFamily="2" charset="-120"/>
              </a:rPr>
              <a:t>梵谷</a:t>
            </a:r>
            <a:r>
              <a:rPr lang="en-US" altLang="zh-TW" sz="2700" b="1" dirty="0">
                <a:solidFill>
                  <a:srgbClr val="7030A0"/>
                </a:solidFill>
                <a:latin typeface="王漢宗特黑體繁" panose="02000500000000000000" pitchFamily="2" charset="-120"/>
                <a:ea typeface="王漢宗特黑體繁" panose="02000500000000000000" pitchFamily="2" charset="-120"/>
              </a:rPr>
              <a:t>-</a:t>
            </a:r>
            <a:r>
              <a:rPr lang="zh-TW" altLang="en-US" sz="2700" b="1" dirty="0">
                <a:solidFill>
                  <a:srgbClr val="7030A0"/>
                </a:solidFill>
                <a:latin typeface="王漢宗特黑體繁" panose="02000500000000000000" pitchFamily="2" charset="-120"/>
                <a:ea typeface="王漢宗特黑體繁" panose="02000500000000000000" pitchFamily="2" charset="-120"/>
              </a:rPr>
              <a:t>星夜</a:t>
            </a:r>
            <a:r>
              <a:rPr lang="en-US" altLang="zh-TW" sz="2700" b="1" dirty="0">
                <a:solidFill>
                  <a:srgbClr val="7030A0"/>
                </a:solidFill>
                <a:latin typeface="王漢宗特黑體繁" panose="02000500000000000000" pitchFamily="2" charset="-120"/>
                <a:ea typeface="王漢宗特黑體繁" panose="02000500000000000000" pitchFamily="2" charset="-120"/>
              </a:rPr>
              <a:t>》</a:t>
            </a:r>
          </a:p>
          <a:p>
            <a:endParaRPr lang="en-US" altLang="zh-TW" sz="1800" dirty="0">
              <a:effectLst/>
              <a:ea typeface="王漢宗特黑體繁" panose="02000500000000000000"/>
              <a:cs typeface="Times New Roman" panose="02020603050405020304" pitchFamily="18" charset="0"/>
            </a:endParaRPr>
          </a:p>
          <a:p>
            <a:pPr algn="just">
              <a:spcAft>
                <a:spcPts val="0"/>
              </a:spcAft>
            </a:pPr>
            <a:r>
              <a:rPr lang="zh-TW" altLang="zh-TW" sz="1800" kern="100" dirty="0">
                <a:effectLst/>
                <a:latin typeface="Calibri" panose="020F0502020204030204" pitchFamily="34" charset="0"/>
                <a:ea typeface="王漢宗特黑體繁" panose="02000500000000000000"/>
                <a:cs typeface="Times New Roman" panose="02020603050405020304" pitchFamily="18" charset="0"/>
              </a:rPr>
              <a:t>《星夜》是荷蘭後印象派畫家文森特•梵谷一幅著名油畫，</a:t>
            </a:r>
            <a:endParaRPr lang="en-US" altLang="zh-TW" sz="1800" kern="100" dirty="0">
              <a:effectLst/>
              <a:latin typeface="Calibri" panose="020F0502020204030204" pitchFamily="34" charset="0"/>
              <a:ea typeface="王漢宗特黑體繁" panose="02000500000000000000"/>
              <a:cs typeface="Times New Roman" panose="02020603050405020304" pitchFamily="18" charset="0"/>
            </a:endParaRPr>
          </a:p>
          <a:p>
            <a:pPr algn="just">
              <a:spcAft>
                <a:spcPts val="0"/>
              </a:spcAft>
            </a:pPr>
            <a:r>
              <a:rPr lang="zh-TW" altLang="zh-TW" sz="1800" kern="100" dirty="0">
                <a:effectLst/>
                <a:latin typeface="Calibri" panose="020F0502020204030204" pitchFamily="34" charset="0"/>
                <a:ea typeface="王漢宗特黑體繁" panose="02000500000000000000"/>
                <a:cs typeface="Times New Roman" panose="02020603050405020304" pitchFamily="18" charset="0"/>
              </a:rPr>
              <a:t>這幅畫作於</a:t>
            </a:r>
            <a:r>
              <a:rPr lang="en-US" altLang="zh-TW" sz="1800" kern="100" dirty="0">
                <a:effectLst/>
                <a:latin typeface="Calibri" panose="020F0502020204030204" pitchFamily="34" charset="0"/>
                <a:ea typeface="王漢宗特黑體繁" panose="02000500000000000000"/>
                <a:cs typeface="Times New Roman" panose="02020603050405020304" pitchFamily="18" charset="0"/>
              </a:rPr>
              <a:t>1889</a:t>
            </a:r>
            <a:r>
              <a:rPr lang="zh-TW" altLang="zh-TW" sz="1800" kern="100" dirty="0">
                <a:effectLst/>
                <a:latin typeface="Calibri" panose="020F0502020204030204" pitchFamily="34" charset="0"/>
                <a:ea typeface="王漢宗特黑體繁" panose="02000500000000000000"/>
                <a:cs typeface="Times New Roman" panose="02020603050405020304" pitchFamily="18" charset="0"/>
              </a:rPr>
              <a:t>年</a:t>
            </a:r>
            <a:r>
              <a:rPr lang="en-US" altLang="zh-TW" sz="1800" kern="100" dirty="0">
                <a:effectLst/>
                <a:latin typeface="Calibri" panose="020F0502020204030204" pitchFamily="34" charset="0"/>
                <a:ea typeface="王漢宗特黑體繁" panose="02000500000000000000"/>
                <a:cs typeface="Times New Roman" panose="02020603050405020304" pitchFamily="18" charset="0"/>
              </a:rPr>
              <a:t>6</a:t>
            </a:r>
            <a:r>
              <a:rPr lang="zh-TW" altLang="zh-TW" sz="1800" kern="100" dirty="0">
                <a:effectLst/>
                <a:latin typeface="Calibri" panose="020F0502020204030204" pitchFamily="34" charset="0"/>
                <a:ea typeface="王漢宗特黑體繁" panose="02000500000000000000"/>
                <a:cs typeface="Times New Roman" panose="02020603050405020304" pitchFamily="18" charset="0"/>
              </a:rPr>
              <a:t>月所繪製，描繪了在法國普羅旺斯地區聖雷米的一家精神病院朝東的窗戶所看到的夜晚景色，此外還包括了一個想像中的村莊。</a:t>
            </a:r>
            <a:endParaRPr lang="en-US" altLang="zh-TW" sz="1800" kern="100" dirty="0">
              <a:effectLst/>
              <a:latin typeface="Calibri" panose="020F0502020204030204" pitchFamily="34" charset="0"/>
              <a:ea typeface="王漢宗特黑體繁" panose="02000500000000000000"/>
              <a:cs typeface="Times New Roman" panose="02020603050405020304" pitchFamily="18" charset="0"/>
            </a:endParaRPr>
          </a:p>
          <a:p>
            <a:pPr algn="just">
              <a:spcAft>
                <a:spcPts val="0"/>
              </a:spcAft>
            </a:pPr>
            <a:r>
              <a:rPr lang="zh-TW" altLang="zh-TW" sz="1800" kern="100" dirty="0">
                <a:effectLst/>
                <a:latin typeface="Calibri" panose="020F0502020204030204" pitchFamily="34" charset="0"/>
                <a:ea typeface="王漢宗特黑體繁" panose="02000500000000000000"/>
                <a:cs typeface="Times New Roman" panose="02020603050405020304" pitchFamily="18" charset="0"/>
              </a:rPr>
              <a:t>我們藉由臨摹畫作，來一趟梵谷之旅吧！</a:t>
            </a:r>
            <a:endParaRPr lang="zh-TW" altLang="en-US" sz="2000" dirty="0">
              <a:latin typeface="微軟正黑體" panose="020B0604030504040204" pitchFamily="34" charset="-120"/>
              <a:ea typeface="王漢宗特黑體繁" panose="02000500000000000000"/>
              <a:cs typeface="Times New Roman" panose="02020603050405020304" pitchFamily="18" charset="0"/>
            </a:endParaRPr>
          </a:p>
        </p:txBody>
      </p:sp>
      <p:sp>
        <p:nvSpPr>
          <p:cNvPr id="6" name="文字方塊 5">
            <a:extLst>
              <a:ext uri="{FF2B5EF4-FFF2-40B4-BE49-F238E27FC236}">
                <a16:creationId xmlns:a16="http://schemas.microsoft.com/office/drawing/2014/main" id="{D9162E90-11FD-45A3-B3C5-65ED4D711CED}"/>
              </a:ext>
            </a:extLst>
          </p:cNvPr>
          <p:cNvSpPr txBox="1"/>
          <p:nvPr/>
        </p:nvSpPr>
        <p:spPr>
          <a:xfrm>
            <a:off x="628649" y="5283240"/>
            <a:ext cx="3083588" cy="1077218"/>
          </a:xfrm>
          <a:prstGeom prst="rect">
            <a:avLst/>
          </a:prstGeom>
          <a:noFill/>
        </p:spPr>
        <p:txBody>
          <a:bodyPr wrap="square">
            <a:spAutoFit/>
          </a:bodyPr>
          <a:lstStyle/>
          <a:p>
            <a:pPr>
              <a:spcAft>
                <a:spcPts val="0"/>
              </a:spcAft>
            </a:pPr>
            <a:r>
              <a:rPr lang="zh-TW" altLang="en-US" sz="1600" dirty="0">
                <a:latin typeface="華康兒風體W4(P)" panose="020F0400000000000000" pitchFamily="34" charset="-120"/>
                <a:ea typeface="華康兒風體W4(P)" panose="020F0400000000000000" pitchFamily="34" charset="-120"/>
              </a:rPr>
              <a:t>年代：</a:t>
            </a:r>
            <a:r>
              <a:rPr lang="en-US" altLang="zh-TW" sz="1600" dirty="0">
                <a:latin typeface="華康兒風體W4(P)" panose="020F0400000000000000" pitchFamily="34" charset="-120"/>
                <a:ea typeface="華康兒風體W4(P)" panose="020F0400000000000000" pitchFamily="34" charset="-120"/>
              </a:rPr>
              <a:t>2023.4.25</a:t>
            </a:r>
          </a:p>
          <a:p>
            <a:pPr>
              <a:spcAft>
                <a:spcPts val="0"/>
              </a:spcAft>
            </a:pPr>
            <a:r>
              <a:rPr lang="zh-TW" altLang="en-US" sz="1600" dirty="0">
                <a:latin typeface="華康兒風體W4(P)" panose="020F0400000000000000" pitchFamily="34" charset="-120"/>
                <a:ea typeface="華康兒風體W4(P)" panose="020F0400000000000000" pitchFamily="34" charset="-120"/>
              </a:rPr>
              <a:t>尺寸：</a:t>
            </a:r>
            <a:r>
              <a:rPr lang="en-US" altLang="zh-TW" sz="1600" dirty="0">
                <a:latin typeface="華康兒風體W4(P)" panose="020F0400000000000000" pitchFamily="34" charset="-120"/>
                <a:ea typeface="華康兒風體W4(P)" panose="020F0400000000000000" pitchFamily="34" charset="-120"/>
              </a:rPr>
              <a:t>26×35.5cm</a:t>
            </a:r>
          </a:p>
          <a:p>
            <a:pPr>
              <a:spcAft>
                <a:spcPts val="0"/>
              </a:spcAft>
            </a:pPr>
            <a:r>
              <a:rPr lang="zh-TW" altLang="en-US" sz="1600" dirty="0">
                <a:latin typeface="華康兒風體W4(P)" panose="020F0400000000000000" pitchFamily="34" charset="-120"/>
                <a:ea typeface="華康兒風體W4(P)" panose="020F0400000000000000" pitchFamily="34" charset="-120"/>
              </a:rPr>
              <a:t>媒材：粉蠟筆</a:t>
            </a:r>
          </a:p>
          <a:p>
            <a:pPr>
              <a:spcAft>
                <a:spcPts val="0"/>
              </a:spcAft>
            </a:pPr>
            <a:r>
              <a:rPr lang="zh-TW" altLang="en-US" sz="1600" dirty="0">
                <a:latin typeface="華康兒風體W4(P)" panose="020F0400000000000000" pitchFamily="34" charset="-120"/>
                <a:ea typeface="華康兒風體W4(P)" panose="020F0400000000000000" pitchFamily="34" charset="-120"/>
              </a:rPr>
              <a:t>導師：江明怡</a:t>
            </a:r>
          </a:p>
        </p:txBody>
      </p:sp>
      <p:sp>
        <p:nvSpPr>
          <p:cNvPr id="4" name="文字方塊 3">
            <a:extLst>
              <a:ext uri="{FF2B5EF4-FFF2-40B4-BE49-F238E27FC236}">
                <a16:creationId xmlns:a16="http://schemas.microsoft.com/office/drawing/2014/main" id="{3E0CFC70-843D-48A5-8AA9-62948388B15B}"/>
              </a:ext>
            </a:extLst>
          </p:cNvPr>
          <p:cNvSpPr txBox="1"/>
          <p:nvPr/>
        </p:nvSpPr>
        <p:spPr>
          <a:xfrm>
            <a:off x="4320003" y="911284"/>
            <a:ext cx="1210236" cy="338554"/>
          </a:xfrm>
          <a:prstGeom prst="rect">
            <a:avLst/>
          </a:prstGeom>
          <a:noFill/>
        </p:spPr>
        <p:txBody>
          <a:bodyPr wrap="square" rtlCol="0">
            <a:spAutoFit/>
          </a:bodyPr>
          <a:lstStyle/>
          <a:p>
            <a:r>
              <a:rPr lang="en-US" altLang="zh-TW" sz="1600" b="1" dirty="0">
                <a:solidFill>
                  <a:srgbClr val="7030A0"/>
                </a:solidFill>
                <a:latin typeface="微軟正黑體" panose="020B0604030504040204" pitchFamily="34" charset="-120"/>
                <a:ea typeface="微軟正黑體" panose="020B0604030504040204" pitchFamily="34" charset="-120"/>
              </a:rPr>
              <a:t>14</a:t>
            </a:r>
            <a:r>
              <a:rPr lang="zh-TW" altLang="en-US" sz="1600" b="1" dirty="0">
                <a:solidFill>
                  <a:srgbClr val="7030A0"/>
                </a:solidFill>
                <a:latin typeface="微軟正黑體" panose="020B0604030504040204" pitchFamily="34" charset="-120"/>
                <a:ea typeface="微軟正黑體" panose="020B0604030504040204" pitchFamily="34" charset="-120"/>
              </a:rPr>
              <a:t>歲</a:t>
            </a:r>
          </a:p>
        </p:txBody>
      </p:sp>
    </p:spTree>
    <p:extLst>
      <p:ext uri="{BB962C8B-B14F-4D97-AF65-F5344CB8AC3E}">
        <p14:creationId xmlns:p14="http://schemas.microsoft.com/office/powerpoint/2010/main" val="4122812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6">
            <a:extLst>
              <a:ext uri="{FF2B5EF4-FFF2-40B4-BE49-F238E27FC236}">
                <a16:creationId xmlns:a16="http://schemas.microsoft.com/office/drawing/2014/main" id="{6F759AD5-F43F-41BB-90C2-233058F4A903}"/>
              </a:ext>
            </a:extLst>
          </p:cNvPr>
          <p:cNvSpPr/>
          <p:nvPr/>
        </p:nvSpPr>
        <p:spPr>
          <a:xfrm>
            <a:off x="172434" y="497541"/>
            <a:ext cx="8799132" cy="5862917"/>
          </a:xfrm>
          <a:prstGeom prst="roundRect">
            <a:avLst/>
          </a:prstGeom>
          <a:solidFill>
            <a:schemeClr val="accent6">
              <a:lumMod val="20000"/>
              <a:lumOff val="80000"/>
              <a:alpha val="42000"/>
            </a:schemeClr>
          </a:solidFill>
          <a:ln>
            <a:solidFill>
              <a:schemeClr val="accent6">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t>珽</a:t>
            </a:r>
            <a:endParaRPr lang="zh-TW" altLang="en-US" dirty="0"/>
          </a:p>
        </p:txBody>
      </p:sp>
      <p:sp>
        <p:nvSpPr>
          <p:cNvPr id="2" name="標題 1">
            <a:extLst>
              <a:ext uri="{FF2B5EF4-FFF2-40B4-BE49-F238E27FC236}">
                <a16:creationId xmlns:a16="http://schemas.microsoft.com/office/drawing/2014/main" id="{9E9FC694-ECEC-494C-A40D-7BA042F15BD7}"/>
              </a:ext>
            </a:extLst>
          </p:cNvPr>
          <p:cNvSpPr>
            <a:spLocks noGrp="1"/>
          </p:cNvSpPr>
          <p:nvPr>
            <p:ph type="title"/>
          </p:nvPr>
        </p:nvSpPr>
        <p:spPr>
          <a:xfrm>
            <a:off x="628649" y="365126"/>
            <a:ext cx="5490797" cy="1325563"/>
          </a:xfrm>
        </p:spPr>
        <p:txBody>
          <a:bodyPr>
            <a:normAutofit/>
          </a:bodyPr>
          <a:lstStyle/>
          <a:p>
            <a:r>
              <a:rPr lang="zh-TW" altLang="en-US" sz="4050" dirty="0">
                <a:solidFill>
                  <a:srgbClr val="7030A0"/>
                </a:solidFill>
                <a:latin typeface="王漢宗特黑體繁" panose="02000500000000000000" pitchFamily="2" charset="-120"/>
                <a:ea typeface="王漢宗特黑體繁" panose="02000500000000000000" pitchFamily="2" charset="-120"/>
              </a:rPr>
              <a:t>柚子 </a:t>
            </a:r>
            <a:r>
              <a:rPr lang="en-US" altLang="zh-TW" sz="2400" dirty="0">
                <a:solidFill>
                  <a:srgbClr val="7030A0"/>
                </a:solidFill>
                <a:latin typeface="王漢宗特黑體繁" panose="02000500000000000000" pitchFamily="2" charset="-120"/>
                <a:ea typeface="王漢宗特黑體繁" panose="02000500000000000000" pitchFamily="2" charset="-120"/>
              </a:rPr>
              <a:t>(</a:t>
            </a:r>
            <a:r>
              <a:rPr lang="zh-TW" altLang="en-US" sz="2400" dirty="0">
                <a:solidFill>
                  <a:srgbClr val="7030A0"/>
                </a:solidFill>
                <a:latin typeface="王漢宗特黑體繁" panose="02000500000000000000" pitchFamily="2" charset="-120"/>
                <a:ea typeface="王漢宗特黑體繁" panose="02000500000000000000" pitchFamily="2" charset="-120"/>
              </a:rPr>
              <a:t>泛腦下垂體功能低下併尿崩症</a:t>
            </a:r>
            <a:r>
              <a:rPr lang="en-US" altLang="zh-TW" sz="2400" dirty="0">
                <a:solidFill>
                  <a:srgbClr val="7030A0"/>
                </a:solidFill>
                <a:latin typeface="王漢宗特黑體繁" panose="02000500000000000000" pitchFamily="2" charset="-120"/>
                <a:ea typeface="王漢宗特黑體繁" panose="02000500000000000000" pitchFamily="2" charset="-120"/>
              </a:rPr>
              <a:t>)</a:t>
            </a:r>
            <a:endParaRPr lang="zh-TW" altLang="en-US" sz="2400" dirty="0">
              <a:solidFill>
                <a:srgbClr val="7030A0"/>
              </a:solidFill>
              <a:latin typeface="王漢宗特黑體繁" panose="02000500000000000000" pitchFamily="2" charset="-120"/>
              <a:ea typeface="王漢宗特黑體繁" panose="02000500000000000000" pitchFamily="2" charset="-120"/>
            </a:endParaRPr>
          </a:p>
        </p:txBody>
      </p:sp>
      <p:pic>
        <p:nvPicPr>
          <p:cNvPr id="11" name="內容版面配置區 10">
            <a:extLst>
              <a:ext uri="{FF2B5EF4-FFF2-40B4-BE49-F238E27FC236}">
                <a16:creationId xmlns:a16="http://schemas.microsoft.com/office/drawing/2014/main" id="{E7DCACF8-FD55-CC12-7B1C-C43369C0396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006" t="17178" r="5386" b="26916"/>
          <a:stretch/>
        </p:blipFill>
        <p:spPr>
          <a:xfrm>
            <a:off x="486820" y="1690689"/>
            <a:ext cx="4705791" cy="3563816"/>
          </a:xfrm>
          <a:prstGeom prst="rect">
            <a:avLst/>
          </a:prstGeom>
          <a:ln w="190500" cap="sq">
            <a:solidFill>
              <a:schemeClr val="accent4"/>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文字方塊 2">
            <a:extLst>
              <a:ext uri="{FF2B5EF4-FFF2-40B4-BE49-F238E27FC236}">
                <a16:creationId xmlns:a16="http://schemas.microsoft.com/office/drawing/2014/main" id="{713091E6-9CBA-43B5-AC72-105B72B8C69E}"/>
              </a:ext>
            </a:extLst>
          </p:cNvPr>
          <p:cNvSpPr txBox="1"/>
          <p:nvPr/>
        </p:nvSpPr>
        <p:spPr>
          <a:xfrm>
            <a:off x="5201052" y="1669809"/>
            <a:ext cx="3442448" cy="4231928"/>
          </a:xfrm>
          <a:prstGeom prst="rect">
            <a:avLst/>
          </a:prstGeom>
          <a:noFill/>
        </p:spPr>
        <p:txBody>
          <a:bodyPr wrap="square" rtlCol="0">
            <a:spAutoFit/>
          </a:bodyPr>
          <a:lstStyle/>
          <a:p>
            <a:r>
              <a:rPr lang="en-US" altLang="zh-TW" sz="2700" b="1" dirty="0">
                <a:solidFill>
                  <a:srgbClr val="7030A0"/>
                </a:solidFill>
                <a:latin typeface="王漢宗特黑體繁" panose="02000500000000000000" pitchFamily="2" charset="-120"/>
                <a:ea typeface="王漢宗特黑體繁" panose="02000500000000000000" pitchFamily="2" charset="-120"/>
              </a:rPr>
              <a:t>《</a:t>
            </a:r>
            <a:r>
              <a:rPr lang="zh-TW" altLang="en-US" sz="2700" b="1" dirty="0">
                <a:solidFill>
                  <a:srgbClr val="7030A0"/>
                </a:solidFill>
                <a:latin typeface="王漢宗特黑體繁" panose="02000500000000000000" pitchFamily="2" charset="-120"/>
                <a:ea typeface="王漢宗特黑體繁" panose="02000500000000000000" pitchFamily="2" charset="-120"/>
              </a:rPr>
              <a:t>阿公教我寫書法</a:t>
            </a:r>
            <a:r>
              <a:rPr lang="en-US" altLang="zh-TW" sz="2700" b="1" dirty="0">
                <a:solidFill>
                  <a:srgbClr val="7030A0"/>
                </a:solidFill>
                <a:latin typeface="王漢宗特黑體繁" panose="02000500000000000000" pitchFamily="2" charset="-120"/>
                <a:ea typeface="王漢宗特黑體繁" panose="02000500000000000000" pitchFamily="2" charset="-120"/>
              </a:rPr>
              <a:t>》</a:t>
            </a:r>
          </a:p>
          <a:p>
            <a:endParaRPr lang="en-US" altLang="zh-TW" dirty="0">
              <a:effectLst/>
              <a:ea typeface="王漢宗特黑體繁" panose="02000500000000000000"/>
              <a:cs typeface="Times New Roman" panose="02020603050405020304" pitchFamily="18" charset="0"/>
            </a:endParaRPr>
          </a:p>
          <a:p>
            <a:pPr algn="just"/>
            <a:r>
              <a:rPr lang="zh-TW" altLang="zh-TW" sz="1600" kern="100" dirty="0">
                <a:effectLst/>
                <a:latin typeface="Calibri" panose="020F0502020204030204" pitchFamily="34" charset="0"/>
                <a:ea typeface="王漢宗特黑體繁" panose="02000500000000000000"/>
                <a:cs typeface="Times New Roman" panose="02020603050405020304" pitchFamily="18" charset="0"/>
              </a:rPr>
              <a:t>今天與柚子讀了《陽光之家》繪本，孩子心目中的長者，大概都會覺得老人家應該是從一開始就是那</a:t>
            </a:r>
            <a:r>
              <a:rPr lang="zh-TW" altLang="zh-TW" sz="1600" kern="100" dirty="0">
                <a:effectLst/>
                <a:latin typeface="Calibri" panose="020F0502020204030204" pitchFamily="34" charset="0"/>
                <a:ea typeface="王漢宗特黑體繁" panose="02000500000000000000"/>
                <a:cs typeface="新細明體" panose="02020500000000000000" pitchFamily="18" charset="-120"/>
              </a:rPr>
              <a:t>麽</a:t>
            </a:r>
            <a:r>
              <a:rPr lang="zh-TW" altLang="zh-TW" sz="1600" kern="100" dirty="0">
                <a:effectLst/>
                <a:latin typeface="Calibri" panose="020F0502020204030204" pitchFamily="34" charset="0"/>
                <a:ea typeface="王漢宗特黑體繁" panose="02000500000000000000"/>
                <a:cs typeface="王漢宗細圓體繁" panose="02020300000000000000" pitchFamily="18" charset="-120"/>
              </a:rPr>
              <a:t>的老。</a:t>
            </a:r>
            <a:endParaRPr lang="zh-TW" altLang="zh-TW" sz="1600" kern="100" dirty="0">
              <a:effectLst/>
              <a:latin typeface="Calibri" panose="020F0502020204030204" pitchFamily="34" charset="0"/>
              <a:ea typeface="王漢宗特黑體繁" panose="02000500000000000000"/>
              <a:cs typeface="Times New Roman" panose="02020603050405020304" pitchFamily="18" charset="0"/>
            </a:endParaRPr>
          </a:p>
          <a:p>
            <a:pPr algn="just"/>
            <a:r>
              <a:rPr lang="zh-TW" altLang="zh-TW" sz="1600" kern="100" dirty="0">
                <a:effectLst/>
                <a:latin typeface="Calibri" panose="020F0502020204030204" pitchFamily="34" charset="0"/>
                <a:ea typeface="王漢宗特黑體繁" panose="02000500000000000000"/>
                <a:cs typeface="王漢宗細圓體繁" panose="02020300000000000000" pitchFamily="18" charset="-120"/>
              </a:rPr>
              <a:t>但是：《陽光之家》卻溫柔的提醒著孩子們：「爺爺奶奶的年紀大了，</a:t>
            </a:r>
            <a:endParaRPr lang="en-US" altLang="zh-TW" sz="1600" kern="100" dirty="0">
              <a:effectLst/>
              <a:latin typeface="Calibri" panose="020F0502020204030204" pitchFamily="34" charset="0"/>
              <a:ea typeface="王漢宗特黑體繁" panose="02000500000000000000"/>
              <a:cs typeface="王漢宗細圓體繁" panose="02020300000000000000" pitchFamily="18" charset="-120"/>
            </a:endParaRPr>
          </a:p>
          <a:p>
            <a:pPr algn="just"/>
            <a:r>
              <a:rPr lang="zh-TW" altLang="zh-TW" sz="1600" kern="100" dirty="0">
                <a:effectLst/>
                <a:latin typeface="Calibri" panose="020F0502020204030204" pitchFamily="34" charset="0"/>
                <a:ea typeface="王漢宗特黑體繁" panose="02000500000000000000"/>
                <a:cs typeface="王漢宗細圓體繁" panose="02020300000000000000" pitchFamily="18" charset="-120"/>
              </a:rPr>
              <a:t>需要晚輩的關懷與照顧。」</a:t>
            </a:r>
            <a:r>
              <a:rPr lang="zh-TW" altLang="zh-TW" sz="1600" kern="100" dirty="0">
                <a:effectLst/>
                <a:latin typeface="Calibri" panose="020F0502020204030204" pitchFamily="34" charset="0"/>
                <a:ea typeface="王漢宗特黑體繁" panose="02000500000000000000"/>
                <a:cs typeface="Times New Roman" panose="02020603050405020304" pitchFamily="18" charset="0"/>
              </a:rPr>
              <a:t>柚子聽完後說很難過，並且很開心他的阿公身體很好，沒有像故事中的外婆需住在醫院不能回家，在這次的畫作教學，觸動不少親情間的互動感想。</a:t>
            </a:r>
          </a:p>
          <a:p>
            <a:r>
              <a:rPr lang="zh-TW" altLang="zh-TW" sz="1600" kern="100" dirty="0">
                <a:effectLst/>
                <a:ea typeface="王漢宗特黑體繁" panose="02000500000000000000"/>
                <a:cs typeface="王漢宗細圓體繁" panose="02020300000000000000" pitchFamily="18" charset="-120"/>
              </a:rPr>
              <a:t>柚子</a:t>
            </a:r>
            <a:r>
              <a:rPr lang="en-US" altLang="zh-TW" sz="1600" kern="100" dirty="0">
                <a:effectLst/>
                <a:ea typeface="王漢宗特黑體繁" panose="02000500000000000000"/>
                <a:cs typeface="王漢宗細圓體繁" panose="02020300000000000000" pitchFamily="18" charset="-120"/>
              </a:rPr>
              <a:t>:</a:t>
            </a:r>
            <a:r>
              <a:rPr lang="zh-TW" altLang="zh-TW" sz="1600" kern="100" dirty="0">
                <a:effectLst/>
                <a:ea typeface="王漢宗特黑體繁" panose="02000500000000000000"/>
                <a:cs typeface="王漢宗細圓體繁" panose="02020300000000000000" pitchFamily="18" charset="-120"/>
              </a:rPr>
              <a:t>回憶過年時阿公教他寫書法很有趣，寫篆書的書法就像在畫畫，</a:t>
            </a:r>
            <a:endParaRPr lang="en-US" altLang="zh-TW" sz="1600" kern="100" dirty="0">
              <a:effectLst/>
              <a:ea typeface="王漢宗特黑體繁" panose="02000500000000000000"/>
              <a:cs typeface="王漢宗細圓體繁" panose="02020300000000000000" pitchFamily="18" charset="-120"/>
            </a:endParaRPr>
          </a:p>
          <a:p>
            <a:r>
              <a:rPr lang="zh-TW" altLang="zh-TW" sz="1600" kern="100" dirty="0">
                <a:effectLst/>
                <a:ea typeface="王漢宗特黑體繁" panose="02000500000000000000"/>
                <a:cs typeface="王漢宗細圓體繁" panose="02020300000000000000" pitchFamily="18" charset="-120"/>
              </a:rPr>
              <a:t>我問這是什麼字，他說是“莫”字</a:t>
            </a:r>
            <a:endParaRPr lang="en-US" altLang="zh-TW" sz="1600" kern="100" dirty="0">
              <a:effectLst/>
              <a:ea typeface="王漢宗特黑體繁" panose="02000500000000000000"/>
              <a:cs typeface="王漢宗細圓體繁" panose="02020300000000000000" pitchFamily="18" charset="-120"/>
            </a:endParaRPr>
          </a:p>
          <a:p>
            <a:r>
              <a:rPr lang="zh-TW" altLang="zh-TW" sz="1600" kern="100" dirty="0">
                <a:effectLst/>
                <a:ea typeface="王漢宗特黑體繁" panose="02000500000000000000"/>
                <a:cs typeface="王漢宗細圓體繁" panose="02020300000000000000" pitchFamily="18" charset="-120"/>
              </a:rPr>
              <a:t>學習</a:t>
            </a:r>
            <a:r>
              <a:rPr lang="zh-TW" altLang="zh-TW" sz="1600" kern="100" dirty="0">
                <a:effectLst/>
                <a:ea typeface="王漢宗特黑體繁" panose="02000500000000000000"/>
                <a:cs typeface="Times New Roman" panose="02020603050405020304" pitchFamily="18" charset="0"/>
              </a:rPr>
              <a:t>觀察力很好唷！</a:t>
            </a:r>
            <a:endParaRPr lang="zh-TW" altLang="en-US" sz="1600" dirty="0">
              <a:latin typeface="微軟正黑體" panose="020B0604030504040204" pitchFamily="34" charset="-120"/>
              <a:ea typeface="王漢宗特黑體繁" panose="02000500000000000000"/>
              <a:cs typeface="Times New Roman" panose="02020603050405020304" pitchFamily="18" charset="0"/>
            </a:endParaRPr>
          </a:p>
        </p:txBody>
      </p:sp>
      <p:sp>
        <p:nvSpPr>
          <p:cNvPr id="6" name="文字方塊 5">
            <a:extLst>
              <a:ext uri="{FF2B5EF4-FFF2-40B4-BE49-F238E27FC236}">
                <a16:creationId xmlns:a16="http://schemas.microsoft.com/office/drawing/2014/main" id="{D9162E90-11FD-45A3-B3C5-65ED4D711CED}"/>
              </a:ext>
            </a:extLst>
          </p:cNvPr>
          <p:cNvSpPr txBox="1"/>
          <p:nvPr/>
        </p:nvSpPr>
        <p:spPr>
          <a:xfrm>
            <a:off x="450697" y="5254505"/>
            <a:ext cx="3327418" cy="1077218"/>
          </a:xfrm>
          <a:prstGeom prst="rect">
            <a:avLst/>
          </a:prstGeom>
          <a:noFill/>
        </p:spPr>
        <p:txBody>
          <a:bodyPr wrap="square">
            <a:spAutoFit/>
          </a:bodyPr>
          <a:lstStyle/>
          <a:p>
            <a:pPr>
              <a:spcAft>
                <a:spcPts val="0"/>
              </a:spcAft>
            </a:pPr>
            <a:r>
              <a:rPr lang="zh-TW" altLang="en-US" sz="1600" dirty="0">
                <a:latin typeface="華康兒風體W4(P)" panose="020F0400000000000000" pitchFamily="34" charset="-120"/>
                <a:ea typeface="華康兒風體W4(P)" panose="020F0400000000000000" pitchFamily="34" charset="-120"/>
              </a:rPr>
              <a:t>年份：</a:t>
            </a:r>
            <a:r>
              <a:rPr lang="en-US" altLang="zh-TW" sz="1600" dirty="0">
                <a:latin typeface="華康兒風體W4(P)" panose="020F0400000000000000" pitchFamily="34" charset="-120"/>
                <a:ea typeface="華康兒風體W4(P)" panose="020F0400000000000000" pitchFamily="34" charset="-120"/>
              </a:rPr>
              <a:t>2021.03.22</a:t>
            </a:r>
          </a:p>
          <a:p>
            <a:pPr>
              <a:spcAft>
                <a:spcPts val="0"/>
              </a:spcAft>
            </a:pPr>
            <a:r>
              <a:rPr lang="zh-TW" altLang="en-US" sz="1600" dirty="0">
                <a:latin typeface="華康兒風體W4(P)" panose="020F0400000000000000" pitchFamily="34" charset="-120"/>
                <a:ea typeface="華康兒風體W4(P)" panose="020F0400000000000000" pitchFamily="34" charset="-120"/>
              </a:rPr>
              <a:t>尺寸：</a:t>
            </a:r>
            <a:r>
              <a:rPr lang="en-US" altLang="zh-TW" sz="1600" dirty="0">
                <a:latin typeface="華康兒風體W4(P)" panose="020F0400000000000000" pitchFamily="34" charset="-120"/>
                <a:ea typeface="華康兒風體W4(P)" panose="020F0400000000000000" pitchFamily="34" charset="-120"/>
              </a:rPr>
              <a:t>39.3×54.4cm</a:t>
            </a:r>
          </a:p>
          <a:p>
            <a:pPr>
              <a:spcAft>
                <a:spcPts val="0"/>
              </a:spcAft>
            </a:pPr>
            <a:r>
              <a:rPr lang="zh-TW" altLang="en-US" sz="1600" dirty="0">
                <a:latin typeface="華康兒風體W4(P)" panose="020F0400000000000000" pitchFamily="34" charset="-120"/>
                <a:ea typeface="華康兒風體W4(P)" panose="020F0400000000000000" pitchFamily="34" charset="-120"/>
              </a:rPr>
              <a:t>媒材：簽字筆、水彩</a:t>
            </a:r>
          </a:p>
          <a:p>
            <a:pPr>
              <a:spcAft>
                <a:spcPts val="0"/>
              </a:spcAft>
            </a:pPr>
            <a:r>
              <a:rPr lang="zh-TW" altLang="en-US" sz="1600" dirty="0">
                <a:latin typeface="華康兒風體W4(P)" panose="020F0400000000000000" pitchFamily="34" charset="-120"/>
                <a:ea typeface="華康兒風體W4(P)" panose="020F0400000000000000" pitchFamily="34" charset="-120"/>
              </a:rPr>
              <a:t>導師：劉佩宜</a:t>
            </a:r>
          </a:p>
        </p:txBody>
      </p:sp>
      <p:sp>
        <p:nvSpPr>
          <p:cNvPr id="4" name="文字方塊 3">
            <a:extLst>
              <a:ext uri="{FF2B5EF4-FFF2-40B4-BE49-F238E27FC236}">
                <a16:creationId xmlns:a16="http://schemas.microsoft.com/office/drawing/2014/main" id="{B72BFF88-C8F2-4E51-B2B4-F8813CA99C0B}"/>
              </a:ext>
            </a:extLst>
          </p:cNvPr>
          <p:cNvSpPr txBox="1"/>
          <p:nvPr/>
        </p:nvSpPr>
        <p:spPr>
          <a:xfrm>
            <a:off x="6119446" y="939511"/>
            <a:ext cx="1210236" cy="338554"/>
          </a:xfrm>
          <a:prstGeom prst="rect">
            <a:avLst/>
          </a:prstGeom>
          <a:noFill/>
        </p:spPr>
        <p:txBody>
          <a:bodyPr wrap="square" rtlCol="0">
            <a:spAutoFit/>
          </a:bodyPr>
          <a:lstStyle/>
          <a:p>
            <a:r>
              <a:rPr lang="en-US" altLang="zh-TW" sz="1600" b="1" dirty="0">
                <a:solidFill>
                  <a:srgbClr val="7030A0"/>
                </a:solidFill>
                <a:latin typeface="微軟正黑體" panose="020B0604030504040204" pitchFamily="34" charset="-120"/>
                <a:ea typeface="微軟正黑體" panose="020B0604030504040204" pitchFamily="34" charset="-120"/>
              </a:rPr>
              <a:t>13</a:t>
            </a:r>
            <a:r>
              <a:rPr lang="zh-TW" altLang="en-US" sz="1600" b="1" dirty="0">
                <a:solidFill>
                  <a:srgbClr val="7030A0"/>
                </a:solidFill>
                <a:latin typeface="微軟正黑體" panose="020B0604030504040204" pitchFamily="34" charset="-120"/>
                <a:ea typeface="微軟正黑體" panose="020B0604030504040204" pitchFamily="34" charset="-120"/>
              </a:rPr>
              <a:t>歲</a:t>
            </a:r>
          </a:p>
        </p:txBody>
      </p:sp>
    </p:spTree>
    <p:extLst>
      <p:ext uri="{BB962C8B-B14F-4D97-AF65-F5344CB8AC3E}">
        <p14:creationId xmlns:p14="http://schemas.microsoft.com/office/powerpoint/2010/main" val="3359795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6">
            <a:extLst>
              <a:ext uri="{FF2B5EF4-FFF2-40B4-BE49-F238E27FC236}">
                <a16:creationId xmlns:a16="http://schemas.microsoft.com/office/drawing/2014/main" id="{8E76A225-9379-4F84-8C87-BAF21A3FDEBC}"/>
              </a:ext>
            </a:extLst>
          </p:cNvPr>
          <p:cNvSpPr/>
          <p:nvPr/>
        </p:nvSpPr>
        <p:spPr>
          <a:xfrm>
            <a:off x="172434" y="497541"/>
            <a:ext cx="8799132" cy="5862917"/>
          </a:xfrm>
          <a:prstGeom prst="roundRect">
            <a:avLst/>
          </a:prstGeom>
          <a:solidFill>
            <a:schemeClr val="accent6">
              <a:lumMod val="20000"/>
              <a:lumOff val="80000"/>
              <a:alpha val="42000"/>
            </a:schemeClr>
          </a:solidFill>
          <a:ln>
            <a:solidFill>
              <a:schemeClr val="accent6">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 name="標題 1">
            <a:extLst>
              <a:ext uri="{FF2B5EF4-FFF2-40B4-BE49-F238E27FC236}">
                <a16:creationId xmlns:a16="http://schemas.microsoft.com/office/drawing/2014/main" id="{9E9FC694-ECEC-494C-A40D-7BA042F15BD7}"/>
              </a:ext>
            </a:extLst>
          </p:cNvPr>
          <p:cNvSpPr>
            <a:spLocks noGrp="1"/>
          </p:cNvSpPr>
          <p:nvPr>
            <p:ph type="title"/>
          </p:nvPr>
        </p:nvSpPr>
        <p:spPr>
          <a:xfrm>
            <a:off x="628649" y="365126"/>
            <a:ext cx="4445375" cy="1325563"/>
          </a:xfrm>
        </p:spPr>
        <p:txBody>
          <a:bodyPr>
            <a:normAutofit/>
          </a:bodyPr>
          <a:lstStyle/>
          <a:p>
            <a:r>
              <a:rPr lang="zh-TW" altLang="en-US" sz="4050" dirty="0">
                <a:solidFill>
                  <a:srgbClr val="7030A0"/>
                </a:solidFill>
                <a:latin typeface="王漢宗特黑體繁" panose="02000500000000000000" pitchFamily="2" charset="-120"/>
                <a:ea typeface="王漢宗特黑體繁" panose="02000500000000000000" pitchFamily="2" charset="-120"/>
              </a:rPr>
              <a:t>珽珽 </a:t>
            </a:r>
            <a:r>
              <a:rPr lang="en-US" altLang="zh-TW" sz="2400" dirty="0">
                <a:solidFill>
                  <a:srgbClr val="7030A0"/>
                </a:solidFill>
                <a:latin typeface="王漢宗特黑體繁" panose="02000500000000000000" pitchFamily="2" charset="-120"/>
                <a:ea typeface="王漢宗特黑體繁" panose="02000500000000000000" pitchFamily="2" charset="-120"/>
              </a:rPr>
              <a:t>(</a:t>
            </a:r>
            <a:r>
              <a:rPr lang="zh-TW" altLang="en-US" sz="2400" dirty="0">
                <a:solidFill>
                  <a:srgbClr val="7030A0"/>
                </a:solidFill>
                <a:latin typeface="王漢宗特黑體繁" panose="02000500000000000000" pitchFamily="2" charset="-120"/>
                <a:ea typeface="王漢宗特黑體繁" panose="02000500000000000000" pitchFamily="2" charset="-120"/>
              </a:rPr>
              <a:t>急性骨隨白血病</a:t>
            </a:r>
            <a:r>
              <a:rPr lang="en-US" altLang="zh-TW" sz="2400" dirty="0">
                <a:solidFill>
                  <a:srgbClr val="7030A0"/>
                </a:solidFill>
                <a:latin typeface="王漢宗特黑體繁" panose="02000500000000000000" pitchFamily="2" charset="-120"/>
                <a:ea typeface="王漢宗特黑體繁" panose="02000500000000000000" pitchFamily="2" charset="-120"/>
              </a:rPr>
              <a:t>)</a:t>
            </a:r>
            <a:endParaRPr lang="zh-TW" altLang="en-US" sz="2400" dirty="0">
              <a:solidFill>
                <a:srgbClr val="7030A0"/>
              </a:solidFill>
              <a:latin typeface="王漢宗特黑體繁" panose="02000500000000000000" pitchFamily="2" charset="-120"/>
              <a:ea typeface="王漢宗特黑體繁" panose="02000500000000000000" pitchFamily="2" charset="-120"/>
            </a:endParaRPr>
          </a:p>
        </p:txBody>
      </p:sp>
      <p:pic>
        <p:nvPicPr>
          <p:cNvPr id="13" name="內容版面配置區 12">
            <a:extLst>
              <a:ext uri="{FF2B5EF4-FFF2-40B4-BE49-F238E27FC236}">
                <a16:creationId xmlns:a16="http://schemas.microsoft.com/office/drawing/2014/main" id="{B63D29EC-9F63-02A7-C180-FA798D6C9F0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67" t="15968" r="1330" b="31766"/>
          <a:stretch/>
        </p:blipFill>
        <p:spPr>
          <a:xfrm>
            <a:off x="260740" y="2035071"/>
            <a:ext cx="4311260" cy="2914230"/>
          </a:xfrm>
          <a:prstGeom prst="rect">
            <a:avLst/>
          </a:prstGeom>
          <a:ln w="190500" cap="sq">
            <a:solidFill>
              <a:srgbClr val="FFC00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文字方塊 2">
            <a:extLst>
              <a:ext uri="{FF2B5EF4-FFF2-40B4-BE49-F238E27FC236}">
                <a16:creationId xmlns:a16="http://schemas.microsoft.com/office/drawing/2014/main" id="{713091E6-9CBA-43B5-AC72-105B72B8C69E}"/>
              </a:ext>
            </a:extLst>
          </p:cNvPr>
          <p:cNvSpPr txBox="1"/>
          <p:nvPr/>
        </p:nvSpPr>
        <p:spPr>
          <a:xfrm>
            <a:off x="4572000" y="1823104"/>
            <a:ext cx="4371064" cy="4216539"/>
          </a:xfrm>
          <a:prstGeom prst="rect">
            <a:avLst/>
          </a:prstGeom>
          <a:noFill/>
        </p:spPr>
        <p:txBody>
          <a:bodyPr wrap="square" rtlCol="0">
            <a:spAutoFit/>
          </a:bodyPr>
          <a:lstStyle/>
          <a:p>
            <a:r>
              <a:rPr lang="en-US" altLang="zh-TW" sz="2600" b="1" dirty="0">
                <a:solidFill>
                  <a:srgbClr val="7030A0"/>
                </a:solidFill>
                <a:latin typeface="王漢宗特黑體繁" panose="02000500000000000000" pitchFamily="2" charset="-120"/>
                <a:ea typeface="王漢宗特黑體繁" panose="02000500000000000000" pitchFamily="2" charset="-120"/>
              </a:rPr>
              <a:t>《</a:t>
            </a:r>
            <a:r>
              <a:rPr lang="zh-TW" altLang="en-US" sz="2600" b="1" dirty="0">
                <a:solidFill>
                  <a:srgbClr val="7030A0"/>
                </a:solidFill>
                <a:latin typeface="王漢宗特黑體繁" panose="02000500000000000000" pitchFamily="2" charset="-120"/>
                <a:ea typeface="王漢宗特黑體繁" panose="02000500000000000000" pitchFamily="2" charset="-120"/>
              </a:rPr>
              <a:t>阿蜜特來拯救我的白血病</a:t>
            </a:r>
            <a:r>
              <a:rPr lang="en-US" altLang="zh-TW" sz="2600" b="1" dirty="0">
                <a:solidFill>
                  <a:srgbClr val="7030A0"/>
                </a:solidFill>
                <a:latin typeface="王漢宗特黑體繁" panose="02000500000000000000" pitchFamily="2" charset="-120"/>
                <a:ea typeface="王漢宗特黑體繁" panose="02000500000000000000" pitchFamily="2" charset="-120"/>
              </a:rPr>
              <a:t>》</a:t>
            </a:r>
          </a:p>
          <a:p>
            <a:endParaRPr lang="en-US" altLang="zh-TW" sz="2600" b="1" dirty="0">
              <a:solidFill>
                <a:srgbClr val="7030A0"/>
              </a:solidFill>
              <a:latin typeface="王漢宗特黑體繁" panose="02000500000000000000" pitchFamily="2" charset="-120"/>
              <a:ea typeface="王漢宗特黑體繁" panose="02000500000000000000" pitchFamily="2" charset="-120"/>
            </a:endParaRPr>
          </a:p>
          <a:p>
            <a:r>
              <a:rPr lang="zh-TW" altLang="zh-TW" dirty="0">
                <a:solidFill>
                  <a:srgbClr val="000000"/>
                </a:solidFill>
                <a:effectLst/>
                <a:ea typeface="王漢宗特黑體繁" panose="02000500000000000000"/>
                <a:cs typeface="PingFang TC"/>
              </a:rPr>
              <a:t>今天帶著</a:t>
            </a:r>
            <a:r>
              <a:rPr lang="zh-TW" altLang="zh-TW" kern="100" dirty="0">
                <a:effectLst/>
                <a:ea typeface="王漢宗特黑體繁" panose="02000500000000000000"/>
                <a:cs typeface="Times New Roman" panose="02020603050405020304" pitchFamily="18" charset="0"/>
              </a:rPr>
              <a:t>珽珽</a:t>
            </a:r>
            <a:r>
              <a:rPr lang="zh-TW" altLang="zh-TW" dirty="0">
                <a:solidFill>
                  <a:srgbClr val="000000"/>
                </a:solidFill>
                <a:effectLst/>
                <a:ea typeface="王漢宗特黑體繁" panose="02000500000000000000"/>
                <a:cs typeface="PingFang TC"/>
              </a:rPr>
              <a:t>閱讀『嘿！我只有一個肺』這本書，</a:t>
            </a:r>
            <a:r>
              <a:rPr lang="zh-TW" altLang="zh-TW" kern="100" dirty="0">
                <a:effectLst/>
                <a:ea typeface="王漢宗特黑體繁" panose="02000500000000000000"/>
                <a:cs typeface="Times New Roman" panose="02020603050405020304" pitchFamily="18" charset="0"/>
              </a:rPr>
              <a:t>珽珽</a:t>
            </a:r>
            <a:r>
              <a:rPr lang="zh-TW" altLang="zh-TW" dirty="0">
                <a:solidFill>
                  <a:srgbClr val="000000"/>
                </a:solidFill>
                <a:effectLst/>
                <a:ea typeface="王漢宗特黑體繁" panose="02000500000000000000"/>
                <a:cs typeface="PingFang TC"/>
              </a:rPr>
              <a:t>一看到主角帶著一個面罩，就說他不能呼吸嗎？他的肺有問題嗎？</a:t>
            </a:r>
            <a:endParaRPr lang="en-US" altLang="zh-TW" dirty="0">
              <a:solidFill>
                <a:srgbClr val="000000"/>
              </a:solidFill>
              <a:effectLst/>
              <a:ea typeface="王漢宗特黑體繁" panose="02000500000000000000"/>
              <a:cs typeface="PingFang TC"/>
            </a:endParaRPr>
          </a:p>
          <a:p>
            <a:r>
              <a:rPr lang="zh-TW" altLang="zh-TW" dirty="0">
                <a:solidFill>
                  <a:srgbClr val="000000"/>
                </a:solidFill>
                <a:effectLst/>
                <a:ea typeface="王漢宗特黑體繁" panose="02000500000000000000"/>
                <a:cs typeface="PingFang TC"/>
              </a:rPr>
              <a:t>哇！</a:t>
            </a:r>
            <a:r>
              <a:rPr lang="zh-TW" altLang="zh-TW" kern="100" dirty="0">
                <a:effectLst/>
                <a:ea typeface="王漢宗特黑體繁" panose="02000500000000000000"/>
                <a:cs typeface="Times New Roman" panose="02020603050405020304" pitchFamily="18" charset="0"/>
              </a:rPr>
              <a:t>珽珽</a:t>
            </a:r>
            <a:r>
              <a:rPr lang="zh-TW" altLang="zh-TW" dirty="0">
                <a:solidFill>
                  <a:srgbClr val="000000"/>
                </a:solidFill>
                <a:effectLst/>
                <a:ea typeface="王漢宗特黑體繁" panose="02000500000000000000"/>
                <a:cs typeface="PingFang TC"/>
              </a:rPr>
              <a:t>的觀察力不錯唷！</a:t>
            </a:r>
            <a:endParaRPr lang="en-US" altLang="zh-TW" dirty="0">
              <a:solidFill>
                <a:srgbClr val="000000"/>
              </a:solidFill>
              <a:effectLst/>
              <a:ea typeface="王漢宗特黑體繁" panose="02000500000000000000"/>
              <a:cs typeface="PingFang TC"/>
            </a:endParaRPr>
          </a:p>
          <a:p>
            <a:r>
              <a:rPr lang="zh-TW" altLang="zh-TW" dirty="0">
                <a:solidFill>
                  <a:srgbClr val="000000"/>
                </a:solidFill>
                <a:effectLst/>
                <a:ea typeface="王漢宗特黑體繁" panose="02000500000000000000"/>
                <a:cs typeface="PingFang TC"/>
              </a:rPr>
              <a:t>有發現作品的重點。於是我開始跟他聊他的病，他說就是骨髓生病了製造出壞的白血球，所以他要帶著阿密特與仙草蜜一起去打擊骨頭怪。我</a:t>
            </a:r>
            <a:r>
              <a:rPr lang="zh-TW" altLang="en-US" dirty="0">
                <a:solidFill>
                  <a:srgbClr val="000000"/>
                </a:solidFill>
                <a:effectLst/>
                <a:ea typeface="王漢宗特黑體繁" panose="02000500000000000000"/>
                <a:cs typeface="PingFang TC"/>
              </a:rPr>
              <a:t>問</a:t>
            </a:r>
            <a:r>
              <a:rPr lang="zh-TW" altLang="zh-TW" dirty="0">
                <a:solidFill>
                  <a:srgbClr val="000000"/>
                </a:solidFill>
                <a:effectLst/>
                <a:ea typeface="王漢宗特黑體繁" panose="02000500000000000000"/>
                <a:cs typeface="PingFang TC"/>
              </a:rPr>
              <a:t>：壞的白血球跟好的白血球要怎麼區分呢？</a:t>
            </a:r>
            <a:endParaRPr lang="en-US" altLang="zh-TW" dirty="0">
              <a:solidFill>
                <a:srgbClr val="000000"/>
              </a:solidFill>
              <a:effectLst/>
              <a:ea typeface="王漢宗特黑體繁" panose="02000500000000000000"/>
              <a:cs typeface="PingFang TC"/>
            </a:endParaRPr>
          </a:p>
          <a:p>
            <a:r>
              <a:rPr lang="zh-TW" altLang="zh-TW" dirty="0">
                <a:solidFill>
                  <a:srgbClr val="000000"/>
                </a:solidFill>
                <a:effectLst/>
                <a:ea typeface="王漢宗特黑體繁" panose="02000500000000000000"/>
                <a:cs typeface="PingFang TC"/>
              </a:rPr>
              <a:t>會不會打錯對象反而把好的白血球給打死了</a:t>
            </a:r>
            <a:r>
              <a:rPr lang="en-US" altLang="zh-TW" dirty="0">
                <a:solidFill>
                  <a:srgbClr val="000000"/>
                </a:solidFill>
                <a:effectLst/>
                <a:latin typeface="新細明體" panose="02020500000000000000" pitchFamily="18" charset="-120"/>
                <a:ea typeface="王漢宗特黑體繁" panose="02000500000000000000"/>
                <a:cs typeface="Helvetica Neue"/>
              </a:rPr>
              <a:t> ! </a:t>
            </a:r>
            <a:r>
              <a:rPr lang="zh-TW" altLang="zh-TW" kern="100" dirty="0">
                <a:effectLst/>
                <a:ea typeface="王漢宗特黑體繁" panose="02000500000000000000"/>
                <a:cs typeface="Times New Roman" panose="02020603050405020304" pitchFamily="18" charset="0"/>
              </a:rPr>
              <a:t>珽珽</a:t>
            </a:r>
            <a:r>
              <a:rPr lang="zh-TW" altLang="zh-TW" dirty="0">
                <a:solidFill>
                  <a:srgbClr val="000000"/>
                </a:solidFill>
                <a:effectLst/>
                <a:ea typeface="王漢宗特黑體繁" panose="02000500000000000000"/>
                <a:cs typeface="PingFang TC"/>
              </a:rPr>
              <a:t>說：壤的白血球有尾巴、尖牙和耳朵，所以很好認！</a:t>
            </a:r>
            <a:endParaRPr lang="en-US" altLang="zh-TW" dirty="0">
              <a:effectLst/>
              <a:ea typeface="王漢宗特黑體繁" panose="02000500000000000000"/>
              <a:cs typeface="Times New Roman" panose="02020603050405020304" pitchFamily="18" charset="0"/>
            </a:endParaRPr>
          </a:p>
        </p:txBody>
      </p:sp>
      <p:sp>
        <p:nvSpPr>
          <p:cNvPr id="6" name="文字方塊 5">
            <a:extLst>
              <a:ext uri="{FF2B5EF4-FFF2-40B4-BE49-F238E27FC236}">
                <a16:creationId xmlns:a16="http://schemas.microsoft.com/office/drawing/2014/main" id="{D9162E90-11FD-45A3-B3C5-65ED4D711CED}"/>
              </a:ext>
            </a:extLst>
          </p:cNvPr>
          <p:cNvSpPr txBox="1"/>
          <p:nvPr/>
        </p:nvSpPr>
        <p:spPr>
          <a:xfrm>
            <a:off x="484556" y="5070051"/>
            <a:ext cx="3083588" cy="1077218"/>
          </a:xfrm>
          <a:prstGeom prst="rect">
            <a:avLst/>
          </a:prstGeom>
          <a:noFill/>
        </p:spPr>
        <p:txBody>
          <a:bodyPr wrap="square">
            <a:spAutoFit/>
          </a:bodyPr>
          <a:lstStyle/>
          <a:p>
            <a:pPr>
              <a:spcAft>
                <a:spcPts val="0"/>
              </a:spcAft>
            </a:pPr>
            <a:r>
              <a:rPr lang="zh-TW" altLang="en-US" sz="1600" dirty="0">
                <a:latin typeface="華康兒風體W4(P)" panose="020F0400000000000000" pitchFamily="34" charset="-120"/>
                <a:ea typeface="華康兒風體W4(P)" panose="020F0400000000000000" pitchFamily="34" charset="-120"/>
              </a:rPr>
              <a:t>年代：</a:t>
            </a:r>
            <a:r>
              <a:rPr lang="en-US" altLang="zh-TW" sz="1600" dirty="0">
                <a:latin typeface="華康兒風體W4(P)" panose="020F0400000000000000" pitchFamily="34" charset="-120"/>
                <a:ea typeface="華康兒風體W4(P)" panose="020F0400000000000000" pitchFamily="34" charset="-120"/>
              </a:rPr>
              <a:t>2023.03.16</a:t>
            </a:r>
          </a:p>
          <a:p>
            <a:pPr>
              <a:spcAft>
                <a:spcPts val="0"/>
              </a:spcAft>
            </a:pPr>
            <a:r>
              <a:rPr lang="zh-TW" altLang="en-US" sz="1600" dirty="0">
                <a:latin typeface="華康兒風體W4(P)" panose="020F0400000000000000" pitchFamily="34" charset="-120"/>
                <a:ea typeface="華康兒風體W4(P)" panose="020F0400000000000000" pitchFamily="34" charset="-120"/>
              </a:rPr>
              <a:t>尺寸：</a:t>
            </a:r>
            <a:r>
              <a:rPr lang="en-US" altLang="zh-TW" sz="1600" dirty="0">
                <a:latin typeface="華康兒風體W4(P)" panose="020F0400000000000000" pitchFamily="34" charset="-120"/>
                <a:ea typeface="華康兒風體W4(P)" panose="020F0400000000000000" pitchFamily="34" charset="-120"/>
              </a:rPr>
              <a:t>27.3×39.4cm</a:t>
            </a:r>
          </a:p>
          <a:p>
            <a:pPr>
              <a:spcAft>
                <a:spcPts val="0"/>
              </a:spcAft>
            </a:pPr>
            <a:r>
              <a:rPr lang="zh-TW" altLang="en-US" sz="1600" dirty="0">
                <a:latin typeface="華康兒風體W4(P)" panose="020F0400000000000000" pitchFamily="34" charset="-120"/>
                <a:ea typeface="華康兒風體W4(P)" panose="020F0400000000000000" pitchFamily="34" charset="-120"/>
              </a:rPr>
              <a:t>媒材：水彩、粉蠟筆</a:t>
            </a:r>
          </a:p>
          <a:p>
            <a:pPr>
              <a:spcAft>
                <a:spcPts val="0"/>
              </a:spcAft>
            </a:pPr>
            <a:r>
              <a:rPr lang="zh-TW" altLang="en-US" sz="1600" dirty="0">
                <a:latin typeface="華康兒風體W4(P)" panose="020F0400000000000000" pitchFamily="34" charset="-120"/>
                <a:ea typeface="華康兒風體W4(P)" panose="020F0400000000000000" pitchFamily="34" charset="-120"/>
              </a:rPr>
              <a:t>導師：劉佩宜</a:t>
            </a:r>
          </a:p>
        </p:txBody>
      </p:sp>
      <p:sp>
        <p:nvSpPr>
          <p:cNvPr id="4" name="文字方塊 3">
            <a:extLst>
              <a:ext uri="{FF2B5EF4-FFF2-40B4-BE49-F238E27FC236}">
                <a16:creationId xmlns:a16="http://schemas.microsoft.com/office/drawing/2014/main" id="{45125A8C-91E7-40F0-AD4D-32AA92EADB06}"/>
              </a:ext>
            </a:extLst>
          </p:cNvPr>
          <p:cNvSpPr txBox="1"/>
          <p:nvPr/>
        </p:nvSpPr>
        <p:spPr>
          <a:xfrm>
            <a:off x="4320003" y="944729"/>
            <a:ext cx="1210236" cy="338554"/>
          </a:xfrm>
          <a:prstGeom prst="rect">
            <a:avLst/>
          </a:prstGeom>
          <a:noFill/>
        </p:spPr>
        <p:txBody>
          <a:bodyPr wrap="square" rtlCol="0">
            <a:spAutoFit/>
          </a:bodyPr>
          <a:lstStyle/>
          <a:p>
            <a:r>
              <a:rPr lang="en-US" altLang="zh-TW" sz="1600" b="1" dirty="0">
                <a:solidFill>
                  <a:srgbClr val="7030A0"/>
                </a:solidFill>
                <a:latin typeface="微軟正黑體" panose="020B0604030504040204" pitchFamily="34" charset="-120"/>
                <a:ea typeface="微軟正黑體" panose="020B0604030504040204" pitchFamily="34" charset="-120"/>
              </a:rPr>
              <a:t>11</a:t>
            </a:r>
            <a:r>
              <a:rPr lang="zh-TW" altLang="en-US" sz="1600" b="1" dirty="0">
                <a:solidFill>
                  <a:srgbClr val="7030A0"/>
                </a:solidFill>
                <a:latin typeface="微軟正黑體" panose="020B0604030504040204" pitchFamily="34" charset="-120"/>
                <a:ea typeface="微軟正黑體" panose="020B0604030504040204" pitchFamily="34" charset="-120"/>
              </a:rPr>
              <a:t>歲</a:t>
            </a:r>
          </a:p>
        </p:txBody>
      </p:sp>
    </p:spTree>
    <p:extLst>
      <p:ext uri="{BB962C8B-B14F-4D97-AF65-F5344CB8AC3E}">
        <p14:creationId xmlns:p14="http://schemas.microsoft.com/office/powerpoint/2010/main" val="1506138990"/>
      </p:ext>
    </p:extLst>
  </p:cSld>
  <p:clrMapOvr>
    <a:masterClrMapping/>
  </p:clrMapOvr>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1907</TotalTime>
  <Words>2681</Words>
  <Application>Microsoft Office PowerPoint</Application>
  <PresentationFormat>如螢幕大小 (4:3)</PresentationFormat>
  <Paragraphs>277</Paragraphs>
  <Slides>27</Slides>
  <Notes>0</Notes>
  <HiddenSlides>0</HiddenSlides>
  <MMClips>0</MMClips>
  <ScaleCrop>false</ScaleCrop>
  <HeadingPairs>
    <vt:vector size="6" baseType="variant">
      <vt:variant>
        <vt:lpstr>使用字型</vt:lpstr>
      </vt:variant>
      <vt:variant>
        <vt:i4>14</vt:i4>
      </vt:variant>
      <vt:variant>
        <vt:lpstr>佈景主題</vt:lpstr>
      </vt:variant>
      <vt:variant>
        <vt:i4>1</vt:i4>
      </vt:variant>
      <vt:variant>
        <vt:lpstr>投影片標題</vt:lpstr>
      </vt:variant>
      <vt:variant>
        <vt:i4>27</vt:i4>
      </vt:variant>
    </vt:vector>
  </HeadingPairs>
  <TitlesOfParts>
    <vt:vector size="42" baseType="lpstr">
      <vt:lpstr>Adobe 繁黑體 Std B</vt:lpstr>
      <vt:lpstr>Helvetica Neue</vt:lpstr>
      <vt:lpstr>PingFang TC</vt:lpstr>
      <vt:lpstr>王漢宗特黑體繁</vt:lpstr>
      <vt:lpstr>王漢宗特圓體繁</vt:lpstr>
      <vt:lpstr>王漢宗細圓體繁</vt:lpstr>
      <vt:lpstr>華康兒風體W4(P)</vt:lpstr>
      <vt:lpstr>微軟正黑體</vt:lpstr>
      <vt:lpstr>新細明體</vt:lpstr>
      <vt:lpstr>標楷體</vt:lpstr>
      <vt:lpstr>Arial</vt:lpstr>
      <vt:lpstr>Calibri</vt:lpstr>
      <vt:lpstr>Calibri Light</vt:lpstr>
      <vt:lpstr>Times New Roman</vt:lpstr>
      <vt:lpstr>Office 佈景主題</vt:lpstr>
      <vt:lpstr>2024 光點兒童巡迴畫展</vt:lpstr>
      <vt:lpstr>協會介紹</vt:lpstr>
      <vt:lpstr>作品說明</vt:lpstr>
      <vt:lpstr>妞妞  (滑液囊肉瘤)</vt:lpstr>
      <vt:lpstr>旭旭 (神經母細胞瘤)</vt:lpstr>
      <vt:lpstr>賢哥 (急性多醣症)</vt:lpstr>
      <vt:lpstr>小樑 (急性淋巴白血症)</vt:lpstr>
      <vt:lpstr>柚子 (泛腦下垂體功能低下併尿崩症)</vt:lpstr>
      <vt:lpstr>珽珽 (急性骨隨白血病)</vt:lpstr>
      <vt:lpstr>小伃 (心臟病/呼吸衰竭/腦麻)</vt:lpstr>
      <vt:lpstr>安安 (雙眼惡性視網膜母細胞瘤)</vt:lpstr>
      <vt:lpstr>芊芊 (再生性不良貧血)</vt:lpstr>
      <vt:lpstr>蓉蓉 (白血病)</vt:lpstr>
      <vt:lpstr>沛沛 (再生性不良貧血)</vt:lpstr>
      <vt:lpstr>娃娃 (急性白血病)</vt:lpstr>
      <vt:lpstr>小晴 (急性淋巴白血症)</vt:lpstr>
      <vt:lpstr>小韋 (先天性巨結腸症)</vt:lpstr>
      <vt:lpstr>黛安娜 (髓母細胞瘤)</vt:lpstr>
      <vt:lpstr>晴晴 (橫紋肌肉瘤)</vt:lpstr>
      <vt:lpstr>阿元 (急性淋巴白血病)</vt:lpstr>
      <vt:lpstr>咪咪 (伊凡斯症候群)</vt:lpstr>
      <vt:lpstr>經典畫作-謙謙 (縱膈腔伊文式肉瘤)</vt:lpstr>
      <vt:lpstr>經典畫作-軒軒(急性淋巴白血病/阿姆斯壯症候群)</vt:lpstr>
      <vt:lpstr>經典畫作-小樑 (急性淋巴白血病)</vt:lpstr>
      <vt:lpstr>經典畫作-YOYO (再生性不良貧血)</vt:lpstr>
      <vt:lpstr>經典畫作-小晴  (急性淋巴白血病)</vt:lpstr>
      <vt:lpstr>~謝謝聆聽~</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1</dc:creator>
  <cp:lastModifiedBy>win98</cp:lastModifiedBy>
  <cp:revision>155</cp:revision>
  <dcterms:created xsi:type="dcterms:W3CDTF">2020-06-29T02:56:57Z</dcterms:created>
  <dcterms:modified xsi:type="dcterms:W3CDTF">2024-03-08T01:39:25Z</dcterms:modified>
</cp:coreProperties>
</file>