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27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39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66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35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33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02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05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27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96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887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75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9958-9266-4EF3-811A-53BD05AA476B}" type="datetimeFigureOut">
              <a:rPr lang="zh-TW" altLang="en-US" smtClean="0"/>
              <a:t>2024/8/25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9C17-8233-4FC7-BC42-A02093864D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99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96253" y="0"/>
            <a:ext cx="979949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2" name="矩形 1"/>
          <p:cNvSpPr/>
          <p:nvPr/>
        </p:nvSpPr>
        <p:spPr>
          <a:xfrm>
            <a:off x="1455434" y="2293542"/>
            <a:ext cx="5973495" cy="2320283"/>
          </a:xfrm>
          <a:prstGeom prst="rect">
            <a:avLst/>
          </a:prstGeom>
          <a:noFill/>
        </p:spPr>
        <p:txBody>
          <a:bodyPr wrap="none" lIns="59241" tIns="29621" rIns="59241" bIns="29621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zh-TW" altLang="en-US" sz="3499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認識無</a:t>
            </a:r>
            <a:r>
              <a:rPr lang="zh-TW" altLang="en-US" sz="349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障礙設施</a:t>
            </a:r>
          </a:p>
        </p:txBody>
      </p:sp>
    </p:spTree>
    <p:extLst>
      <p:ext uri="{BB962C8B-B14F-4D97-AF65-F5344CB8AC3E}">
        <p14:creationId xmlns:p14="http://schemas.microsoft.com/office/powerpoint/2010/main" val="131281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254" y="0"/>
            <a:ext cx="4897904" cy="685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3" name="object 3"/>
          <p:cNvSpPr txBox="1"/>
          <p:nvPr/>
        </p:nvSpPr>
        <p:spPr>
          <a:xfrm>
            <a:off x="1801008" y="170731"/>
            <a:ext cx="3258270" cy="369681"/>
          </a:xfrm>
          <a:prstGeom prst="rect">
            <a:avLst/>
          </a:prstGeom>
        </p:spPr>
        <p:txBody>
          <a:bodyPr vert="horz" wrap="square" lIns="0" tIns="10696" rIns="0" bIns="0" rtlCol="0">
            <a:spAutoFit/>
          </a:bodyPr>
          <a:lstStyle/>
          <a:p>
            <a:pPr marL="8228">
              <a:spcBef>
                <a:spcPts val="84"/>
              </a:spcBef>
            </a:pPr>
            <a:r>
              <a:rPr sz="2332" b="1" spc="19" dirty="0">
                <a:solidFill>
                  <a:srgbClr val="00833F"/>
                </a:solidFill>
                <a:latin typeface="IPAmjMincho"/>
                <a:cs typeface="IPAmjMincho"/>
              </a:rPr>
              <a:t>認識無障礙設施符號</a:t>
            </a:r>
            <a:endParaRPr sz="2332" b="1" dirty="0">
              <a:latin typeface="IPAmjMincho"/>
              <a:cs typeface="IPAmjMinch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42244" y="3023625"/>
            <a:ext cx="1349385" cy="127893"/>
          </a:xfrm>
          <a:prstGeom prst="rect">
            <a:avLst/>
          </a:prstGeom>
        </p:spPr>
        <p:txBody>
          <a:bodyPr vert="horz" wrap="square" lIns="0" tIns="8228" rIns="0" bIns="0" rtlCol="0">
            <a:spAutoFit/>
          </a:bodyPr>
          <a:lstStyle/>
          <a:p>
            <a:pPr marL="8228">
              <a:spcBef>
                <a:spcPts val="65"/>
              </a:spcBef>
            </a:pPr>
            <a:r>
              <a:rPr sz="777" dirty="0">
                <a:solidFill>
                  <a:srgbClr val="595757"/>
                </a:solidFill>
                <a:latin typeface="IPAexMincho"/>
                <a:cs typeface="IPAexMincho"/>
              </a:rPr>
              <a:t>▲</a:t>
            </a:r>
            <a:r>
              <a:rPr sz="777" spc="104" dirty="0">
                <a:solidFill>
                  <a:srgbClr val="595757"/>
                </a:solidFill>
                <a:latin typeface="IPAexMincho"/>
                <a:cs typeface="IPAexMincho"/>
              </a:rPr>
              <a:t> </a:t>
            </a:r>
            <a:r>
              <a:rPr sz="777" dirty="0">
                <a:solidFill>
                  <a:srgbClr val="595757"/>
                </a:solidFill>
                <a:latin typeface="IPAexMincho"/>
                <a:cs typeface="IPAexMincho"/>
              </a:rPr>
              <a:t>你知道這些符號的意義嗎？</a:t>
            </a:r>
            <a:endParaRPr sz="777">
              <a:latin typeface="IPAexMincho"/>
              <a:cs typeface="IPAexMinch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50472" y="4491920"/>
            <a:ext cx="1736098" cy="127893"/>
          </a:xfrm>
          <a:prstGeom prst="rect">
            <a:avLst/>
          </a:prstGeom>
        </p:spPr>
        <p:txBody>
          <a:bodyPr vert="horz" wrap="square" lIns="0" tIns="8228" rIns="0" bIns="0" rtlCol="0">
            <a:spAutoFit/>
          </a:bodyPr>
          <a:lstStyle/>
          <a:p>
            <a:pPr>
              <a:spcBef>
                <a:spcPts val="65"/>
              </a:spcBef>
            </a:pPr>
            <a:r>
              <a:rPr sz="777" dirty="0">
                <a:solidFill>
                  <a:srgbClr val="595757"/>
                </a:solidFill>
                <a:latin typeface="IPAexMincho"/>
                <a:cs typeface="IPAexMincho"/>
              </a:rPr>
              <a:t>▲</a:t>
            </a:r>
            <a:r>
              <a:rPr sz="777" spc="104" dirty="0">
                <a:solidFill>
                  <a:srgbClr val="595757"/>
                </a:solidFill>
                <a:latin typeface="IPAexMincho"/>
                <a:cs typeface="IPAexMincho"/>
              </a:rPr>
              <a:t> </a:t>
            </a:r>
            <a:r>
              <a:rPr sz="777" dirty="0">
                <a:solidFill>
                  <a:srgbClr val="595757"/>
                </a:solidFill>
                <a:latin typeface="IPAexMincho"/>
                <a:cs typeface="IPAexMincho"/>
              </a:rPr>
              <a:t>貼心的高度調整，打造無障礙空間。</a:t>
            </a:r>
            <a:endParaRPr sz="777">
              <a:latin typeface="IPAexMincho"/>
              <a:cs typeface="IPAexMinch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6873" y="6078895"/>
            <a:ext cx="1923696" cy="127893"/>
          </a:xfrm>
          <a:prstGeom prst="rect">
            <a:avLst/>
          </a:prstGeom>
        </p:spPr>
        <p:txBody>
          <a:bodyPr vert="horz" wrap="square" lIns="0" tIns="8228" rIns="0" bIns="0" rtlCol="0">
            <a:spAutoFit/>
          </a:bodyPr>
          <a:lstStyle/>
          <a:p>
            <a:pPr marL="93392">
              <a:spcBef>
                <a:spcPts val="65"/>
              </a:spcBef>
            </a:pPr>
            <a:r>
              <a:rPr sz="777" dirty="0">
                <a:solidFill>
                  <a:srgbClr val="595757"/>
                </a:solidFill>
                <a:latin typeface="IPAexMincho"/>
                <a:cs typeface="IPAexMincho"/>
              </a:rPr>
              <a:t>▲</a:t>
            </a:r>
            <a:r>
              <a:rPr sz="777" spc="148" dirty="0">
                <a:solidFill>
                  <a:srgbClr val="595757"/>
                </a:solidFill>
                <a:latin typeface="IPAexMincho"/>
                <a:cs typeface="IPAexMincho"/>
              </a:rPr>
              <a:t> </a:t>
            </a:r>
            <a:r>
              <a:rPr sz="777" dirty="0">
                <a:solidFill>
                  <a:srgbClr val="595757"/>
                </a:solidFill>
                <a:latin typeface="IPAexMincho"/>
                <a:cs typeface="IPAexMincho"/>
              </a:rPr>
              <a:t>記得禮讓有需要的人優先使用！</a:t>
            </a:r>
            <a:endParaRPr sz="777">
              <a:latin typeface="IPAexMincho"/>
              <a:cs typeface="IPAexMinch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92607" y="2336309"/>
            <a:ext cx="2270915" cy="2962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18" name="object 18"/>
          <p:cNvSpPr/>
          <p:nvPr/>
        </p:nvSpPr>
        <p:spPr>
          <a:xfrm>
            <a:off x="1603537" y="4712562"/>
            <a:ext cx="3653212" cy="2145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19" name="object 19"/>
          <p:cNvSpPr/>
          <p:nvPr/>
        </p:nvSpPr>
        <p:spPr>
          <a:xfrm>
            <a:off x="6094149" y="0"/>
            <a:ext cx="4897896" cy="68570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4" name="object 4"/>
          <p:cNvSpPr txBox="1"/>
          <p:nvPr/>
        </p:nvSpPr>
        <p:spPr>
          <a:xfrm>
            <a:off x="1504801" y="516305"/>
            <a:ext cx="9281133" cy="1830957"/>
          </a:xfrm>
          <a:prstGeom prst="rect">
            <a:avLst/>
          </a:prstGeom>
        </p:spPr>
        <p:txBody>
          <a:bodyPr vert="horz" wrap="square" lIns="0" tIns="7817" rIns="0" bIns="0" rtlCol="0">
            <a:spAutoFit/>
          </a:bodyPr>
          <a:lstStyle/>
          <a:p>
            <a:pPr marL="8228" marR="3291" indent="232862" algn="just">
              <a:lnSpc>
                <a:spcPct val="127499"/>
              </a:lnSpc>
              <a:spcBef>
                <a:spcPts val="62"/>
              </a:spcBef>
            </a:pPr>
            <a:r>
              <a:rPr sz="2332" b="1" u="sng" spc="58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IPAmjMincho"/>
              </a:rPr>
              <a:t>無障礙設施符</a:t>
            </a:r>
            <a:r>
              <a:rPr sz="2332" b="1" u="sng" spc="19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IPAmjMincho"/>
              </a:rPr>
              <a:t>號</a:t>
            </a:r>
            <a:r>
              <a:rPr sz="2332" b="1" u="sng" spc="58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IPAmjMincho"/>
              </a:rPr>
              <a:t>，最常見的是一個坐在輪椅上的</a:t>
            </a:r>
            <a:r>
              <a:rPr sz="2332" b="1" u="sng" spc="19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IPAmjMincho"/>
              </a:rPr>
              <a:t>人</a:t>
            </a:r>
            <a:r>
              <a:rPr sz="2332" b="1" spc="58" dirty="0">
                <a:latin typeface="標楷體" pitchFamily="65" charset="-120"/>
                <a:ea typeface="標楷體" pitchFamily="65" charset="-120"/>
                <a:cs typeface="IPAmjMincho"/>
              </a:rPr>
              <a:t>。但並不是</a:t>
            </a:r>
            <a:r>
              <a:rPr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說</a:t>
            </a:r>
            <a:r>
              <a:rPr sz="2332" b="1" spc="23" dirty="0">
                <a:latin typeface="標楷體" pitchFamily="65" charset="-120"/>
                <a:ea typeface="標楷體" pitchFamily="65" charset="-120"/>
                <a:cs typeface="IPAmjMincho"/>
              </a:rPr>
              <a:t>，這個設施或設備只有坐在輪椅上的人才可以使</a:t>
            </a:r>
            <a:r>
              <a:rPr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用</a:t>
            </a:r>
            <a:r>
              <a:rPr sz="2332" b="1" spc="23" dirty="0">
                <a:latin typeface="標楷體" pitchFamily="65" charset="-120"/>
                <a:ea typeface="標楷體" pitchFamily="65" charset="-120"/>
                <a:cs typeface="IPAmjMincho"/>
              </a:rPr>
              <a:t>。其他像是視障朋友或是使用導盲犬的朋</a:t>
            </a:r>
            <a:r>
              <a:rPr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友</a:t>
            </a:r>
            <a:r>
              <a:rPr sz="2332" b="1" spc="23" dirty="0">
                <a:latin typeface="標楷體" pitchFamily="65" charset="-120"/>
                <a:ea typeface="標楷體" pitchFamily="65" charset="-120"/>
                <a:cs typeface="IPAmjMincho"/>
              </a:rPr>
              <a:t>，也都有一些識別符</a:t>
            </a:r>
            <a:r>
              <a:rPr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號</a:t>
            </a:r>
            <a:r>
              <a:rPr sz="2332" b="1" spc="23" dirty="0">
                <a:latin typeface="標楷體" pitchFamily="65" charset="-120"/>
                <a:ea typeface="標楷體" pitchFamily="65" charset="-120"/>
                <a:cs typeface="IPAmjMincho"/>
              </a:rPr>
              <a:t>，你在哪</a:t>
            </a:r>
            <a:r>
              <a:rPr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裡看過這些符號</a:t>
            </a:r>
            <a:r>
              <a:rPr lang="zh-TW" altLang="en-US"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呢</a:t>
            </a:r>
            <a:r>
              <a:rPr sz="2332" b="1" spc="19" dirty="0">
                <a:latin typeface="標楷體" pitchFamily="65" charset="-120"/>
                <a:ea typeface="標楷體" pitchFamily="65" charset="-120"/>
                <a:cs typeface="IPAmjMincho"/>
              </a:rPr>
              <a:t>？</a:t>
            </a:r>
            <a:endParaRPr sz="2332" b="1" dirty="0">
              <a:latin typeface="標楷體" pitchFamily="65" charset="-120"/>
              <a:ea typeface="標楷體" pitchFamily="65" charset="-120"/>
              <a:cs typeface="IPAmjMinch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448350" y="2095133"/>
            <a:ext cx="5282347" cy="4761929"/>
            <a:chOff x="840422" y="4934102"/>
            <a:chExt cx="5787390" cy="4729480"/>
          </a:xfrm>
        </p:grpSpPr>
        <p:sp>
          <p:nvSpPr>
            <p:cNvPr id="6" name="object 6"/>
            <p:cNvSpPr/>
            <p:nvPr/>
          </p:nvSpPr>
          <p:spPr>
            <a:xfrm>
              <a:off x="3737762" y="4937645"/>
              <a:ext cx="2889885" cy="2272665"/>
            </a:xfrm>
            <a:custGeom>
              <a:avLst/>
              <a:gdLst/>
              <a:ahLst/>
              <a:cxnLst/>
              <a:rect l="l" t="t" r="r" b="b"/>
              <a:pathLst>
                <a:path w="2889884" h="2272665">
                  <a:moveTo>
                    <a:pt x="2889504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889504" y="2272284"/>
                  </a:lnTo>
                  <a:lnTo>
                    <a:pt x="2889504" y="0"/>
                  </a:lnTo>
                  <a:close/>
                </a:path>
              </a:pathLst>
            </a:custGeom>
            <a:solidFill>
              <a:srgbClr val="00000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7" name="object 7"/>
            <p:cNvSpPr/>
            <p:nvPr/>
          </p:nvSpPr>
          <p:spPr>
            <a:xfrm>
              <a:off x="3888003" y="5087886"/>
              <a:ext cx="2412009" cy="17933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8" name="object 8"/>
            <p:cNvSpPr/>
            <p:nvPr/>
          </p:nvSpPr>
          <p:spPr>
            <a:xfrm>
              <a:off x="865327" y="4934102"/>
              <a:ext cx="3168650" cy="2268220"/>
            </a:xfrm>
            <a:custGeom>
              <a:avLst/>
              <a:gdLst/>
              <a:ahLst/>
              <a:cxnLst/>
              <a:rect l="l" t="t" r="r" b="b"/>
              <a:pathLst>
                <a:path w="3168650" h="2268220">
                  <a:moveTo>
                    <a:pt x="3168396" y="0"/>
                  </a:moveTo>
                  <a:lnTo>
                    <a:pt x="0" y="0"/>
                  </a:lnTo>
                  <a:lnTo>
                    <a:pt x="0" y="2267712"/>
                  </a:lnTo>
                  <a:lnTo>
                    <a:pt x="3168396" y="2267712"/>
                  </a:lnTo>
                  <a:lnTo>
                    <a:pt x="3168396" y="0"/>
                  </a:lnTo>
                  <a:close/>
                </a:path>
              </a:pathLst>
            </a:custGeom>
            <a:solidFill>
              <a:srgbClr val="00000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9" name="object 9"/>
            <p:cNvSpPr/>
            <p:nvPr/>
          </p:nvSpPr>
          <p:spPr>
            <a:xfrm>
              <a:off x="1015568" y="5084330"/>
              <a:ext cx="2688336" cy="17919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10" name="object 10"/>
            <p:cNvSpPr/>
            <p:nvPr/>
          </p:nvSpPr>
          <p:spPr>
            <a:xfrm>
              <a:off x="840422" y="7229893"/>
              <a:ext cx="3278504" cy="2313940"/>
            </a:xfrm>
            <a:custGeom>
              <a:avLst/>
              <a:gdLst/>
              <a:ahLst/>
              <a:cxnLst/>
              <a:rect l="l" t="t" r="r" b="b"/>
              <a:pathLst>
                <a:path w="3278504" h="2313940">
                  <a:moveTo>
                    <a:pt x="3278124" y="0"/>
                  </a:moveTo>
                  <a:lnTo>
                    <a:pt x="0" y="0"/>
                  </a:lnTo>
                  <a:lnTo>
                    <a:pt x="0" y="2313432"/>
                  </a:lnTo>
                  <a:lnTo>
                    <a:pt x="3278124" y="2313432"/>
                  </a:lnTo>
                  <a:lnTo>
                    <a:pt x="3278124" y="0"/>
                  </a:lnTo>
                  <a:close/>
                </a:path>
              </a:pathLst>
            </a:custGeom>
            <a:solidFill>
              <a:srgbClr val="000000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5569" y="7409916"/>
              <a:ext cx="2872421" cy="19073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12" name="object 12"/>
            <p:cNvSpPr/>
            <p:nvPr/>
          </p:nvSpPr>
          <p:spPr>
            <a:xfrm>
              <a:off x="3834409" y="7176325"/>
              <a:ext cx="2788920" cy="2487295"/>
            </a:xfrm>
            <a:custGeom>
              <a:avLst/>
              <a:gdLst/>
              <a:ahLst/>
              <a:cxnLst/>
              <a:rect l="l" t="t" r="r" b="b"/>
              <a:pathLst>
                <a:path w="2788920" h="2487295">
                  <a:moveTo>
                    <a:pt x="2788920" y="0"/>
                  </a:moveTo>
                  <a:lnTo>
                    <a:pt x="0" y="0"/>
                  </a:lnTo>
                  <a:lnTo>
                    <a:pt x="0" y="2487168"/>
                  </a:lnTo>
                  <a:lnTo>
                    <a:pt x="2788920" y="2487168"/>
                  </a:lnTo>
                  <a:lnTo>
                    <a:pt x="2788920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8000" y="7409916"/>
              <a:ext cx="2220899" cy="191890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</p:grpSp>
    </p:spTree>
    <p:extLst>
      <p:ext uri="{BB962C8B-B14F-4D97-AF65-F5344CB8AC3E}">
        <p14:creationId xmlns:p14="http://schemas.microsoft.com/office/powerpoint/2010/main" val="411080849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6254" y="0"/>
            <a:ext cx="4897904" cy="6857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19" name="object 19"/>
          <p:cNvSpPr/>
          <p:nvPr/>
        </p:nvSpPr>
        <p:spPr>
          <a:xfrm>
            <a:off x="6094149" y="0"/>
            <a:ext cx="4897896" cy="6857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21" name="object 21"/>
          <p:cNvSpPr txBox="1"/>
          <p:nvPr/>
        </p:nvSpPr>
        <p:spPr>
          <a:xfrm>
            <a:off x="1406066" y="220098"/>
            <a:ext cx="4739302" cy="6414262"/>
          </a:xfrm>
          <a:prstGeom prst="rect">
            <a:avLst/>
          </a:prstGeom>
        </p:spPr>
        <p:txBody>
          <a:bodyPr vert="horz" wrap="square" lIns="0" tIns="7817" rIns="0" bIns="0" rtlCol="0">
            <a:spAutoFit/>
          </a:bodyPr>
          <a:lstStyle/>
          <a:p>
            <a:pPr marL="8228" marR="3291" indent="232862" algn="just">
              <a:lnSpc>
                <a:spcPct val="127499"/>
              </a:lnSpc>
              <a:spcBef>
                <a:spcPts val="62"/>
              </a:spcBef>
            </a:pPr>
            <a:r>
              <a:rPr sz="2332" b="1" spc="58" dirty="0">
                <a:latin typeface="IPAmjMincho"/>
                <a:cs typeface="IPAmjMincho"/>
              </a:rPr>
              <a:t>無障礙設施是為了讓行動不方便的</a:t>
            </a:r>
            <a:r>
              <a:rPr sz="2332" b="1" spc="19" dirty="0">
                <a:latin typeface="IPAmjMincho"/>
                <a:cs typeface="IPAmjMincho"/>
              </a:rPr>
              <a:t>人</a:t>
            </a:r>
            <a:r>
              <a:rPr sz="2332" b="1" spc="58" dirty="0">
                <a:latin typeface="IPAmjMincho"/>
                <a:cs typeface="IPAmjMincho"/>
              </a:rPr>
              <a:t>，擁</a:t>
            </a:r>
            <a:r>
              <a:rPr sz="2332" b="1" spc="19" dirty="0">
                <a:latin typeface="IPAmjMincho"/>
                <a:cs typeface="IPAmjMincho"/>
              </a:rPr>
              <a:t>有</a:t>
            </a:r>
            <a:r>
              <a:rPr sz="2332" b="1" spc="58" dirty="0">
                <a:latin typeface="IPAmjMincho"/>
                <a:cs typeface="IPAmjMincho"/>
              </a:rPr>
              <a:t>「行」的自主與自</a:t>
            </a:r>
            <a:r>
              <a:rPr sz="2332" b="1" spc="19" dirty="0">
                <a:latin typeface="IPAmjMincho"/>
                <a:cs typeface="IPAmjMincho"/>
              </a:rPr>
              <a:t>由</a:t>
            </a:r>
            <a:r>
              <a:rPr sz="2332" b="1" spc="16" dirty="0">
                <a:latin typeface="IPAmjMincho"/>
                <a:cs typeface="IPAmjMincho"/>
              </a:rPr>
              <a:t>。</a:t>
            </a:r>
            <a:r>
              <a:rPr sz="2332" b="1" spc="42" dirty="0">
                <a:latin typeface="IPAmjMincho"/>
                <a:cs typeface="IPAmjMincho"/>
              </a:rPr>
              <a:t>不只是身心障礙</a:t>
            </a:r>
            <a:r>
              <a:rPr sz="2332" b="1" spc="19" dirty="0">
                <a:latin typeface="IPAmjMincho"/>
                <a:cs typeface="IPAmjMincho"/>
              </a:rPr>
              <a:t>者</a:t>
            </a:r>
            <a:r>
              <a:rPr sz="2332" b="1" spc="42" dirty="0">
                <a:latin typeface="IPAmjMincho"/>
                <a:cs typeface="IPAmjMincho"/>
              </a:rPr>
              <a:t>，包含受傷坐輪</a:t>
            </a:r>
            <a:r>
              <a:rPr sz="2332" b="1" spc="19" dirty="0">
                <a:latin typeface="IPAmjMincho"/>
                <a:cs typeface="IPAmjMincho"/>
              </a:rPr>
              <a:t>椅</a:t>
            </a:r>
            <a:r>
              <a:rPr sz="2332" b="1" spc="42" dirty="0">
                <a:latin typeface="IPAmjMincho"/>
                <a:cs typeface="IPAmjMincho"/>
              </a:rPr>
              <a:t>、拿拐杖的</a:t>
            </a:r>
            <a:r>
              <a:rPr sz="2332" b="1" spc="19" dirty="0">
                <a:latin typeface="IPAmjMincho"/>
                <a:cs typeface="IPAmjMincho"/>
              </a:rPr>
              <a:t>人</a:t>
            </a:r>
            <a:r>
              <a:rPr sz="2332" b="1" spc="16" dirty="0">
                <a:latin typeface="IPAmjMincho"/>
                <a:cs typeface="IPAmjMincho"/>
              </a:rPr>
              <a:t>，</a:t>
            </a:r>
            <a:r>
              <a:rPr sz="2332" b="1" spc="42" dirty="0">
                <a:latin typeface="IPAmjMincho"/>
                <a:cs typeface="IPAmjMincho"/>
              </a:rPr>
              <a:t>或是老爺</a:t>
            </a:r>
            <a:r>
              <a:rPr sz="2332" b="1" spc="19" dirty="0">
                <a:latin typeface="IPAmjMincho"/>
                <a:cs typeface="IPAmjMincho"/>
              </a:rPr>
              <a:t>爺</a:t>
            </a:r>
            <a:r>
              <a:rPr sz="2332" b="1" spc="23" dirty="0">
                <a:latin typeface="IPAmjMincho"/>
                <a:cs typeface="IPAmjMincho"/>
              </a:rPr>
              <a:t>、老奶</a:t>
            </a:r>
            <a:r>
              <a:rPr sz="2332" b="1" spc="19" dirty="0">
                <a:latin typeface="IPAmjMincho"/>
                <a:cs typeface="IPAmjMincho"/>
              </a:rPr>
              <a:t>奶</a:t>
            </a:r>
            <a:r>
              <a:rPr sz="2332" b="1" spc="23" dirty="0">
                <a:latin typeface="IPAmjMincho"/>
                <a:cs typeface="IPAmjMincho"/>
              </a:rPr>
              <a:t>，推娃娃車的家</a:t>
            </a:r>
            <a:r>
              <a:rPr sz="2332" b="1" spc="19" dirty="0">
                <a:latin typeface="IPAmjMincho"/>
                <a:cs typeface="IPAmjMincho"/>
              </a:rPr>
              <a:t>長</a:t>
            </a:r>
            <a:r>
              <a:rPr sz="2332" b="1" spc="23" dirty="0">
                <a:latin typeface="IPAmjMincho"/>
                <a:cs typeface="IPAmjMincho"/>
              </a:rPr>
              <a:t>，都是無障礙設施服務的對</a:t>
            </a:r>
            <a:r>
              <a:rPr sz="2332" b="1" spc="19" dirty="0">
                <a:latin typeface="IPAmjMincho"/>
                <a:cs typeface="IPAmjMincho"/>
              </a:rPr>
              <a:t>象</a:t>
            </a:r>
            <a:r>
              <a:rPr sz="2332" b="1" spc="23" dirty="0">
                <a:latin typeface="IPAmjMincho"/>
                <a:cs typeface="IPAmjMincho"/>
              </a:rPr>
              <a:t>。依照規</a:t>
            </a:r>
            <a:r>
              <a:rPr sz="2332" b="1" spc="19" dirty="0">
                <a:latin typeface="IPAmjMincho"/>
                <a:cs typeface="IPAmjMincho"/>
              </a:rPr>
              <a:t>定</a:t>
            </a:r>
            <a:r>
              <a:rPr sz="2332" b="1" spc="23" dirty="0">
                <a:latin typeface="IPAmjMincho"/>
                <a:cs typeface="IPAmjMincho"/>
              </a:rPr>
              <a:t>，不論室內或室</a:t>
            </a:r>
            <a:r>
              <a:rPr sz="2332" b="1" spc="19" dirty="0">
                <a:latin typeface="IPAmjMincho"/>
                <a:cs typeface="IPAmjMincho"/>
              </a:rPr>
              <a:t>外</a:t>
            </a:r>
            <a:r>
              <a:rPr sz="2332" b="1" spc="23" dirty="0">
                <a:latin typeface="IPAmjMincho"/>
                <a:cs typeface="IPAmjMincho"/>
              </a:rPr>
              <a:t>，都應該要有這樣的設</a:t>
            </a:r>
            <a:r>
              <a:rPr sz="2332" b="1" spc="19" dirty="0">
                <a:latin typeface="IPAmjMincho"/>
                <a:cs typeface="IPAmjMincho"/>
              </a:rPr>
              <a:t>計</a:t>
            </a:r>
            <a:r>
              <a:rPr sz="2332" b="1" spc="23" dirty="0">
                <a:latin typeface="IPAmjMincho"/>
                <a:cs typeface="IPAmjMincho"/>
              </a:rPr>
              <a:t>，像是室內設有電</a:t>
            </a:r>
            <a:r>
              <a:rPr sz="2332" b="1" spc="19" dirty="0">
                <a:latin typeface="IPAmjMincho"/>
                <a:cs typeface="IPAmjMincho"/>
              </a:rPr>
              <a:t>梯</a:t>
            </a:r>
            <a:r>
              <a:rPr sz="2332" b="1" spc="16" dirty="0">
                <a:latin typeface="IPAmjMincho"/>
                <a:cs typeface="IPAmjMincho"/>
              </a:rPr>
              <a:t>、</a:t>
            </a:r>
            <a:r>
              <a:rPr sz="2332" b="1" spc="23" dirty="0">
                <a:latin typeface="IPAmjMincho"/>
                <a:cs typeface="IPAmjMincho"/>
              </a:rPr>
              <a:t>公共廁所內設置有扶手</a:t>
            </a:r>
            <a:r>
              <a:rPr sz="2332" b="1" spc="19" dirty="0">
                <a:latin typeface="IPAmjMincho"/>
                <a:cs typeface="IPAmjMincho"/>
              </a:rPr>
              <a:t>等</a:t>
            </a:r>
            <a:r>
              <a:rPr sz="2332" b="1" spc="23" dirty="0">
                <a:latin typeface="IPAmjMincho"/>
                <a:cs typeface="IPAmjMincho"/>
              </a:rPr>
              <a:t>，室外騎樓下的通路與馬路的連接</a:t>
            </a:r>
            <a:r>
              <a:rPr sz="2332" b="1" spc="19" dirty="0">
                <a:latin typeface="IPAmjMincho"/>
                <a:cs typeface="IPAmjMincho"/>
              </a:rPr>
              <a:t>處</a:t>
            </a:r>
            <a:r>
              <a:rPr sz="2332" b="1" spc="23" dirty="0">
                <a:latin typeface="IPAmjMincho"/>
                <a:cs typeface="IPAmjMincho"/>
              </a:rPr>
              <a:t>、樓梯</a:t>
            </a:r>
            <a:r>
              <a:rPr sz="2332" b="1" spc="19" dirty="0">
                <a:latin typeface="IPAmjMincho"/>
                <a:cs typeface="IPAmjMincho"/>
              </a:rPr>
              <a:t>旁，都要設置有斜坡道等。</a:t>
            </a:r>
            <a:endParaRPr sz="2332" b="1" dirty="0">
              <a:latin typeface="IPAmjMincho"/>
              <a:cs typeface="IPAmjMincho"/>
            </a:endParaRPr>
          </a:p>
          <a:p>
            <a:pPr marL="8228" marR="7817" indent="232862">
              <a:lnSpc>
                <a:spcPct val="127499"/>
              </a:lnSpc>
              <a:spcBef>
                <a:spcPts val="184"/>
              </a:spcBef>
            </a:pPr>
            <a:r>
              <a:rPr sz="2332" b="1" spc="19" dirty="0">
                <a:latin typeface="IPAmjMincho"/>
                <a:cs typeface="IPAmjMincho"/>
              </a:rPr>
              <a:t>這些設施是為了打造一個更公平與安全的環境</a:t>
            </a:r>
            <a:r>
              <a:rPr sz="2332" b="1" spc="19">
                <a:latin typeface="IPAmjMincho"/>
                <a:cs typeface="IPAmjMincho"/>
              </a:rPr>
              <a:t>，讓不同需求的人都可以快快樂樂出門</a:t>
            </a:r>
            <a:r>
              <a:rPr sz="2332" b="1" spc="19" dirty="0">
                <a:latin typeface="IPAmjMincho"/>
                <a:cs typeface="IPAmjMincho"/>
              </a:rPr>
              <a:t>，平平安安回家。</a:t>
            </a:r>
            <a:endParaRPr sz="2332" b="1" dirty="0">
              <a:latin typeface="IPAmjMincho"/>
              <a:cs typeface="IPAmjMinch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194736" y="368201"/>
            <a:ext cx="4603540" cy="6489799"/>
            <a:chOff x="8519744" y="3595268"/>
            <a:chExt cx="5795010" cy="6050915"/>
          </a:xfrm>
        </p:grpSpPr>
        <p:sp>
          <p:nvSpPr>
            <p:cNvPr id="23" name="object 23"/>
            <p:cNvSpPr/>
            <p:nvPr/>
          </p:nvSpPr>
          <p:spPr>
            <a:xfrm>
              <a:off x="11429441" y="6495922"/>
              <a:ext cx="2885440" cy="3150235"/>
            </a:xfrm>
            <a:custGeom>
              <a:avLst/>
              <a:gdLst/>
              <a:ahLst/>
              <a:cxnLst/>
              <a:rect l="l" t="t" r="r" b="b"/>
              <a:pathLst>
                <a:path w="2885440" h="3150234">
                  <a:moveTo>
                    <a:pt x="2884931" y="0"/>
                  </a:moveTo>
                  <a:lnTo>
                    <a:pt x="0" y="0"/>
                  </a:lnTo>
                  <a:lnTo>
                    <a:pt x="0" y="3150107"/>
                  </a:lnTo>
                  <a:lnTo>
                    <a:pt x="2884931" y="3150107"/>
                  </a:lnTo>
                  <a:lnTo>
                    <a:pt x="2884931" y="0"/>
                  </a:lnTo>
                  <a:close/>
                </a:path>
              </a:pathLst>
            </a:custGeom>
            <a:solidFill>
              <a:srgbClr val="00000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24" name="object 24"/>
            <p:cNvSpPr/>
            <p:nvPr/>
          </p:nvSpPr>
          <p:spPr>
            <a:xfrm>
              <a:off x="11579669" y="6646163"/>
              <a:ext cx="2405253" cy="26710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25" name="object 25"/>
            <p:cNvSpPr/>
            <p:nvPr/>
          </p:nvSpPr>
          <p:spPr>
            <a:xfrm>
              <a:off x="8551824" y="6495922"/>
              <a:ext cx="3182620" cy="3150235"/>
            </a:xfrm>
            <a:custGeom>
              <a:avLst/>
              <a:gdLst/>
              <a:ahLst/>
              <a:cxnLst/>
              <a:rect l="l" t="t" r="r" b="b"/>
              <a:pathLst>
                <a:path w="3182620" h="3150234">
                  <a:moveTo>
                    <a:pt x="3182112" y="0"/>
                  </a:moveTo>
                  <a:lnTo>
                    <a:pt x="0" y="0"/>
                  </a:lnTo>
                  <a:lnTo>
                    <a:pt x="0" y="3150107"/>
                  </a:lnTo>
                  <a:lnTo>
                    <a:pt x="3182112" y="3150107"/>
                  </a:lnTo>
                  <a:lnTo>
                    <a:pt x="3182112" y="0"/>
                  </a:lnTo>
                  <a:close/>
                </a:path>
              </a:pathLst>
            </a:custGeom>
            <a:solidFill>
              <a:srgbClr val="000000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26" name="object 26"/>
            <p:cNvSpPr/>
            <p:nvPr/>
          </p:nvSpPr>
          <p:spPr>
            <a:xfrm>
              <a:off x="8702065" y="6646163"/>
              <a:ext cx="2703779" cy="2671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27" name="object 27"/>
            <p:cNvSpPr/>
            <p:nvPr/>
          </p:nvSpPr>
          <p:spPr>
            <a:xfrm>
              <a:off x="8519744" y="3595268"/>
              <a:ext cx="2811780" cy="2748280"/>
            </a:xfrm>
            <a:custGeom>
              <a:avLst/>
              <a:gdLst/>
              <a:ahLst/>
              <a:cxnLst/>
              <a:rect l="l" t="t" r="r" b="b"/>
              <a:pathLst>
                <a:path w="2811779" h="2748279">
                  <a:moveTo>
                    <a:pt x="2811779" y="0"/>
                  </a:moveTo>
                  <a:lnTo>
                    <a:pt x="0" y="0"/>
                  </a:lnTo>
                  <a:lnTo>
                    <a:pt x="0" y="2747772"/>
                  </a:lnTo>
                  <a:lnTo>
                    <a:pt x="2811779" y="2747772"/>
                  </a:lnTo>
                  <a:lnTo>
                    <a:pt x="2811779" y="0"/>
                  </a:lnTo>
                  <a:close/>
                </a:path>
              </a:pathLst>
            </a:custGeom>
            <a:solidFill>
              <a:srgbClr val="000000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28" name="object 28"/>
            <p:cNvSpPr/>
            <p:nvPr/>
          </p:nvSpPr>
          <p:spPr>
            <a:xfrm>
              <a:off x="8694890" y="3775290"/>
              <a:ext cx="2405608" cy="23429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21618" y="3595268"/>
              <a:ext cx="3095625" cy="2748280"/>
            </a:xfrm>
            <a:custGeom>
              <a:avLst/>
              <a:gdLst/>
              <a:ahLst/>
              <a:cxnLst/>
              <a:rect l="l" t="t" r="r" b="b"/>
              <a:pathLst>
                <a:path w="3095625" h="2748279">
                  <a:moveTo>
                    <a:pt x="3095243" y="0"/>
                  </a:moveTo>
                  <a:lnTo>
                    <a:pt x="0" y="0"/>
                  </a:lnTo>
                  <a:lnTo>
                    <a:pt x="0" y="2747772"/>
                  </a:lnTo>
                  <a:lnTo>
                    <a:pt x="3095243" y="2747772"/>
                  </a:lnTo>
                  <a:lnTo>
                    <a:pt x="3095243" y="0"/>
                  </a:lnTo>
                  <a:close/>
                </a:path>
              </a:pathLst>
            </a:custGeom>
            <a:solidFill>
              <a:srgbClr val="000000">
                <a:alpha val="16998"/>
              </a:srgbClr>
            </a:solidFill>
          </p:spPr>
          <p:txBody>
            <a:bodyPr wrap="square" lIns="0" tIns="0" rIns="0" bIns="0" rtlCol="0"/>
            <a:lstStyle/>
            <a:p>
              <a:endParaRPr sz="1166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296764" y="3775303"/>
              <a:ext cx="2688336" cy="23428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166"/>
            </a:p>
          </p:txBody>
        </p:sp>
      </p:grpSp>
    </p:spTree>
    <p:extLst>
      <p:ext uri="{BB962C8B-B14F-4D97-AF65-F5344CB8AC3E}">
        <p14:creationId xmlns:p14="http://schemas.microsoft.com/office/powerpoint/2010/main" val="407974314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96253" y="0"/>
            <a:ext cx="979949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66"/>
          </a:p>
        </p:txBody>
      </p:sp>
      <p:sp>
        <p:nvSpPr>
          <p:cNvPr id="2" name="矩形 1"/>
          <p:cNvSpPr/>
          <p:nvPr/>
        </p:nvSpPr>
        <p:spPr>
          <a:xfrm>
            <a:off x="1455434" y="2293542"/>
            <a:ext cx="5973495" cy="2320283"/>
          </a:xfrm>
          <a:prstGeom prst="rect">
            <a:avLst/>
          </a:prstGeom>
          <a:noFill/>
        </p:spPr>
        <p:txBody>
          <a:bodyPr wrap="none" lIns="59241" tIns="29621" rIns="59241" bIns="29621" numCol="1">
            <a:prstTxWarp prst="textChevronInverted">
              <a:avLst/>
            </a:prstTxWarp>
            <a:spAutoFit/>
          </a:bodyPr>
          <a:lstStyle/>
          <a:p>
            <a:pPr algn="ctr"/>
            <a:r>
              <a:rPr lang="zh-TW" altLang="en-US" sz="3499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三民國小的無障礙設施</a:t>
            </a:r>
          </a:p>
        </p:txBody>
      </p:sp>
    </p:spTree>
    <p:extLst>
      <p:ext uri="{BB962C8B-B14F-4D97-AF65-F5344CB8AC3E}">
        <p14:creationId xmlns:p14="http://schemas.microsoft.com/office/powerpoint/2010/main" val="141209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無障礙設施照片_201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829" y="1178423"/>
            <a:ext cx="4102296" cy="5472197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554169" y="368202"/>
            <a:ext cx="493677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65" b="1" dirty="0">
                <a:latin typeface="文鼎標楷注音" pitchFamily="34" charset="-120"/>
                <a:ea typeface="文鼎標楷注音" pitchFamily="34" charset="-120"/>
              </a:rPr>
              <a:t>無障礙坡道</a:t>
            </a:r>
          </a:p>
        </p:txBody>
      </p:sp>
    </p:spTree>
    <p:extLst>
      <p:ext uri="{BB962C8B-B14F-4D97-AF65-F5344CB8AC3E}">
        <p14:creationId xmlns:p14="http://schemas.microsoft.com/office/powerpoint/2010/main" val="396810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54169" y="368202"/>
            <a:ext cx="493677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65" b="1" dirty="0">
                <a:latin typeface="文鼎標楷注音" pitchFamily="34" charset="-120"/>
                <a:ea typeface="文鼎標楷注音" pitchFamily="34" charset="-120"/>
              </a:rPr>
              <a:t>無障礙電梯</a:t>
            </a:r>
          </a:p>
        </p:txBody>
      </p:sp>
      <p:pic>
        <p:nvPicPr>
          <p:cNvPr id="5" name="圖片 4" descr="無障礙設施照片_201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111" y="1454292"/>
            <a:ext cx="3458808" cy="4613825"/>
          </a:xfrm>
          <a:prstGeom prst="rect">
            <a:avLst/>
          </a:prstGeom>
        </p:spPr>
      </p:pic>
      <p:pic>
        <p:nvPicPr>
          <p:cNvPr id="6" name="圖片 5" descr="無障礙設施照片_20112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838" y="565673"/>
            <a:ext cx="4124972" cy="55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4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54169" y="368202"/>
            <a:ext cx="4936773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65" b="1" dirty="0">
                <a:latin typeface="文鼎標楷注音" pitchFamily="34" charset="-120"/>
                <a:ea typeface="文鼎標楷注音" pitchFamily="34" charset="-120"/>
              </a:rPr>
              <a:t>無障礙廁所</a:t>
            </a:r>
          </a:p>
        </p:txBody>
      </p:sp>
      <p:pic>
        <p:nvPicPr>
          <p:cNvPr id="5" name="圖片 4" descr="IMG_11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677" y="516305"/>
            <a:ext cx="3941705" cy="5255606"/>
          </a:xfrm>
          <a:prstGeom prst="rect">
            <a:avLst/>
          </a:prstGeom>
        </p:spPr>
      </p:pic>
      <p:pic>
        <p:nvPicPr>
          <p:cNvPr id="6" name="圖片 5" descr="IMG_11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066" y="2145440"/>
            <a:ext cx="5279604" cy="39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640259" y="516693"/>
            <a:ext cx="5776024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65" b="1" dirty="0">
                <a:latin typeface="文鼎標楷注音" pitchFamily="34" charset="-120"/>
                <a:ea typeface="文鼎標楷注音" pitchFamily="34" charset="-120"/>
              </a:rPr>
              <a:t>無障礙停車位</a:t>
            </a: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14" y="1295554"/>
            <a:ext cx="7108953" cy="523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54169" y="368202"/>
            <a:ext cx="6319069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665" b="1" dirty="0">
                <a:latin typeface="文鼎標楷注音" pitchFamily="34" charset="-120"/>
                <a:ea typeface="文鼎標楷注音" pitchFamily="34" charset="-120"/>
              </a:rPr>
              <a:t>無障礙導盲磚</a:t>
            </a:r>
          </a:p>
        </p:txBody>
      </p:sp>
      <p:pic>
        <p:nvPicPr>
          <p:cNvPr id="5" name="圖片 4" descr="108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878" y="1256821"/>
            <a:ext cx="4788669" cy="503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96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100</Words>
  <Application>Microsoft Office PowerPoint</Application>
  <PresentationFormat>寬螢幕</PresentationFormat>
  <Paragraphs>14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IPAexMincho</vt:lpstr>
      <vt:lpstr>IPAmjMincho</vt:lpstr>
      <vt:lpstr>文鼎標楷注音</vt:lpstr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win98</dc:creator>
  <cp:lastModifiedBy>Microsoft 帳戶</cp:lastModifiedBy>
  <cp:revision>3</cp:revision>
  <dcterms:created xsi:type="dcterms:W3CDTF">2022-09-19T01:45:00Z</dcterms:created>
  <dcterms:modified xsi:type="dcterms:W3CDTF">2024-08-25T06:31:14Z</dcterms:modified>
</cp:coreProperties>
</file>