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3"/>
  </p:notesMasterIdLst>
  <p:sldIdLst>
    <p:sldId id="256" r:id="rId3"/>
    <p:sldId id="257" r:id="rId4"/>
    <p:sldId id="258" r:id="rId5"/>
    <p:sldId id="283" r:id="rId6"/>
    <p:sldId id="282" r:id="rId7"/>
    <p:sldId id="284" r:id="rId8"/>
    <p:sldId id="285" r:id="rId9"/>
    <p:sldId id="286" r:id="rId10"/>
    <p:sldId id="323" r:id="rId11"/>
    <p:sldId id="322" r:id="rId12"/>
    <p:sldId id="324" r:id="rId13"/>
    <p:sldId id="278" r:id="rId14"/>
    <p:sldId id="287" r:id="rId15"/>
    <p:sldId id="288" r:id="rId16"/>
    <p:sldId id="305" r:id="rId17"/>
    <p:sldId id="306" r:id="rId18"/>
    <p:sldId id="307" r:id="rId19"/>
    <p:sldId id="308" r:id="rId20"/>
    <p:sldId id="309" r:id="rId21"/>
    <p:sldId id="290" r:id="rId22"/>
    <p:sldId id="295" r:id="rId23"/>
    <p:sldId id="291" r:id="rId24"/>
    <p:sldId id="296" r:id="rId25"/>
    <p:sldId id="326" r:id="rId26"/>
    <p:sldId id="327" r:id="rId27"/>
    <p:sldId id="292" r:id="rId28"/>
    <p:sldId id="297" r:id="rId29"/>
    <p:sldId id="300" r:id="rId30"/>
    <p:sldId id="298" r:id="rId31"/>
    <p:sldId id="299" r:id="rId32"/>
    <p:sldId id="293" r:id="rId33"/>
    <p:sldId id="328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50" r:id="rId50"/>
    <p:sldId id="354" r:id="rId51"/>
    <p:sldId id="355" r:id="rId52"/>
    <p:sldId id="356" r:id="rId53"/>
    <p:sldId id="357" r:id="rId54"/>
    <p:sldId id="358" r:id="rId55"/>
    <p:sldId id="359" r:id="rId56"/>
    <p:sldId id="362" r:id="rId57"/>
    <p:sldId id="363" r:id="rId58"/>
    <p:sldId id="366" r:id="rId59"/>
    <p:sldId id="348" r:id="rId60"/>
    <p:sldId id="277" r:id="rId61"/>
    <p:sldId id="384" r:id="rId62"/>
  </p:sldIdLst>
  <p:sldSz cx="12192000" cy="6858000"/>
  <p:notesSz cx="6858000" cy="9144000"/>
  <p:custDataLst>
    <p:tags r:id="rId6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0BA"/>
    <a:srgbClr val="FF8585"/>
    <a:srgbClr val="FF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99A73-0097-48B1-8197-3D5693CBCBAB}" type="datetimeFigureOut">
              <a:rPr lang="zh-CN" altLang="en-US" smtClean="0"/>
              <a:pPr/>
              <a:t>2024/10/9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0F6CD-925D-488C-A69D-1F0F4203BB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261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593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668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338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255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683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683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683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683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683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683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683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163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683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683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683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6837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535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33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6837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6837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6837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683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3494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6837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6837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2665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4439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4073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9989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4576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012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3219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712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4587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512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423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8732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6016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1325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9507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3314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2576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2576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257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6837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2576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2576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2576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2576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2576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2576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2576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2576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6162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255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683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683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683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28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76C56B2-C714-4AD3-9AC2-A329EABF8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71436"/>
      </p:ext>
    </p:extLst>
  </p:cSld>
  <p:clrMapOvr>
    <a:masterClrMapping/>
  </p:clrMapOvr>
  <p:transition spd="med" advClick="0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20DB1A-DED3-440B-9D77-AF127009D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A6018B0-3D9E-4451-821F-E91308EB4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9B14FD1-EB2F-4EFA-B3D2-EF7D94860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1C8CEE-1706-4479-A59B-FCA017E9F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pPr/>
              <a:t>2024/10/9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07425E-9DDF-4422-AA3D-5A192908B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3C1EE2-68B6-4A1F-91AD-94BBAAC5A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598595"/>
      </p:ext>
    </p:extLst>
  </p:cSld>
  <p:clrMapOvr>
    <a:masterClrMapping/>
  </p:clrMapOvr>
  <p:transition spd="med" advClick="0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1CC912-D33A-40EB-AF3D-F50C1D0C0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8FEA1B-51B7-49E4-8A10-8618056E4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526736-09D0-4A6A-BC89-05A1FA66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pPr/>
              <a:t>2024/10/9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92CCCE-9D1B-4463-8197-ED577469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6E8D6B-0E19-4698-8525-94EAE317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241066"/>
      </p:ext>
    </p:extLst>
  </p:cSld>
  <p:clrMapOvr>
    <a:masterClrMapping/>
  </p:clrMapOvr>
  <p:transition spd="med" advClick="0" advTm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24B57DC-2143-4BCB-894A-DF9F6D585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BEAFDC-A5AD-4119-A1FB-E84E44DCE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715764-C1B5-4D9C-8C0E-4F6DBF95D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pPr/>
              <a:t>2024/10/9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459523-A741-474D-B7D6-EFDF368C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697934-6942-462B-B8F7-EA007A8A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478281"/>
      </p:ext>
    </p:extLst>
  </p:cSld>
  <p:clrMapOvr>
    <a:masterClrMapping/>
  </p:clrMapOvr>
  <p:transition spd="med" advClick="0" advTm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9714472A-4549-4D7A-8EE0-0E611D2E306A}" type="datetime1">
              <a:rPr lang="en-US" altLang="zh-TW" smtClean="0">
                <a:solidFill>
                  <a:srgbClr val="EE8011">
                    <a:lumMod val="40000"/>
                    <a:lumOff val="60000"/>
                  </a:srgbClr>
                </a:solidFill>
              </a:rPr>
              <a:t>10/9/2024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9604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B082-5F8C-4312-93BA-98263751721F}" type="datetime1">
              <a:rPr lang="en-US" altLang="zh-TW" smtClean="0">
                <a:solidFill>
                  <a:srgbClr val="EE8011">
                    <a:lumMod val="40000"/>
                    <a:lumOff val="60000"/>
                  </a:srgbClr>
                </a:solidFill>
              </a:rPr>
              <a:t>10/9/2024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52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0C69-7690-4D35-982E-C28834907C8C}" type="datetime1">
              <a:rPr lang="en-US" altLang="zh-TW" smtClean="0">
                <a:solidFill>
                  <a:srgbClr val="EE8011">
                    <a:lumMod val="40000"/>
                    <a:lumOff val="60000"/>
                  </a:srgbClr>
                </a:solidFill>
              </a:rPr>
              <a:t>10/9/2024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33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7BD2-7AD7-429F-90F5-BE1D216577EC}" type="datetime1">
              <a:rPr lang="en-US" altLang="zh-TW" smtClean="0">
                <a:solidFill>
                  <a:srgbClr val="EE8011">
                    <a:lumMod val="40000"/>
                    <a:lumOff val="60000"/>
                  </a:srgbClr>
                </a:solidFill>
              </a:rPr>
              <a:t>10/9/2024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01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806-2534-4165-AD0C-75515BE5F9DD}" type="datetime1">
              <a:rPr lang="en-US" altLang="zh-TW" smtClean="0">
                <a:solidFill>
                  <a:srgbClr val="EE8011">
                    <a:lumMod val="40000"/>
                    <a:lumOff val="60000"/>
                  </a:srgbClr>
                </a:solidFill>
              </a:rPr>
              <a:t>10/9/2024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80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C1AF-1678-46DF-8144-94B2BD6D6602}" type="datetime1">
              <a:rPr lang="en-US" altLang="zh-TW" smtClean="0">
                <a:solidFill>
                  <a:srgbClr val="EE8011">
                    <a:lumMod val="40000"/>
                    <a:lumOff val="60000"/>
                  </a:srgbClr>
                </a:solidFill>
              </a:rPr>
              <a:t>10/9/2024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41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5766-330D-45D1-B98F-3C7971D9F274}" type="datetime1">
              <a:rPr lang="en-US" altLang="zh-TW" smtClean="0">
                <a:solidFill>
                  <a:srgbClr val="EE8011">
                    <a:lumMod val="40000"/>
                    <a:lumOff val="60000"/>
                  </a:srgbClr>
                </a:solidFill>
              </a:rPr>
              <a:t>10/9/2024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3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066DDC37-A61B-48CC-8C3A-7E31E12F7C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44767"/>
      </p:ext>
    </p:extLst>
  </p:cSld>
  <p:clrMapOvr>
    <a:masterClrMapping/>
  </p:clrMapOvr>
  <p:transition spd="med" advClick="0" advTm="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58FC-1C8B-404E-80D0-942ACA4667B3}" type="datetime1">
              <a:rPr lang="en-US" altLang="zh-TW" smtClean="0">
                <a:solidFill>
                  <a:srgbClr val="EE8011">
                    <a:lumMod val="40000"/>
                    <a:lumOff val="60000"/>
                  </a:srgbClr>
                </a:solidFill>
              </a:rPr>
              <a:t>10/9/2024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83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EF65-8318-4665-B8A3-9A10D897D442}" type="datetime1">
              <a:rPr lang="en-US" altLang="zh-TW" smtClean="0">
                <a:solidFill>
                  <a:srgbClr val="EE8011">
                    <a:lumMod val="40000"/>
                    <a:lumOff val="60000"/>
                  </a:srgbClr>
                </a:solidFill>
              </a:rPr>
              <a:t>10/9/2024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11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62F0-27AC-41A7-BC44-495932466C43}" type="datetime1">
              <a:rPr lang="en-US" altLang="zh-TW" smtClean="0">
                <a:solidFill>
                  <a:srgbClr val="EE8011">
                    <a:lumMod val="40000"/>
                    <a:lumOff val="60000"/>
                  </a:srgbClr>
                </a:solidFill>
              </a:rPr>
              <a:t>10/9/2024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08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35E1-9B61-463B-A8EC-6102F6E037E6}" type="datetime1">
              <a:rPr lang="en-US" altLang="zh-TW" smtClean="0">
                <a:solidFill>
                  <a:srgbClr val="EE8011">
                    <a:lumMod val="40000"/>
                    <a:lumOff val="60000"/>
                  </a:srgbClr>
                </a:solidFill>
              </a:rPr>
              <a:t>10/9/2024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11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4390-A33F-4483-BC18-D7F6616DB4C5}" type="datetime1">
              <a:rPr lang="en-US" altLang="zh-TW" smtClean="0">
                <a:solidFill>
                  <a:srgbClr val="EE8011">
                    <a:lumMod val="40000"/>
                    <a:lumOff val="60000"/>
                  </a:srgbClr>
                </a:solidFill>
              </a:rPr>
              <a:t>10/9/2024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3235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7B0E-4C95-4FD6-8899-99BD23987481}" type="datetime1">
              <a:rPr lang="en-US" altLang="zh-TW" smtClean="0">
                <a:solidFill>
                  <a:srgbClr val="EE8011">
                    <a:lumMod val="40000"/>
                    <a:lumOff val="60000"/>
                  </a:srgbClr>
                </a:solidFill>
              </a:rPr>
              <a:t>10/9/2024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58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6B08-B0B7-4DCD-894E-1AD432BA843A}" type="datetime1">
              <a:rPr lang="en-US" altLang="zh-TW" smtClean="0">
                <a:solidFill>
                  <a:srgbClr val="EE8011">
                    <a:lumMod val="40000"/>
                    <a:lumOff val="60000"/>
                  </a:srgbClr>
                </a:solidFill>
              </a:rPr>
              <a:t>10/9/2024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58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6D40-2150-410E-88B7-2B36DAB60F21}" type="datetime1">
              <a:rPr lang="en-US" altLang="zh-TW" smtClean="0">
                <a:solidFill>
                  <a:srgbClr val="EE8011">
                    <a:lumMod val="40000"/>
                    <a:lumOff val="60000"/>
                  </a:srgbClr>
                </a:solidFill>
              </a:rPr>
              <a:t>10/9/2024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48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336C-3587-4442-8F75-665772883FA6}" type="datetime1">
              <a:rPr lang="en-US" altLang="zh-TW" smtClean="0">
                <a:solidFill>
                  <a:srgbClr val="EE8011">
                    <a:lumMod val="40000"/>
                    <a:lumOff val="60000"/>
                  </a:srgbClr>
                </a:solidFill>
              </a:rPr>
              <a:t>10/9/2024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7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0782-B9D9-4C4F-88B5-5C1AC119FEE3}" type="datetime1">
              <a:rPr lang="en-US" altLang="zh-TW" smtClean="0">
                <a:solidFill>
                  <a:srgbClr val="EE8011">
                    <a:lumMod val="40000"/>
                    <a:lumOff val="60000"/>
                  </a:srgbClr>
                </a:solidFill>
              </a:rPr>
              <a:t>10/9/2024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1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066DDC37-A61B-48CC-8C3A-7E31E12F7C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 userDrawn="1"/>
        </p:nvSpPr>
        <p:spPr>
          <a:xfrm>
            <a:off x="350752" y="53132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  <p:extLst>
      <p:ext uri="{BB962C8B-B14F-4D97-AF65-F5344CB8AC3E}">
        <p14:creationId xmlns:p14="http://schemas.microsoft.com/office/powerpoint/2010/main" val="2597591715"/>
      </p:ext>
    </p:extLst>
  </p:cSld>
  <p:clrMapOvr>
    <a:masterClrMapping/>
  </p:clrMapOvr>
  <p:transition spd="med" advClick="0" advTm="0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5"/>
          <p:cNvSpPr txBox="1">
            <a:spLocks noGrp="1"/>
          </p:cNvSpPr>
          <p:nvPr>
            <p:ph type="sldNum" idx="10"/>
          </p:nvPr>
        </p:nvSpPr>
        <p:spPr>
          <a:xfrm>
            <a:off x="11409363" y="6332538"/>
            <a:ext cx="731837" cy="525462"/>
          </a:xfrm>
        </p:spPr>
        <p:txBody>
          <a:bodyPr lIns="91425" tIns="91425" rIns="91425" bIns="91425" anchorCtr="0">
            <a:noAutofit/>
          </a:bodyPr>
          <a:lstStyle>
            <a:lvl1pPr>
              <a:spcBef>
                <a:spcPts val="0"/>
              </a:spcBef>
              <a:buNone/>
              <a:defRPr smtClean="0"/>
            </a:lvl1pPr>
          </a:lstStyle>
          <a:p>
            <a:pPr>
              <a:defRPr/>
            </a:pPr>
            <a:fld id="{DDD14143-7422-426B-83B5-2BE401A7D768}" type="slidenum">
              <a:rPr lang="en-US" altLang="zh-TW"/>
              <a:pPr>
                <a:defRPr/>
              </a:pPr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31890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851249"/>
      </p:ext>
    </p:extLst>
  </p:cSld>
  <p:clrMapOvr>
    <a:masterClrMapping/>
  </p:clrMapOvr>
  <p:transition spd="med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C8B34-E9B2-4163-BA12-6D3F7EA6F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4C996A-4645-41BA-A7AF-8F7B3E1CC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EA8A82-6216-4A09-8A7C-F32C4475E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pPr/>
              <a:t>2024/10/9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049552-D90D-4219-80B7-3A673167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C8EE89-E1E3-4BBC-8277-B71A86A4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066360"/>
      </p:ext>
    </p:extLst>
  </p:cSld>
  <p:clrMapOvr>
    <a:masterClrMapping/>
  </p:clrMapOvr>
  <p:transition spd="med" advClick="0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E7A3AA-0420-4525-8DF1-AC007945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CBB450-A7D3-4C3C-B7C3-C13E352F1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17157D3-59A7-422C-9F27-1FC5B715C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C8A770-3BC6-4C7F-A175-BDCC2F532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pPr/>
              <a:t>2024/10/9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FA2586-90CA-4DC1-B772-2694D19BD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5C77F8-993D-47B6-9FB9-9138C4A1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966503"/>
      </p:ext>
    </p:extLst>
  </p:cSld>
  <p:clrMapOvr>
    <a:masterClrMapping/>
  </p:clrMapOvr>
  <p:transition spd="med" advClick="0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F699DE-746C-49E2-85E8-1DCAEAB2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6D47DE-6193-4BA4-B905-C55FAFD30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BD07D1-E9C7-4D97-8813-677AD9216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A0902EC-BABB-4CF7-A1A3-03F7903A2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4C3DB8A-9E37-4040-9CBE-0F8F4003E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0B6F152-5202-4192-80BC-37FC09968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pPr/>
              <a:t>2024/10/9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E887412-F307-4DA3-8F83-0AFA3B8E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1FC945E-7B85-4BBA-A074-1E2D1554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840701"/>
      </p:ext>
    </p:extLst>
  </p:cSld>
  <p:clrMapOvr>
    <a:masterClrMapping/>
  </p:clrMapOvr>
  <p:transition spd="med" advClick="0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A3D3BC-4A04-4390-A3B8-F04606F55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9F6CC0E-DD9F-4727-B7ED-EE35C1C0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pPr/>
              <a:t>2024/10/9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90846C-4D7B-4D88-AE3C-062B180C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36AFBDC-7070-4497-9EF1-75B2224A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937346"/>
      </p:ext>
    </p:extLst>
  </p:cSld>
  <p:clrMapOvr>
    <a:masterClrMapping/>
  </p:clrMapOvr>
  <p:transition spd="med" advClick="0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9C1CD3-C8EE-4379-BB57-2446326BB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pPr/>
              <a:t>2024/10/9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5D8BD52-511D-4464-A924-6D461420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5346BE-D50D-4381-9EF7-3807C7FC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42690"/>
      </p:ext>
    </p:extLst>
  </p:cSld>
  <p:clrMapOvr>
    <a:masterClrMapping/>
  </p:clrMapOvr>
  <p:transition spd="med" advClick="0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E1DFF8-A7D9-48A0-9EAE-75DA08A5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D126B9-FCA1-4EBC-BCD1-DE68DE78E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5562D9-C411-4772-854D-F64E694E8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D6FE58-BA06-4687-B639-1591D5BA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pPr/>
              <a:t>2024/10/9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D799CB-1F23-4909-9162-7ED1EC5C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48E0E7-96B9-4845-9432-025059C77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35393"/>
      </p:ext>
    </p:extLst>
  </p:cSld>
  <p:clrMapOvr>
    <a:masterClrMapping/>
  </p:clrMapOvr>
  <p:transition spd="med" advClick="0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4.jp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2D7DFB0-39F8-4950-BB31-87D69D7F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F22EA1-9DCF-44C1-AA63-5A9E93992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77302E-4E14-43EA-87ED-03C064588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E3C87-DEAF-4467-9B88-FB35CDA2289E}" type="datetimeFigureOut">
              <a:rPr lang="zh-CN" altLang="en-US" smtClean="0"/>
              <a:pPr/>
              <a:t>2024/10/9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433D1-7641-4A04-B9FB-B51163CA5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1C07DD-9B67-431D-81DB-8FF2AABC0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290EC-172C-4650-839E-6E570F8F4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93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0" advTm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4C12543-001A-4670-A618-5A992CAFF917}" type="datetime1">
              <a:rPr lang="en-US" altLang="zh-TW" smtClean="0">
                <a:solidFill>
                  <a:srgbClr val="EE8011">
                    <a:lumMod val="40000"/>
                    <a:lumOff val="60000"/>
                  </a:srgbClr>
                </a:solidFill>
              </a:rPr>
              <a:t>10/9/2024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9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5" Type="http://schemas.openxmlformats.org/officeDocument/2006/relationships/image" Target="../media/image17.png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emf"/><Relationship Id="rId14" Type="http://schemas.openxmlformats.org/officeDocument/2006/relationships/image" Target="../media/image16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4" Type="http://schemas.openxmlformats.org/officeDocument/2006/relationships/image" Target="../media/image29.emf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4" Type="http://schemas.openxmlformats.org/officeDocument/2006/relationships/image" Target="../media/image29.emf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2.emf"/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1.emf"/><Relationship Id="rId5" Type="http://schemas.openxmlformats.org/officeDocument/2006/relationships/image" Target="../media/image20.png"/><Relationship Id="rId15" Type="http://schemas.openxmlformats.org/officeDocument/2006/relationships/image" Target="../media/image23.emf"/><Relationship Id="rId10" Type="http://schemas.openxmlformats.org/officeDocument/2006/relationships/image" Target="../media/image10.emf"/><Relationship Id="rId4" Type="http://schemas.openxmlformats.org/officeDocument/2006/relationships/image" Target="../media/image27.png"/><Relationship Id="rId9" Type="http://schemas.openxmlformats.org/officeDocument/2006/relationships/image" Target="../media/image9.emf"/><Relationship Id="rId1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4" Type="http://schemas.openxmlformats.org/officeDocument/2006/relationships/image" Target="../media/image29.emf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34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29.emf"/><Relationship Id="rId10" Type="http://schemas.openxmlformats.org/officeDocument/2006/relationships/image" Target="../media/image26.png"/><Relationship Id="rId4" Type="http://schemas.openxmlformats.org/officeDocument/2006/relationships/image" Target="../media/image33.emf"/><Relationship Id="rId9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10" Type="http://schemas.openxmlformats.org/officeDocument/2006/relationships/image" Target="../media/image35.png"/><Relationship Id="rId4" Type="http://schemas.openxmlformats.org/officeDocument/2006/relationships/image" Target="../media/image29.emf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36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29.emf"/><Relationship Id="rId10" Type="http://schemas.openxmlformats.org/officeDocument/2006/relationships/image" Target="../media/image26.png"/><Relationship Id="rId4" Type="http://schemas.openxmlformats.org/officeDocument/2006/relationships/image" Target="../media/image33.emf"/><Relationship Id="rId9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37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29.emf"/><Relationship Id="rId10" Type="http://schemas.openxmlformats.org/officeDocument/2006/relationships/image" Target="../media/image26.png"/><Relationship Id="rId4" Type="http://schemas.openxmlformats.org/officeDocument/2006/relationships/image" Target="../media/image33.emf"/><Relationship Id="rId9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38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29.emf"/><Relationship Id="rId10" Type="http://schemas.openxmlformats.org/officeDocument/2006/relationships/image" Target="../media/image26.png"/><Relationship Id="rId4" Type="http://schemas.openxmlformats.org/officeDocument/2006/relationships/image" Target="../media/image33.emf"/><Relationship Id="rId9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10" Type="http://schemas.openxmlformats.org/officeDocument/2006/relationships/image" Target="../media/image39.png"/><Relationship Id="rId4" Type="http://schemas.openxmlformats.org/officeDocument/2006/relationships/image" Target="../media/image29.emf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25.emf"/><Relationship Id="rId3" Type="http://schemas.openxmlformats.org/officeDocument/2006/relationships/image" Target="../media/image5.png"/><Relationship Id="rId7" Type="http://schemas.openxmlformats.org/officeDocument/2006/relationships/image" Target="../media/image12.emf"/><Relationship Id="rId12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3.emf"/><Relationship Id="rId5" Type="http://schemas.openxmlformats.org/officeDocument/2006/relationships/image" Target="../media/image19.png"/><Relationship Id="rId10" Type="http://schemas.openxmlformats.org/officeDocument/2006/relationships/image" Target="../media/image22.emf"/><Relationship Id="rId4" Type="http://schemas.openxmlformats.org/officeDocument/2006/relationships/image" Target="../media/image6.png"/><Relationship Id="rId9" Type="http://schemas.openxmlformats.org/officeDocument/2006/relationships/image" Target="../media/image21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4" Type="http://schemas.openxmlformats.org/officeDocument/2006/relationships/image" Target="../media/image29.emf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3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10" Type="http://schemas.openxmlformats.org/officeDocument/2006/relationships/image" Target="../media/image29.emf"/><Relationship Id="rId4" Type="http://schemas.openxmlformats.org/officeDocument/2006/relationships/image" Target="../media/image16.emf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4" Type="http://schemas.openxmlformats.org/officeDocument/2006/relationships/image" Target="../media/image29.emf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3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10" Type="http://schemas.openxmlformats.org/officeDocument/2006/relationships/image" Target="../media/image41.png"/><Relationship Id="rId4" Type="http://schemas.openxmlformats.org/officeDocument/2006/relationships/image" Target="../media/image16.emf"/><Relationship Id="rId9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4" Type="http://schemas.openxmlformats.org/officeDocument/2006/relationships/image" Target="../media/image29.emf"/><Relationship Id="rId9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3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10" Type="http://schemas.openxmlformats.org/officeDocument/2006/relationships/image" Target="../media/image42.png"/><Relationship Id="rId4" Type="http://schemas.openxmlformats.org/officeDocument/2006/relationships/image" Target="../media/image16.emf"/><Relationship Id="rId9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4" Type="http://schemas.openxmlformats.org/officeDocument/2006/relationships/image" Target="../media/image29.emf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3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10" Type="http://schemas.openxmlformats.org/officeDocument/2006/relationships/image" Target="../media/image42.png"/><Relationship Id="rId4" Type="http://schemas.openxmlformats.org/officeDocument/2006/relationships/image" Target="../media/image16.emf"/><Relationship Id="rId9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3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10" Type="http://schemas.openxmlformats.org/officeDocument/2006/relationships/image" Target="../media/image43.png"/><Relationship Id="rId4" Type="http://schemas.openxmlformats.org/officeDocument/2006/relationships/image" Target="../media/image16.emf"/><Relationship Id="rId9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3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10" Type="http://schemas.openxmlformats.org/officeDocument/2006/relationships/image" Target="../media/image44.png"/><Relationship Id="rId4" Type="http://schemas.openxmlformats.org/officeDocument/2006/relationships/image" Target="../media/image16.emf"/><Relationship Id="rId9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2.emf"/><Relationship Id="rId3" Type="http://schemas.openxmlformats.org/officeDocument/2006/relationships/image" Target="../media/image26.png"/><Relationship Id="rId7" Type="http://schemas.openxmlformats.org/officeDocument/2006/relationships/image" Target="../media/image7.emf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1.emf"/><Relationship Id="rId5" Type="http://schemas.openxmlformats.org/officeDocument/2006/relationships/image" Target="../media/image20.png"/><Relationship Id="rId15" Type="http://schemas.openxmlformats.org/officeDocument/2006/relationships/image" Target="../media/image22.emf"/><Relationship Id="rId10" Type="http://schemas.openxmlformats.org/officeDocument/2006/relationships/image" Target="../media/image10.emf"/><Relationship Id="rId4" Type="http://schemas.openxmlformats.org/officeDocument/2006/relationships/image" Target="../media/image27.png"/><Relationship Id="rId9" Type="http://schemas.openxmlformats.org/officeDocument/2006/relationships/image" Target="../media/image9.emf"/><Relationship Id="rId14" Type="http://schemas.openxmlformats.org/officeDocument/2006/relationships/image" Target="../media/image13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3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10" Type="http://schemas.openxmlformats.org/officeDocument/2006/relationships/image" Target="../media/image45.png"/><Relationship Id="rId4" Type="http://schemas.openxmlformats.org/officeDocument/2006/relationships/image" Target="../media/image16.emf"/><Relationship Id="rId9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4" Type="http://schemas.openxmlformats.org/officeDocument/2006/relationships/image" Target="../media/image29.emf"/><Relationship Id="rId9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2.emf"/><Relationship Id="rId3" Type="http://schemas.openxmlformats.org/officeDocument/2006/relationships/image" Target="../media/image46.png"/><Relationship Id="rId7" Type="http://schemas.openxmlformats.org/officeDocument/2006/relationships/image" Target="../media/image7.emf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1.emf"/><Relationship Id="rId5" Type="http://schemas.openxmlformats.org/officeDocument/2006/relationships/image" Target="../media/image20.png"/><Relationship Id="rId15" Type="http://schemas.openxmlformats.org/officeDocument/2006/relationships/image" Target="../media/image25.emf"/><Relationship Id="rId10" Type="http://schemas.openxmlformats.org/officeDocument/2006/relationships/image" Target="../media/image10.emf"/><Relationship Id="rId4" Type="http://schemas.openxmlformats.org/officeDocument/2006/relationships/image" Target="../media/image47.png"/><Relationship Id="rId9" Type="http://schemas.openxmlformats.org/officeDocument/2006/relationships/image" Target="../media/image9.emf"/><Relationship Id="rId14" Type="http://schemas.openxmlformats.org/officeDocument/2006/relationships/image" Target="../media/image13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4" Type="http://schemas.openxmlformats.org/officeDocument/2006/relationships/image" Target="../media/image29.emf"/><Relationship Id="rId9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4" Type="http://schemas.openxmlformats.org/officeDocument/2006/relationships/image" Target="../media/image29.emf"/><Relationship Id="rId9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4" Type="http://schemas.openxmlformats.org/officeDocument/2006/relationships/image" Target="../media/image29.emf"/><Relationship Id="rId9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4" Type="http://schemas.openxmlformats.org/officeDocument/2006/relationships/image" Target="../media/image29.emf"/><Relationship Id="rId9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4" Type="http://schemas.openxmlformats.org/officeDocument/2006/relationships/image" Target="../media/image29.emf"/><Relationship Id="rId9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4" Type="http://schemas.openxmlformats.org/officeDocument/2006/relationships/image" Target="../media/image29.emf"/><Relationship Id="rId9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4" Type="http://schemas.openxmlformats.org/officeDocument/2006/relationships/image" Target="../media/image29.emf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9.emf"/><Relationship Id="rId3" Type="http://schemas.openxmlformats.org/officeDocument/2006/relationships/image" Target="../media/image19.png"/><Relationship Id="rId7" Type="http://schemas.openxmlformats.org/officeDocument/2006/relationships/image" Target="../media/image29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32.emf"/><Relationship Id="rId5" Type="http://schemas.openxmlformats.org/officeDocument/2006/relationships/image" Target="../media/image12.emf"/><Relationship Id="rId10" Type="http://schemas.openxmlformats.org/officeDocument/2006/relationships/image" Target="../media/image31.emf"/><Relationship Id="rId4" Type="http://schemas.openxmlformats.org/officeDocument/2006/relationships/image" Target="../media/image28.emf"/><Relationship Id="rId9" Type="http://schemas.openxmlformats.org/officeDocument/2006/relationships/image" Target="../media/image30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10" Type="http://schemas.openxmlformats.org/officeDocument/2006/relationships/image" Target="../media/image48.png"/><Relationship Id="rId4" Type="http://schemas.openxmlformats.org/officeDocument/2006/relationships/image" Target="../media/image29.emf"/><Relationship Id="rId9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4" Type="http://schemas.openxmlformats.org/officeDocument/2006/relationships/image" Target="../media/image29.emf"/><Relationship Id="rId9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4" Type="http://schemas.openxmlformats.org/officeDocument/2006/relationships/image" Target="../media/image29.emf"/><Relationship Id="rId9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4" Type="http://schemas.openxmlformats.org/officeDocument/2006/relationships/image" Target="../media/image29.emf"/><Relationship Id="rId9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4" Type="http://schemas.openxmlformats.org/officeDocument/2006/relationships/image" Target="../media/image29.emf"/><Relationship Id="rId9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4" Type="http://schemas.openxmlformats.org/officeDocument/2006/relationships/image" Target="../media/image29.emf"/><Relationship Id="rId9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4" Type="http://schemas.openxmlformats.org/officeDocument/2006/relationships/image" Target="../media/image29.emf"/><Relationship Id="rId9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4" Type="http://schemas.openxmlformats.org/officeDocument/2006/relationships/image" Target="../media/image29.emf"/><Relationship Id="rId9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11" Type="http://schemas.microsoft.com/office/2007/relationships/hdphoto" Target="../media/hdphoto1.wdp"/><Relationship Id="rId5" Type="http://schemas.openxmlformats.org/officeDocument/2006/relationships/image" Target="../media/image16.emf"/><Relationship Id="rId10" Type="http://schemas.openxmlformats.org/officeDocument/2006/relationships/image" Target="../media/image49.png"/><Relationship Id="rId4" Type="http://schemas.openxmlformats.org/officeDocument/2006/relationships/image" Target="../media/image29.emf"/><Relationship Id="rId9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4" Type="http://schemas.openxmlformats.org/officeDocument/2006/relationships/image" Target="../media/image29.emf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4" Type="http://schemas.openxmlformats.org/officeDocument/2006/relationships/image" Target="../media/image29.emf"/><Relationship Id="rId9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10" Type="http://schemas.openxmlformats.org/officeDocument/2006/relationships/image" Target="../media/image50.jpeg"/><Relationship Id="rId4" Type="http://schemas.openxmlformats.org/officeDocument/2006/relationships/image" Target="../media/image29.emf"/><Relationship Id="rId9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10" Type="http://schemas.openxmlformats.org/officeDocument/2006/relationships/image" Target="../media/image50.jpeg"/><Relationship Id="rId4" Type="http://schemas.openxmlformats.org/officeDocument/2006/relationships/image" Target="../media/image29.emf"/><Relationship Id="rId9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10" Type="http://schemas.openxmlformats.org/officeDocument/2006/relationships/image" Target="../media/image50.jpeg"/><Relationship Id="rId4" Type="http://schemas.openxmlformats.org/officeDocument/2006/relationships/image" Target="../media/image29.emf"/><Relationship Id="rId9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10" Type="http://schemas.openxmlformats.org/officeDocument/2006/relationships/image" Target="../media/image51.png"/><Relationship Id="rId4" Type="http://schemas.openxmlformats.org/officeDocument/2006/relationships/image" Target="../media/image29.emf"/><Relationship Id="rId9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11" Type="http://schemas.openxmlformats.org/officeDocument/2006/relationships/image" Target="../media/image52.png"/><Relationship Id="rId5" Type="http://schemas.openxmlformats.org/officeDocument/2006/relationships/image" Target="../media/image16.emf"/><Relationship Id="rId10" Type="http://schemas.openxmlformats.org/officeDocument/2006/relationships/image" Target="../media/image51.png"/><Relationship Id="rId4" Type="http://schemas.openxmlformats.org/officeDocument/2006/relationships/image" Target="../media/image29.emf"/><Relationship Id="rId9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4" Type="http://schemas.openxmlformats.org/officeDocument/2006/relationships/image" Target="../media/image29.emf"/><Relationship Id="rId9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10" Type="http://schemas.openxmlformats.org/officeDocument/2006/relationships/image" Target="../media/image53.png"/><Relationship Id="rId4" Type="http://schemas.openxmlformats.org/officeDocument/2006/relationships/image" Target="../media/image29.emf"/><Relationship Id="rId9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4" Type="http://schemas.openxmlformats.org/officeDocument/2006/relationships/image" Target="../media/image29.emf"/><Relationship Id="rId9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14.png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11" Type="http://schemas.openxmlformats.org/officeDocument/2006/relationships/image" Target="../media/image5.png"/><Relationship Id="rId5" Type="http://schemas.openxmlformats.org/officeDocument/2006/relationships/image" Target="../media/image16.emf"/><Relationship Id="rId10" Type="http://schemas.openxmlformats.org/officeDocument/2006/relationships/image" Target="../media/image47.png"/><Relationship Id="rId4" Type="http://schemas.openxmlformats.org/officeDocument/2006/relationships/image" Target="../media/image29.emf"/><Relationship Id="rId9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notesSlide" Target="../notesSlides/notesSlide59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18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image" Target="../media/image6.png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4" Type="http://schemas.openxmlformats.org/officeDocument/2006/relationships/image" Target="../media/image29.emf"/><Relationship Id="rId9" Type="http://schemas.openxmlformats.org/officeDocument/2006/relationships/image" Target="../media/image1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12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11" Type="http://schemas.openxmlformats.org/officeDocument/2006/relationships/image" Target="../media/image7.emf"/><Relationship Id="rId5" Type="http://schemas.openxmlformats.org/officeDocument/2006/relationships/image" Target="../media/image16.emf"/><Relationship Id="rId10" Type="http://schemas.openxmlformats.org/officeDocument/2006/relationships/image" Target="../media/image10.emf"/><Relationship Id="rId4" Type="http://schemas.openxmlformats.org/officeDocument/2006/relationships/image" Target="../media/image29.emf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12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11" Type="http://schemas.openxmlformats.org/officeDocument/2006/relationships/image" Target="../media/image7.emf"/><Relationship Id="rId5" Type="http://schemas.openxmlformats.org/officeDocument/2006/relationships/image" Target="../media/image16.emf"/><Relationship Id="rId10" Type="http://schemas.openxmlformats.org/officeDocument/2006/relationships/image" Target="../media/image10.emf"/><Relationship Id="rId4" Type="http://schemas.openxmlformats.org/officeDocument/2006/relationships/image" Target="../media/image29.emf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16.emf"/><Relationship Id="rId4" Type="http://schemas.openxmlformats.org/officeDocument/2006/relationships/image" Target="../media/image29.emf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图片包含 黑色, 服装&#10;&#10;已生成高可信度的说明">
            <a:extLst>
              <a:ext uri="{FF2B5EF4-FFF2-40B4-BE49-F238E27FC236}">
                <a16:creationId xmlns:a16="http://schemas.microsoft.com/office/drawing/2014/main" id="{923112D9-14DF-4841-85B9-205D72159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23" y="4423351"/>
            <a:ext cx="1199083" cy="1648739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964597DC-50FB-43FB-95EA-2862BF6A18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63" y="4688388"/>
            <a:ext cx="1279701" cy="14656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80A90CD-C18B-4A64-9483-646DD9A3EA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2303" y="952367"/>
            <a:ext cx="1589878" cy="15661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9A09B65-CB56-4914-A946-7F7D0EB53A7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77353" y="2606064"/>
            <a:ext cx="1549125" cy="15785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1FC9BC9-5B31-4A3B-8FF6-F1F3B5A3941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39358" y="2307750"/>
            <a:ext cx="1023188" cy="9471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5168FE0-729C-447B-8CC5-7A90BF03766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07509" y="2086512"/>
            <a:ext cx="860625" cy="8131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86C5D5A-3D0A-4793-9B12-9AF21CECEB7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11909" y="278829"/>
            <a:ext cx="1357875" cy="11862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D5EAD0C-17BE-4B6A-BC8A-E52D18BFDC03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2294" y="5585783"/>
            <a:ext cx="4513500" cy="6027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E808C67-BDC3-4FF4-BF70-14C6D0D369C1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53687" y="5828600"/>
            <a:ext cx="4456125" cy="5166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5BD1986-089B-43B1-BAA3-EF89F5DDED8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8669260" y="5828600"/>
            <a:ext cx="3676499" cy="4909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3052FD9-31DD-4709-9C37-EF61C89EDAA4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61244" y="6330214"/>
            <a:ext cx="3133172" cy="36323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7DD38D4-880D-466C-A4E2-4F2A9B7D1811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07883" y="6406402"/>
            <a:ext cx="3133172" cy="363230"/>
          </a:xfrm>
          <a:prstGeom prst="rect">
            <a:avLst/>
          </a:prstGeom>
        </p:spPr>
      </p:pic>
      <p:pic>
        <p:nvPicPr>
          <p:cNvPr id="24" name="图片 23" descr="图片包含 照片&#10;&#10;已生成极高可信度的说明">
            <a:extLst>
              <a:ext uri="{FF2B5EF4-FFF2-40B4-BE49-F238E27FC236}">
                <a16:creationId xmlns:a16="http://schemas.microsoft.com/office/drawing/2014/main" id="{D21B9FCE-FC79-4DAB-8900-466F05DB892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792" y="3922825"/>
            <a:ext cx="2213985" cy="304673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6479C70-D05A-4363-B46D-68B7F0078CA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14832" y="1232753"/>
            <a:ext cx="7142205" cy="298898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82E20DD-766E-4359-8469-4D27753C52F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150709">
            <a:off x="9768122" y="3435320"/>
            <a:ext cx="1924096" cy="19605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537BD73-D44C-45C8-8E9A-9ABA499D83B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39390" y="4838066"/>
            <a:ext cx="1023188" cy="9471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080554A-C7A4-4927-8117-8DABADADD2C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86917" y="3987491"/>
            <a:ext cx="1023188" cy="9471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AE2AFD0-AF74-4223-9164-71128C5EC1F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992" y="4624067"/>
            <a:ext cx="843183" cy="73662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8538845-FFCC-41A2-8DB3-48EF1CBBE038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939607" y="514945"/>
            <a:ext cx="2120415" cy="1029403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BA6E5BF3-8B16-4C39-9E79-97C29FEB52C4}"/>
              </a:ext>
            </a:extLst>
          </p:cNvPr>
          <p:cNvSpPr txBox="1"/>
          <p:nvPr/>
        </p:nvSpPr>
        <p:spPr>
          <a:xfrm rot="21388619">
            <a:off x="3176884" y="1996181"/>
            <a:ext cx="5452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ADHD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的相處之道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C6CA6550-5CAB-4D2F-8BF2-0768CEE366E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38" y="335381"/>
            <a:ext cx="797065" cy="93331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3CC197D3-B610-47F5-8966-99645DF5A872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648891" y="210647"/>
            <a:ext cx="1471986" cy="1460987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8774187" y="5963400"/>
            <a:ext cx="3352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苗栗謐境心理治療所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所長趙奕霽臨床心理師</a:t>
            </a:r>
          </a:p>
        </p:txBody>
      </p:sp>
    </p:spTree>
    <p:extLst>
      <p:ext uri="{BB962C8B-B14F-4D97-AF65-F5344CB8AC3E}">
        <p14:creationId xmlns:p14="http://schemas.microsoft.com/office/powerpoint/2010/main" val="5507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10087131" y="1661429"/>
            <a:ext cx="2432703" cy="5222147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F800B441-9677-43CE-8B3F-DC4D0DCFB437}"/>
              </a:ext>
            </a:extLst>
          </p:cNvPr>
          <p:cNvSpPr/>
          <p:nvPr/>
        </p:nvSpPr>
        <p:spPr>
          <a:xfrm>
            <a:off x="2545380" y="2326564"/>
            <a:ext cx="68284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神經生理</a:t>
            </a:r>
            <a:endParaRPr lang="en-US" altLang="zh-TW" sz="24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與多巴胺有關的大腦區塊（尾核、蒼白體、右腦額葉）較小，並非腦部發展遲緩</a:t>
            </a:r>
            <a:endParaRPr lang="en-US" altLang="zh-TW" sz="2400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正腎上腺素失調（不專注）、多巴胺不足（活動量）及血清素異常（攻擊行為）</a:t>
            </a:r>
            <a:endParaRPr lang="en-US" altLang="zh-TW" sz="2400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早產、體重不足或物質使用的母親</a:t>
            </a:r>
            <a:endParaRPr lang="en-US" altLang="zh-TW" sz="2400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環境毒素（人工色素、鉛、尼古丁）</a:t>
            </a:r>
            <a:endParaRPr lang="en-US" altLang="zh-TW" sz="2400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50752" y="531321"/>
            <a:ext cx="2350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注意力不足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過動症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病理機制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4" name="图片 3" descr="图片包含 室内&#10;&#10;已生成高可信度的说明">
            <a:extLst>
              <a:ext uri="{FF2B5EF4-FFF2-40B4-BE49-F238E27FC236}">
                <a16:creationId xmlns:a16="http://schemas.microsoft.com/office/drawing/2014/main" id="{9411EA58-14E0-42B4-AD79-4E10B9AD33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5" y="5030135"/>
            <a:ext cx="1317233" cy="16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10087131" y="1661429"/>
            <a:ext cx="2432703" cy="5222147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F800B441-9677-43CE-8B3F-DC4D0DCFB437}"/>
              </a:ext>
            </a:extLst>
          </p:cNvPr>
          <p:cNvSpPr/>
          <p:nvPr/>
        </p:nvSpPr>
        <p:spPr>
          <a:xfrm>
            <a:off x="2545380" y="2326564"/>
            <a:ext cx="68284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心理因子</a:t>
            </a:r>
            <a:endParaRPr lang="en-US" altLang="zh-TW" sz="24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執行功能缺損（主要為反應抑制）</a:t>
            </a:r>
            <a:endParaRPr lang="en-US" altLang="zh-TW" sz="2400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動機缺損（較難延遲增強、對增強反應較低）</a:t>
            </a:r>
            <a:endParaRPr lang="en-US" altLang="zh-TW" sz="2400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自我管理與行為抑制缺損（阻斷可能的反應、阻斷正在執行的行為、阻斷可能的干擾）</a:t>
            </a:r>
            <a:endParaRPr lang="en-US" altLang="zh-TW" sz="2400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家庭與環境的影響</a:t>
            </a:r>
            <a:endParaRPr lang="en-US" altLang="zh-TW" sz="2400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TW" sz="2400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50752" y="531321"/>
            <a:ext cx="2350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注意力不足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過動症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病理機制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4" name="图片 3" descr="图片包含 室内&#10;&#10;已生成高可信度的说明">
            <a:extLst>
              <a:ext uri="{FF2B5EF4-FFF2-40B4-BE49-F238E27FC236}">
                <a16:creationId xmlns:a16="http://schemas.microsoft.com/office/drawing/2014/main" id="{9411EA58-14E0-42B4-AD79-4E10B9AD33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5" y="5030135"/>
            <a:ext cx="1317233" cy="16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0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图片包含 黑色, 服装&#10;&#10;已生成高可信度的说明">
            <a:extLst>
              <a:ext uri="{FF2B5EF4-FFF2-40B4-BE49-F238E27FC236}">
                <a16:creationId xmlns:a16="http://schemas.microsoft.com/office/drawing/2014/main" id="{6756BE66-576C-47F5-85AE-2A24646A56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04" y="2397256"/>
            <a:ext cx="1784448" cy="245361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9AC046F-6376-406F-89DF-6079E25476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19" y="3748059"/>
            <a:ext cx="987772" cy="113132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6337B56-79CF-478A-9BBA-498AA90DA7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636" y="2958975"/>
            <a:ext cx="1197583" cy="1823258"/>
          </a:xfrm>
          <a:prstGeom prst="rect">
            <a:avLst/>
          </a:prstGeom>
        </p:spPr>
      </p:pic>
      <p:pic>
        <p:nvPicPr>
          <p:cNvPr id="21" name="图片 20" descr="图片包含 室内&#10;&#10;已生成高可信度的说明">
            <a:extLst>
              <a:ext uri="{FF2B5EF4-FFF2-40B4-BE49-F238E27FC236}">
                <a16:creationId xmlns:a16="http://schemas.microsoft.com/office/drawing/2014/main" id="{60497382-E438-4CD2-8A6F-FA5B6119E8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28" y="3500435"/>
            <a:ext cx="1051276" cy="132148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252F157-12B1-4873-B78C-A80AC812E5D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7380" y="1052499"/>
            <a:ext cx="1589878" cy="15661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29E6F7-75B2-47EE-8DD2-CD3C27D8ED1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04694" y="1550906"/>
            <a:ext cx="1557884" cy="15874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BA6C13E-5840-4544-B2B3-427AF60D720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27752" y="1858125"/>
            <a:ext cx="1023188" cy="9471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261103D-E3EE-45EF-AF56-853E292D7B6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507509" y="2086512"/>
            <a:ext cx="860625" cy="8131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EBD8113-D5D3-4DA0-980A-5DAAB4704278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09340" y="459366"/>
            <a:ext cx="1357875" cy="11862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8DC6493-6E34-473C-904B-C7642F082CB2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344946" y="3624138"/>
            <a:ext cx="1023188" cy="9471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7773255-C256-4182-9C3F-FD9D6954766F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862578" y="251329"/>
            <a:ext cx="2120415" cy="102940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EF6FFFF-58C8-4A5A-A04B-13FD31EF6E54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2294" y="4480883"/>
            <a:ext cx="4513500" cy="602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5EC3EF9-212B-4EC6-B7F3-D48974A59E8D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171670" y="4531109"/>
            <a:ext cx="4456125" cy="5166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E49521E-3EDA-4C2A-8E25-736339025D8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8645064" y="4531109"/>
            <a:ext cx="3676499" cy="49093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8272E7A-F8CD-4B4C-9F03-3051DF35239A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61244" y="5225314"/>
            <a:ext cx="3133172" cy="36323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FEBD1B3-C7C2-41CE-81F6-90E21D723873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07883" y="5301502"/>
            <a:ext cx="3133172" cy="363230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D501F7C7-0412-4732-948F-72AE71C9A8C1}"/>
              </a:ext>
            </a:extLst>
          </p:cNvPr>
          <p:cNvSpPr/>
          <p:nvPr/>
        </p:nvSpPr>
        <p:spPr>
          <a:xfrm>
            <a:off x="5996569" y="5695019"/>
            <a:ext cx="3435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評估前的注意事項</a:t>
            </a:r>
            <a:endParaRPr lang="en-US" altLang="zh-TW" sz="2400" b="1" dirty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評估項目</a:t>
            </a:r>
            <a:endParaRPr lang="en-US" altLang="zh-TW" sz="2400" b="1" dirty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評估工具</a:t>
            </a:r>
            <a:endParaRPr lang="en-US" altLang="zh-TW" sz="2400" b="1" dirty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A7F93C9-5700-4BFF-8EF3-F326D89906CB}"/>
              </a:ext>
            </a:extLst>
          </p:cNvPr>
          <p:cNvGrpSpPr/>
          <p:nvPr/>
        </p:nvGrpSpPr>
        <p:grpSpPr>
          <a:xfrm>
            <a:off x="3874557" y="879262"/>
            <a:ext cx="1439718" cy="1467522"/>
            <a:chOff x="3905935" y="1626940"/>
            <a:chExt cx="1439718" cy="1467522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8EC6BCFF-6D9E-44AD-B506-7D7200F7A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905935" y="1626940"/>
              <a:ext cx="1439718" cy="1467522"/>
            </a:xfrm>
            <a:prstGeom prst="rect">
              <a:avLst/>
            </a:prstGeom>
          </p:spPr>
        </p:pic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ABF50D9-E8EE-421A-A50D-0F3D50B281DA}"/>
                </a:ext>
              </a:extLst>
            </p:cNvPr>
            <p:cNvSpPr/>
            <p:nvPr/>
          </p:nvSpPr>
          <p:spPr>
            <a:xfrm>
              <a:off x="4083313" y="1844242"/>
              <a:ext cx="112242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ADHD</a:t>
              </a:r>
            </a:p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評估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07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F800B441-9677-43CE-8B3F-DC4D0DCFB437}"/>
              </a:ext>
            </a:extLst>
          </p:cNvPr>
          <p:cNvSpPr/>
          <p:nvPr/>
        </p:nvSpPr>
        <p:spPr>
          <a:xfrm>
            <a:off x="3931291" y="2206675"/>
            <a:ext cx="55422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孩子的身心狀況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前一天的睡眠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需提醒評估當日不能用藥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事先蒐集資料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孩子在學校的表現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老師和家長問卷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58990" y="63017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評估前的注意事項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24" descr="图片包含 黑色, 服装&#10;&#10;已生成高可信度的说明">
            <a:extLst>
              <a:ext uri="{FF2B5EF4-FFF2-40B4-BE49-F238E27FC236}">
                <a16:creationId xmlns:a16="http://schemas.microsoft.com/office/drawing/2014/main" id="{6756BE66-576C-47F5-85AE-2A24646A56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66" y="5043447"/>
            <a:ext cx="1171321" cy="161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2310" y="739440"/>
            <a:ext cx="7331676" cy="584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58990" y="63017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評估前的注意事項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24" descr="图片包含 黑色, 服装&#10;&#10;已生成高可信度的说明">
            <a:extLst>
              <a:ext uri="{FF2B5EF4-FFF2-40B4-BE49-F238E27FC236}">
                <a16:creationId xmlns:a16="http://schemas.microsoft.com/office/drawing/2014/main" id="{6756BE66-576C-47F5-85AE-2A24646A56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66" y="5043447"/>
            <a:ext cx="1171321" cy="161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58990" y="63017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評估前的注意事項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24" descr="图片包含 黑色, 服装&#10;&#10;已生成高可信度的说明">
            <a:extLst>
              <a:ext uri="{FF2B5EF4-FFF2-40B4-BE49-F238E27FC236}">
                <a16:creationId xmlns:a16="http://schemas.microsoft.com/office/drawing/2014/main" id="{6756BE66-576C-47F5-85AE-2A24646A56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66" y="5043447"/>
            <a:ext cx="1171321" cy="1610567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91661" y="1902392"/>
            <a:ext cx="8587304" cy="423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40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2532" y="65904"/>
            <a:ext cx="69723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58990" y="63017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評估前的注意事項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24" descr="图片包含 黑色, 服装&#10;&#10;已生成高可信度的说明">
            <a:extLst>
              <a:ext uri="{FF2B5EF4-FFF2-40B4-BE49-F238E27FC236}">
                <a16:creationId xmlns:a16="http://schemas.microsoft.com/office/drawing/2014/main" id="{6756BE66-576C-47F5-85AE-2A24646A56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66" y="5043447"/>
            <a:ext cx="1171321" cy="161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8131" y="933284"/>
            <a:ext cx="7694140" cy="570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58990" y="63017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評估前的注意事項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24" descr="图片包含 黑色, 服装&#10;&#10;已生成高可信度的说明">
            <a:extLst>
              <a:ext uri="{FF2B5EF4-FFF2-40B4-BE49-F238E27FC236}">
                <a16:creationId xmlns:a16="http://schemas.microsoft.com/office/drawing/2014/main" id="{6756BE66-576C-47F5-85AE-2A24646A56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66" y="5043447"/>
            <a:ext cx="1171321" cy="161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7468" y="1322173"/>
            <a:ext cx="7977844" cy="477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58990" y="63017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評估前的注意事項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24" descr="图片包含 黑色, 服装&#10;&#10;已生成高可信度的说明">
            <a:extLst>
              <a:ext uri="{FF2B5EF4-FFF2-40B4-BE49-F238E27FC236}">
                <a16:creationId xmlns:a16="http://schemas.microsoft.com/office/drawing/2014/main" id="{6756BE66-576C-47F5-85AE-2A24646A56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66" y="5043447"/>
            <a:ext cx="1171321" cy="161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58990" y="63017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評估前的注意事項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24" descr="图片包含 黑色, 服装&#10;&#10;已生成高可信度的说明">
            <a:extLst>
              <a:ext uri="{FF2B5EF4-FFF2-40B4-BE49-F238E27FC236}">
                <a16:creationId xmlns:a16="http://schemas.microsoft.com/office/drawing/2014/main" id="{6756BE66-576C-47F5-85AE-2A24646A56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66" y="5043447"/>
            <a:ext cx="1171321" cy="1610567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98878" y="1548713"/>
            <a:ext cx="8345682" cy="458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40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黑色, 服装&#10;&#10;已生成高可信度的说明">
            <a:extLst>
              <a:ext uri="{FF2B5EF4-FFF2-40B4-BE49-F238E27FC236}">
                <a16:creationId xmlns:a16="http://schemas.microsoft.com/office/drawing/2014/main" id="{8F1011D0-DACA-4477-BF2D-231E8D7C75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15" y="3246716"/>
            <a:ext cx="1199083" cy="164873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E49665-3E06-41DB-B732-AEE53A19F7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345" y="3413704"/>
            <a:ext cx="1279701" cy="1465678"/>
          </a:xfrm>
          <a:prstGeom prst="rect">
            <a:avLst/>
          </a:prstGeom>
        </p:spPr>
      </p:pic>
      <p:pic>
        <p:nvPicPr>
          <p:cNvPr id="13" name="图片 12" descr="图片包含 室内&#10;&#10;已生成高可信度的说明">
            <a:extLst>
              <a:ext uri="{FF2B5EF4-FFF2-40B4-BE49-F238E27FC236}">
                <a16:creationId xmlns:a16="http://schemas.microsoft.com/office/drawing/2014/main" id="{0DAAE560-B7FC-49ED-A00D-E93E3145DA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62" y="2920771"/>
            <a:ext cx="1528763" cy="192169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CABEE33-E32E-4580-98E3-46C6C01209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055" y="1983612"/>
            <a:ext cx="1737248" cy="26448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8723E78-8630-4DA1-8816-FB54F705613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2294" y="4480883"/>
            <a:ext cx="4513500" cy="6027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107F62E-ABE1-4B0D-B3DA-9F7B284FC6B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71670" y="4531109"/>
            <a:ext cx="4456125" cy="5166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CBAE6A2-D3BE-4DE6-A1BC-DDEFD75DC4E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8627795" y="4550934"/>
            <a:ext cx="3676499" cy="4909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6381BA-57F9-4D58-B793-4681C888CAF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61244" y="5225314"/>
            <a:ext cx="3133172" cy="36323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2D4892B-DFCE-4D41-84FB-DA0E05ADED9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07883" y="5301502"/>
            <a:ext cx="3133172" cy="363230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8611DFC5-FF77-49D5-BC2F-43885644B499}"/>
              </a:ext>
            </a:extLst>
          </p:cNvPr>
          <p:cNvSpPr/>
          <p:nvPr/>
        </p:nvSpPr>
        <p:spPr>
          <a:xfrm>
            <a:off x="3735674" y="5704582"/>
            <a:ext cx="34547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blipFill dpi="0" rotWithShape="1">
                  <a:blip r:embed="rId9"/>
                  <a:srcRect/>
                  <a:tile tx="0" ty="0" sx="100000" sy="100000" flip="x" algn="ctr"/>
                </a:blip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6000" b="1" dirty="0">
                <a:blipFill dpi="0" rotWithShape="1">
                  <a:blip r:embed="rId9"/>
                  <a:srcRect/>
                  <a:tile tx="0" ty="0" sx="100000" sy="100000" flip="x" algn="ctr"/>
                </a:blipFill>
                <a:latin typeface="微軟正黑體" pitchFamily="34" charset="-120"/>
                <a:ea typeface="微軟正黑體" pitchFamily="34" charset="-120"/>
              </a:rPr>
              <a:t>報告大綱</a:t>
            </a:r>
            <a:endParaRPr lang="zh-CN" altLang="en-US" sz="6000" b="1" dirty="0">
              <a:blipFill dpi="0" rotWithShape="1">
                <a:blip r:embed="rId9"/>
                <a:srcRect/>
                <a:tile tx="0" ty="0" sx="100000" sy="100000" flip="x" algn="ctr"/>
              </a:blip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EE9ADCF-3615-45E5-83EF-4C06B1577096}"/>
              </a:ext>
            </a:extLst>
          </p:cNvPr>
          <p:cNvGrpSpPr/>
          <p:nvPr/>
        </p:nvGrpSpPr>
        <p:grpSpPr>
          <a:xfrm>
            <a:off x="947351" y="1581572"/>
            <a:ext cx="2331308" cy="1214967"/>
            <a:chOff x="1715855" y="1425053"/>
            <a:chExt cx="1405688" cy="1214967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6E537899-1AE9-45F6-AF8A-094AA38D0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20000"/>
            </a:blip>
            <a:stretch>
              <a:fillRect/>
            </a:stretch>
          </p:blipFill>
          <p:spPr>
            <a:xfrm>
              <a:off x="1715855" y="1425053"/>
              <a:ext cx="1405688" cy="1214967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6DE8914C-3ABB-45CD-B292-7CEA7FF2E5DC}"/>
                </a:ext>
              </a:extLst>
            </p:cNvPr>
            <p:cNvSpPr/>
            <p:nvPr/>
          </p:nvSpPr>
          <p:spPr>
            <a:xfrm>
              <a:off x="1849721" y="1606289"/>
              <a:ext cx="12335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什麼是</a:t>
              </a:r>
              <a:r>
                <a:rPr lang="en-US" altLang="zh-TW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ADHD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645FFA0-15D0-4E41-A54B-4D62E1A5ACB9}"/>
              </a:ext>
            </a:extLst>
          </p:cNvPr>
          <p:cNvGrpSpPr/>
          <p:nvPr/>
        </p:nvGrpSpPr>
        <p:grpSpPr>
          <a:xfrm>
            <a:off x="3905935" y="1626940"/>
            <a:ext cx="1439718" cy="1467522"/>
            <a:chOff x="3905935" y="1626940"/>
            <a:chExt cx="1439718" cy="146752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53FB423B-9B8D-4A96-B188-0ABBA7D08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905935" y="1626940"/>
              <a:ext cx="1439718" cy="1467522"/>
            </a:xfrm>
            <a:prstGeom prst="rect">
              <a:avLst/>
            </a:prstGeom>
          </p:spPr>
        </p:pic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DD5FFDD6-1359-4063-A793-030FC3EFFF9B}"/>
                </a:ext>
              </a:extLst>
            </p:cNvPr>
            <p:cNvSpPr/>
            <p:nvPr/>
          </p:nvSpPr>
          <p:spPr>
            <a:xfrm>
              <a:off x="4051253" y="1844242"/>
              <a:ext cx="112242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ADHD</a:t>
              </a:r>
            </a:p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評估</a:t>
              </a:r>
              <a:endPara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8C9D34C-B333-4B41-8930-F8A1EB62EA7E}"/>
              </a:ext>
            </a:extLst>
          </p:cNvPr>
          <p:cNvGrpSpPr/>
          <p:nvPr/>
        </p:nvGrpSpPr>
        <p:grpSpPr>
          <a:xfrm rot="1122646">
            <a:off x="6377403" y="2181824"/>
            <a:ext cx="2306595" cy="1225571"/>
            <a:chOff x="6371440" y="2078672"/>
            <a:chExt cx="1515509" cy="1225571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BEB7EF89-7C73-4A33-BF63-E8CFF61CF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lum bright="20000"/>
            </a:blip>
            <a:stretch>
              <a:fillRect/>
            </a:stretch>
          </p:blipFill>
          <p:spPr>
            <a:xfrm>
              <a:off x="6371440" y="2078672"/>
              <a:ext cx="1515509" cy="1225571"/>
            </a:xfrm>
            <a:prstGeom prst="rect">
              <a:avLst/>
            </a:prstGeom>
          </p:spPr>
        </p:pic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2F863BAE-55D9-4922-8914-876CF0EB0EB2}"/>
                </a:ext>
              </a:extLst>
            </p:cNvPr>
            <p:cNvSpPr/>
            <p:nvPr/>
          </p:nvSpPr>
          <p:spPr>
            <a:xfrm>
              <a:off x="6587825" y="2195286"/>
              <a:ext cx="113242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我們一起來</a:t>
              </a:r>
              <a:endPara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認識</a:t>
              </a:r>
              <a:r>
                <a:rPr lang="en-US" altLang="zh-TW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ADHD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82793DC-4676-490E-BECF-5D0E7A8D1F6D}"/>
              </a:ext>
            </a:extLst>
          </p:cNvPr>
          <p:cNvGrpSpPr/>
          <p:nvPr/>
        </p:nvGrpSpPr>
        <p:grpSpPr>
          <a:xfrm>
            <a:off x="8991600" y="580172"/>
            <a:ext cx="1474444" cy="1498500"/>
            <a:chOff x="8991600" y="580172"/>
            <a:chExt cx="1474444" cy="1498500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64FCB191-39E8-45FD-936D-359F3E548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91600" y="580172"/>
              <a:ext cx="1474444" cy="1498500"/>
            </a:xfrm>
            <a:prstGeom prst="rect">
              <a:avLst/>
            </a:prstGeom>
          </p:spPr>
        </p:pic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7E1229EC-CDC8-441B-A81F-A2BBAA6A6D4F}"/>
                </a:ext>
              </a:extLst>
            </p:cNvPr>
            <p:cNvSpPr/>
            <p:nvPr/>
          </p:nvSpPr>
          <p:spPr>
            <a:xfrm>
              <a:off x="9161176" y="808898"/>
              <a:ext cx="112242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ADHD</a:t>
              </a:r>
            </a:p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治療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536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515512" y="630177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評估項目與工具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24" descr="图片包含 黑色, 服装&#10;&#10;已生成高可信度的说明">
            <a:extLst>
              <a:ext uri="{FF2B5EF4-FFF2-40B4-BE49-F238E27FC236}">
                <a16:creationId xmlns:a16="http://schemas.microsoft.com/office/drawing/2014/main" id="{6756BE66-576C-47F5-85AE-2A24646A56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66" y="5043447"/>
            <a:ext cx="1171321" cy="161056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591701" y="1869990"/>
            <a:ext cx="6796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孩子的不專注、過動是不是受能力影響造成的呢？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657599" y="2496066"/>
            <a:ext cx="674679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確認孩子不是僅有在特定的課程不專心</a:t>
            </a:r>
            <a:endParaRPr lang="en-US" altLang="zh-TW" sz="24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智力測驗、學習能力相關測驗（如有需要）</a:t>
            </a:r>
            <a:endParaRPr lang="en-US" altLang="zh-TW" sz="24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ADHD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學童在魏氏兒童智力量表得分組型</a:t>
            </a:r>
            <a:endParaRPr lang="en-US" altLang="zh-TW" sz="24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指數分數落於平均範圍</a:t>
            </a:r>
            <a:endParaRPr lang="en-US" altLang="zh-TW" sz="24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FSIQ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VCI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WMI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PSI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顯著低於對照組</a:t>
            </a:r>
            <a:endParaRPr lang="en-US" altLang="zh-TW" sz="24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FSIQ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：總智商</a:t>
            </a:r>
            <a:endParaRPr lang="en-US" altLang="zh-TW" sz="24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VCI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：反映學習成效</a:t>
            </a:r>
            <a:endParaRPr lang="en-US" altLang="zh-TW" sz="24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WMI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PSI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：認知效能</a:t>
            </a:r>
          </a:p>
        </p:txBody>
      </p:sp>
    </p:spTree>
    <p:extLst>
      <p:ext uri="{BB962C8B-B14F-4D97-AF65-F5344CB8AC3E}">
        <p14:creationId xmlns:p14="http://schemas.microsoft.com/office/powerpoint/2010/main" val="29440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pic>
        <p:nvPicPr>
          <p:cNvPr id="11" name="图片 24" descr="图片包含 黑色, 服装&#10;&#10;已生成高可信度的说明">
            <a:extLst>
              <a:ext uri="{FF2B5EF4-FFF2-40B4-BE49-F238E27FC236}">
                <a16:creationId xmlns:a16="http://schemas.microsoft.com/office/drawing/2014/main" id="{6756BE66-576C-47F5-85AE-2A24646A56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66" y="5043447"/>
            <a:ext cx="1171321" cy="161056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23507" y="2116421"/>
            <a:ext cx="7414054" cy="394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8138984" y="2636108"/>
            <a:ext cx="3072713" cy="17217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14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515512" y="630177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評估項目與工具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40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515512" y="630177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評估項目與工具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24" descr="图片包含 黑色, 服装&#10;&#10;已生成高可信度的说明">
            <a:extLst>
              <a:ext uri="{FF2B5EF4-FFF2-40B4-BE49-F238E27FC236}">
                <a16:creationId xmlns:a16="http://schemas.microsoft.com/office/drawing/2014/main" id="{6756BE66-576C-47F5-85AE-2A24646A56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66" y="5043447"/>
            <a:ext cx="1171321" cy="161056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591701" y="1869990"/>
            <a:ext cx="5980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孩子實測的注意力如何呢？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657599" y="2496066"/>
            <a:ext cx="674679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測驗中的現場觀察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神經心理測驗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CPT-III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（克氏注意力持續度表現測驗）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不專注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衝動性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注意力持續度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易分心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40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pic>
        <p:nvPicPr>
          <p:cNvPr id="11" name="图片 24" descr="图片包含 黑色, 服装&#10;&#10;已生成高可信度的说明">
            <a:extLst>
              <a:ext uri="{FF2B5EF4-FFF2-40B4-BE49-F238E27FC236}">
                <a16:creationId xmlns:a16="http://schemas.microsoft.com/office/drawing/2014/main" id="{6756BE66-576C-47F5-85AE-2A24646A56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66" y="5043447"/>
            <a:ext cx="1171321" cy="1610567"/>
          </a:xfrm>
          <a:prstGeom prst="rect">
            <a:avLst/>
          </a:prstGeom>
        </p:spPr>
      </p:pic>
      <p:pic>
        <p:nvPicPr>
          <p:cNvPr id="14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515512" y="630177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評估項目與工具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49504" y="1424374"/>
            <a:ext cx="72961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3781167" y="4580239"/>
            <a:ext cx="1911179" cy="17217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515512" y="630177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評估項目與工具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24" descr="图片包含 黑色, 服装&#10;&#10;已生成高可信度的说明">
            <a:extLst>
              <a:ext uri="{FF2B5EF4-FFF2-40B4-BE49-F238E27FC236}">
                <a16:creationId xmlns:a16="http://schemas.microsoft.com/office/drawing/2014/main" id="{6756BE66-576C-47F5-85AE-2A24646A56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66" y="5043447"/>
            <a:ext cx="1171321" cy="161056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591701" y="1869990"/>
            <a:ext cx="5980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孩子的日常表現如何呢？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657599" y="2496066"/>
            <a:ext cx="6746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測驗中的現場觀察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家長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師長填寫量表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注意力缺陷過動症量表 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(SNAP-IV)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注意力缺陷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過動障礙測驗 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(ADHDT)</a:t>
            </a:r>
          </a:p>
        </p:txBody>
      </p:sp>
    </p:spTree>
    <p:extLst>
      <p:ext uri="{BB962C8B-B14F-4D97-AF65-F5344CB8AC3E}">
        <p14:creationId xmlns:p14="http://schemas.microsoft.com/office/powerpoint/2010/main" val="5331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pic>
        <p:nvPicPr>
          <p:cNvPr id="11" name="图片 24" descr="图片包含 黑色, 服装&#10;&#10;已生成高可信度的说明">
            <a:extLst>
              <a:ext uri="{FF2B5EF4-FFF2-40B4-BE49-F238E27FC236}">
                <a16:creationId xmlns:a16="http://schemas.microsoft.com/office/drawing/2014/main" id="{6756BE66-576C-47F5-85AE-2A24646A56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66" y="5043447"/>
            <a:ext cx="1171321" cy="1610567"/>
          </a:xfrm>
          <a:prstGeom prst="rect">
            <a:avLst/>
          </a:prstGeom>
        </p:spPr>
      </p:pic>
      <p:pic>
        <p:nvPicPr>
          <p:cNvPr id="14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515512" y="630177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評估項目與工具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0" cstate="print"/>
          <a:srcRect b="50175"/>
          <a:stretch/>
        </p:blipFill>
        <p:spPr bwMode="auto">
          <a:xfrm>
            <a:off x="3739335" y="2816893"/>
            <a:ext cx="7167996" cy="188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5214551" y="3072136"/>
            <a:ext cx="1911179" cy="10297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0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515512" y="630177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評估項目與工具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24" descr="图片包含 黑色, 服装&#10;&#10;已生成高可信度的说明">
            <a:extLst>
              <a:ext uri="{FF2B5EF4-FFF2-40B4-BE49-F238E27FC236}">
                <a16:creationId xmlns:a16="http://schemas.microsoft.com/office/drawing/2014/main" id="{6756BE66-576C-47F5-85AE-2A24646A56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66" y="5043447"/>
            <a:ext cx="1171321" cy="161056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591701" y="1869990"/>
            <a:ext cx="5980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8585"/>
                </a:solidFill>
                <a:latin typeface="微軟正黑體" pitchFamily="34" charset="-120"/>
                <a:ea typeface="微軟正黑體" pitchFamily="34" charset="-120"/>
              </a:rPr>
              <a:t>孩子的不專注、過動是不是受到情緒影響呢？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657599" y="2496066"/>
            <a:ext cx="67467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測驗中的現場觀察</a:t>
            </a:r>
            <a:endParaRPr lang="en-US" altLang="zh-TW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自陳量表</a:t>
            </a:r>
            <a:r>
              <a:rPr lang="en-US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家長填寫量表</a:t>
            </a:r>
            <a:endParaRPr lang="en-US" altLang="zh-TW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貝克青少年量表 </a:t>
            </a:r>
            <a:r>
              <a:rPr lang="en-US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(BYI-II)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阿肯巴克實證衡鑑系統 </a:t>
            </a:r>
            <a:r>
              <a:rPr lang="en-US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(CBCL)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投射性測驗</a:t>
            </a:r>
            <a:endParaRPr lang="en-US" altLang="zh-TW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40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pic>
        <p:nvPicPr>
          <p:cNvPr id="11" name="图片 24" descr="图片包含 黑色, 服装&#10;&#10;已生成高可信度的说明">
            <a:extLst>
              <a:ext uri="{FF2B5EF4-FFF2-40B4-BE49-F238E27FC236}">
                <a16:creationId xmlns:a16="http://schemas.microsoft.com/office/drawing/2014/main" id="{6756BE66-576C-47F5-85AE-2A24646A56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66" y="5043447"/>
            <a:ext cx="1171321" cy="1610567"/>
          </a:xfrm>
          <a:prstGeom prst="rect">
            <a:avLst/>
          </a:prstGeom>
        </p:spPr>
      </p:pic>
      <p:pic>
        <p:nvPicPr>
          <p:cNvPr id="14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515512" y="630177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評估項目與工具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0" cstate="print"/>
          <a:srcRect t="50119" b="-1"/>
          <a:stretch/>
        </p:blipFill>
        <p:spPr bwMode="auto">
          <a:xfrm>
            <a:off x="3739335" y="2871992"/>
            <a:ext cx="7167996" cy="188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3898612" y="3747752"/>
            <a:ext cx="6906763" cy="3541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pic>
        <p:nvPicPr>
          <p:cNvPr id="11" name="图片 24" descr="图片包含 黑色, 服装&#10;&#10;已生成高可信度的说明">
            <a:extLst>
              <a:ext uri="{FF2B5EF4-FFF2-40B4-BE49-F238E27FC236}">
                <a16:creationId xmlns:a16="http://schemas.microsoft.com/office/drawing/2014/main" id="{6756BE66-576C-47F5-85AE-2A24646A56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66" y="5043447"/>
            <a:ext cx="1171321" cy="1610567"/>
          </a:xfrm>
          <a:prstGeom prst="rect">
            <a:avLst/>
          </a:prstGeom>
        </p:spPr>
      </p:pic>
      <p:pic>
        <p:nvPicPr>
          <p:cNvPr id="14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515512" y="630177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評估項目與工具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1768" y="2207742"/>
            <a:ext cx="6946590" cy="367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8221362" y="2751436"/>
            <a:ext cx="2726724" cy="14663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pic>
        <p:nvPicPr>
          <p:cNvPr id="11" name="图片 24" descr="图片包含 黑色, 服装&#10;&#10;已生成高可信度的说明">
            <a:extLst>
              <a:ext uri="{FF2B5EF4-FFF2-40B4-BE49-F238E27FC236}">
                <a16:creationId xmlns:a16="http://schemas.microsoft.com/office/drawing/2014/main" id="{6756BE66-576C-47F5-85AE-2A24646A56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66" y="5043447"/>
            <a:ext cx="1171321" cy="1610567"/>
          </a:xfrm>
          <a:prstGeom prst="rect">
            <a:avLst/>
          </a:prstGeom>
        </p:spPr>
      </p:pic>
      <p:pic>
        <p:nvPicPr>
          <p:cNvPr id="14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515512" y="630177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評估項目與工具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7965" y="1509326"/>
            <a:ext cx="73723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4118919" y="1985318"/>
            <a:ext cx="1664043" cy="35340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图片包含 黑色, 服装&#10;&#10;已生成高可信度的说明">
            <a:extLst>
              <a:ext uri="{FF2B5EF4-FFF2-40B4-BE49-F238E27FC236}">
                <a16:creationId xmlns:a16="http://schemas.microsoft.com/office/drawing/2014/main" id="{6756BE66-576C-47F5-85AE-2A24646A56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027" y="3600413"/>
            <a:ext cx="950676" cy="130718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9AC046F-6376-406F-89DF-6079E25476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19" y="3748059"/>
            <a:ext cx="987772" cy="113132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6337B56-79CF-478A-9BBA-498AA90DA7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636" y="2958975"/>
            <a:ext cx="1197583" cy="1823258"/>
          </a:xfrm>
          <a:prstGeom prst="rect">
            <a:avLst/>
          </a:prstGeom>
        </p:spPr>
      </p:pic>
      <p:pic>
        <p:nvPicPr>
          <p:cNvPr id="21" name="图片 20" descr="图片包含 室内&#10;&#10;已生成高可信度的说明">
            <a:extLst>
              <a:ext uri="{FF2B5EF4-FFF2-40B4-BE49-F238E27FC236}">
                <a16:creationId xmlns:a16="http://schemas.microsoft.com/office/drawing/2014/main" id="{60497382-E438-4CD2-8A6F-FA5B6119E8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90" y="2212637"/>
            <a:ext cx="2059338" cy="258864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252F157-12B1-4873-B78C-A80AC812E5D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04691" y="862583"/>
            <a:ext cx="1589878" cy="15661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29E6F7-75B2-47EE-8DD2-CD3C27D8ED1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04694" y="1550906"/>
            <a:ext cx="1557884" cy="15874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BA6C13E-5840-4544-B2B3-427AF60D720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27752" y="1858125"/>
            <a:ext cx="1023188" cy="9471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261103D-E3EE-45EF-AF56-853E292D7B6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507509" y="2086512"/>
            <a:ext cx="860625" cy="8131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EBD8113-D5D3-4DA0-980A-5DAAB4704278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09340" y="459366"/>
            <a:ext cx="1357875" cy="11862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8DC6493-6E34-473C-904B-C7642F082CB2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344946" y="3624138"/>
            <a:ext cx="1023188" cy="9471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7773255-C256-4182-9C3F-FD9D6954766F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862578" y="251329"/>
            <a:ext cx="2120415" cy="102940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EF6FFFF-58C8-4A5A-A04B-13FD31EF6E54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2294" y="4480883"/>
            <a:ext cx="4513500" cy="602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5EC3EF9-212B-4EC6-B7F3-D48974A59E8D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171670" y="4531109"/>
            <a:ext cx="4456125" cy="5166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E49521E-3EDA-4C2A-8E25-736339025D8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8645064" y="4531109"/>
            <a:ext cx="3676499" cy="49093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8272E7A-F8CD-4B4C-9F03-3051DF35239A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61244" y="5225314"/>
            <a:ext cx="3133172" cy="36323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FEBD1B3-C7C2-41CE-81F6-90E21D723873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07883" y="5301502"/>
            <a:ext cx="3133172" cy="36323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A92A42F-8577-436A-BA50-F85616DF249F}"/>
              </a:ext>
            </a:extLst>
          </p:cNvPr>
          <p:cNvGrpSpPr/>
          <p:nvPr/>
        </p:nvGrpSpPr>
        <p:grpSpPr>
          <a:xfrm>
            <a:off x="1449858" y="862583"/>
            <a:ext cx="2545493" cy="1214967"/>
            <a:chOff x="1703862" y="862583"/>
            <a:chExt cx="1405688" cy="1214967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AAA1164C-E8B7-4FDE-A3E5-B0E1B0E67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20000"/>
            </a:blip>
            <a:stretch>
              <a:fillRect/>
            </a:stretch>
          </p:blipFill>
          <p:spPr>
            <a:xfrm>
              <a:off x="1703862" y="862583"/>
              <a:ext cx="1405688" cy="1214967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E2FD4F0-3B16-411F-B645-6F3F464E121F}"/>
                </a:ext>
              </a:extLst>
            </p:cNvPr>
            <p:cNvSpPr/>
            <p:nvPr/>
          </p:nvSpPr>
          <p:spPr>
            <a:xfrm>
              <a:off x="1875570" y="1068533"/>
              <a:ext cx="11297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什麼是</a:t>
              </a:r>
              <a:r>
                <a:rPr lang="en-US" altLang="zh-TW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ADHD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D501F7C7-0412-4732-948F-72AE71C9A8C1}"/>
              </a:ext>
            </a:extLst>
          </p:cNvPr>
          <p:cNvSpPr/>
          <p:nvPr/>
        </p:nvSpPr>
        <p:spPr>
          <a:xfrm>
            <a:off x="5972432" y="5637351"/>
            <a:ext cx="57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注意力的定義</a:t>
            </a:r>
            <a:endParaRPr lang="en-US" altLang="zh-TW" sz="2400" b="1" dirty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注意力不足／過動症的診斷準則</a:t>
            </a:r>
            <a:endParaRPr lang="en-US" altLang="zh-TW" sz="2400" b="1" dirty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注意力不足／過動症的病理機制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316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pic>
        <p:nvPicPr>
          <p:cNvPr id="11" name="图片 24" descr="图片包含 黑色, 服装&#10;&#10;已生成高可信度的说明">
            <a:extLst>
              <a:ext uri="{FF2B5EF4-FFF2-40B4-BE49-F238E27FC236}">
                <a16:creationId xmlns:a16="http://schemas.microsoft.com/office/drawing/2014/main" id="{6756BE66-576C-47F5-85AE-2A24646A56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66" y="5043447"/>
            <a:ext cx="1171321" cy="1610567"/>
          </a:xfrm>
          <a:prstGeom prst="rect">
            <a:avLst/>
          </a:prstGeom>
        </p:spPr>
      </p:pic>
      <p:pic>
        <p:nvPicPr>
          <p:cNvPr id="14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515512" y="630177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評估項目與工具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14519" y="1979914"/>
            <a:ext cx="6778142" cy="178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5296931" y="2215978"/>
            <a:ext cx="1771134" cy="9720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267200" y="4390767"/>
            <a:ext cx="622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有沒有其他的可能性，影響在家中的注意力？</a:t>
            </a:r>
          </a:p>
        </p:txBody>
      </p:sp>
    </p:spTree>
    <p:extLst>
      <p:ext uri="{BB962C8B-B14F-4D97-AF65-F5344CB8AC3E}">
        <p14:creationId xmlns:p14="http://schemas.microsoft.com/office/powerpoint/2010/main" val="29440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515512" y="630177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評估項目與工具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24" descr="图片包含 黑色, 服装&#10;&#10;已生成高可信度的说明">
            <a:extLst>
              <a:ext uri="{FF2B5EF4-FFF2-40B4-BE49-F238E27FC236}">
                <a16:creationId xmlns:a16="http://schemas.microsoft.com/office/drawing/2014/main" id="{6756BE66-576C-47F5-85AE-2A24646A56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66" y="5043447"/>
            <a:ext cx="1171321" cy="161056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591701" y="1869990"/>
            <a:ext cx="5980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其他需要釐清的細節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657599" y="2496066"/>
            <a:ext cx="67467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家中有無其他親戚曾經有</a:t>
            </a:r>
            <a:r>
              <a:rPr lang="en-US" altLang="zh-TW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ADHD</a:t>
            </a: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診斷</a:t>
            </a:r>
            <a:endParaRPr lang="en-US" altLang="zh-TW" sz="2400" b="1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家中</a:t>
            </a:r>
            <a:r>
              <a:rPr lang="en-US" altLang="zh-TW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在校的學習環境</a:t>
            </a:r>
            <a:endParaRPr lang="en-US" altLang="zh-TW" sz="2400" b="1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家長的教養方式</a:t>
            </a:r>
            <a:endParaRPr lang="en-US" altLang="zh-TW" sz="2400" b="1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在校的人際相處</a:t>
            </a:r>
            <a:endParaRPr lang="en-US" altLang="zh-TW" sz="2400" b="1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平時的情緒狀況</a:t>
            </a:r>
            <a:endParaRPr lang="en-US" altLang="zh-TW" sz="2400" b="1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孩子的身體狀況和日常作息</a:t>
            </a:r>
            <a:endParaRPr lang="en-US" altLang="zh-TW" sz="2400" b="1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40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图片包含 黑色, 服装&#10;&#10;已生成高可信度的说明">
            <a:extLst>
              <a:ext uri="{FF2B5EF4-FFF2-40B4-BE49-F238E27FC236}">
                <a16:creationId xmlns:a16="http://schemas.microsoft.com/office/drawing/2014/main" id="{6756BE66-576C-47F5-85AE-2A24646A56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14" y="3487543"/>
            <a:ext cx="982136" cy="13504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9AC046F-6376-406F-89DF-6079E25476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31" y="3500435"/>
            <a:ext cx="1120868" cy="128376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6337B56-79CF-478A-9BBA-498AA90DA7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975" y="800100"/>
            <a:ext cx="2602340" cy="3961928"/>
          </a:xfrm>
          <a:prstGeom prst="rect">
            <a:avLst/>
          </a:prstGeom>
        </p:spPr>
      </p:pic>
      <p:pic>
        <p:nvPicPr>
          <p:cNvPr id="21" name="图片 20" descr="图片包含 室内&#10;&#10;已生成高可信度的说明">
            <a:extLst>
              <a:ext uri="{FF2B5EF4-FFF2-40B4-BE49-F238E27FC236}">
                <a16:creationId xmlns:a16="http://schemas.microsoft.com/office/drawing/2014/main" id="{60497382-E438-4CD2-8A6F-FA5B6119E8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28" y="3500435"/>
            <a:ext cx="1051276" cy="132148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252F157-12B1-4873-B78C-A80AC812E5D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7380" y="1052499"/>
            <a:ext cx="1589878" cy="15661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29E6F7-75B2-47EE-8DD2-CD3C27D8ED1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7004" y="1391227"/>
            <a:ext cx="1557884" cy="15874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BA6C13E-5840-4544-B2B3-427AF60D720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43099" y="2344618"/>
            <a:ext cx="1023188" cy="9471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261103D-E3EE-45EF-AF56-853E292D7B6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753171" y="2344618"/>
            <a:ext cx="860625" cy="8131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EBD8113-D5D3-4DA0-980A-5DAAB4704278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56606" y="633910"/>
            <a:ext cx="1357875" cy="11862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8DC6493-6E34-473C-904B-C7642F082CB2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344946" y="3624138"/>
            <a:ext cx="1023188" cy="9471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7773255-C256-4182-9C3F-FD9D6954766F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120125" y="251329"/>
            <a:ext cx="1862868" cy="90437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EF6FFFF-58C8-4A5A-A04B-13FD31EF6E54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2294" y="4480883"/>
            <a:ext cx="4513500" cy="602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5EC3EF9-212B-4EC6-B7F3-D48974A59E8D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171670" y="4531109"/>
            <a:ext cx="4456125" cy="5166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E49521E-3EDA-4C2A-8E25-736339025D8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8645064" y="4531109"/>
            <a:ext cx="3676499" cy="49093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8272E7A-F8CD-4B4C-9F03-3051DF35239A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61244" y="5225314"/>
            <a:ext cx="3133172" cy="36323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FEBD1B3-C7C2-41CE-81F6-90E21D723873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07883" y="5301502"/>
            <a:ext cx="3133172" cy="363230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D501F7C7-0412-4732-948F-72AE71C9A8C1}"/>
              </a:ext>
            </a:extLst>
          </p:cNvPr>
          <p:cNvSpPr/>
          <p:nvPr/>
        </p:nvSpPr>
        <p:spPr>
          <a:xfrm>
            <a:off x="5889188" y="5663844"/>
            <a:ext cx="5361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注意力不足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過動症治療</a:t>
            </a:r>
            <a:endParaRPr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注意力不足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過動症學校策略</a:t>
            </a:r>
            <a:endParaRPr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注意力不足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過動症衍生行為問題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A12BB91-F1E7-41AC-9259-EA4F7D05AAEA}"/>
              </a:ext>
            </a:extLst>
          </p:cNvPr>
          <p:cNvGrpSpPr/>
          <p:nvPr/>
        </p:nvGrpSpPr>
        <p:grpSpPr>
          <a:xfrm>
            <a:off x="8627795" y="303248"/>
            <a:ext cx="1474444" cy="1498500"/>
            <a:chOff x="8991600" y="580172"/>
            <a:chExt cx="1474444" cy="1498500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37AA4250-D4D0-4614-B4FF-BE1EC1319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91600" y="580172"/>
              <a:ext cx="1474444" cy="1498500"/>
            </a:xfrm>
            <a:prstGeom prst="rect">
              <a:avLst/>
            </a:prstGeom>
          </p:spPr>
        </p:pic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29199082-4807-4D16-B624-F2212942D08F}"/>
                </a:ext>
              </a:extLst>
            </p:cNvPr>
            <p:cNvSpPr/>
            <p:nvPr/>
          </p:nvSpPr>
          <p:spPr>
            <a:xfrm>
              <a:off x="9167791" y="759470"/>
              <a:ext cx="112242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ADHD</a:t>
              </a:r>
            </a:p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處遇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8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48085" y="488510"/>
            <a:ext cx="2350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注意力不足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過動症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醫療端處遇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011155" y="2059969"/>
            <a:ext cx="70999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藥物治療</a:t>
            </a:r>
            <a:endParaRPr lang="en-US" altLang="zh-TW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中樞神經興奮劑</a:t>
            </a:r>
            <a:endParaRPr lang="en-US" altLang="zh-TW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Ritalin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：利他能，短效</a:t>
            </a:r>
            <a:endParaRPr lang="en-US" altLang="zh-TW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400" b="1" dirty="0" err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Concerta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：專思達，長效</a:t>
            </a:r>
            <a:endParaRPr lang="en-US" altLang="zh-TW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Strattera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：思銳，長效</a:t>
            </a:r>
            <a:endParaRPr lang="en-US" altLang="zh-TW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抗憂鬱劑：中樞神經興奮劑對合併情緒困擾的孩童效果不佳</a:t>
            </a:r>
            <a:endParaRPr lang="en-US" altLang="zh-TW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副作用爭議</a:t>
            </a:r>
            <a:endParaRPr lang="en-US" altLang="zh-TW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35A6E7D-6F1E-498F-A619-C75F886265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6705">
            <a:off x="2809590" y="1706920"/>
            <a:ext cx="1000105" cy="15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5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48085" y="488510"/>
            <a:ext cx="2350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注意力不足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過動症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醫療端處遇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109629" y="2045901"/>
            <a:ext cx="70999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行為治療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治療目的並非根除疾病，而是：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症狀的控制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減緩症狀對個人、環境的干擾和損害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協助適應環境要求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發展有效的因應策略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行為問題的改善盡可能使用正增強，但對於部分</a:t>
            </a: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ADHD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孩童仍須適時以負面結果改善偏差行為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35A6E7D-6F1E-498F-A619-C75F886265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6705">
            <a:off x="2809590" y="1706920"/>
            <a:ext cx="1000105" cy="15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48085" y="488510"/>
            <a:ext cx="2350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注意力不足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過動症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醫療端處遇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109629" y="2045901"/>
            <a:ext cx="70999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行為治療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起始期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建立關係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訂定遊戲規則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可搭配代幣制度增強遵守規則行為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協助照顧者參與活動、應用正增強技巧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35A6E7D-6F1E-498F-A619-C75F886265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6705">
            <a:off x="2809590" y="1706920"/>
            <a:ext cx="1000105" cy="15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4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48085" y="488510"/>
            <a:ext cx="2350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注意力不足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過動症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醫療端處遇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109629" y="2045901"/>
            <a:ext cx="70999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行為治療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治療初期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行為改變初期可大量使用正增強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與照顧者討論行為問題的替代行為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協助孩子獲得成功經驗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35A6E7D-6F1E-498F-A619-C75F886265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6705">
            <a:off x="2809590" y="1706920"/>
            <a:ext cx="1000105" cy="15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4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48085" y="488510"/>
            <a:ext cx="2350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注意力不足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過動症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醫療端處遇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109629" y="2045901"/>
            <a:ext cx="70999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行為治療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治療中期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修正孩子的問題行為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逐步增加難度（不要一下子太快）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和照顧者討論調整規則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改善孩子的負面情緒與敵意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避免懲罰引發負面情緒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35A6E7D-6F1E-498F-A619-C75F886265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6705">
            <a:off x="2809590" y="1706920"/>
            <a:ext cx="1000105" cy="15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6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48085" y="488510"/>
            <a:ext cx="2350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注意力不足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過動症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醫療端處遇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109629" y="2045901"/>
            <a:ext cx="709994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行為治療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治療後期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引導孩子開始自主管理，由外在控制逐步轉為內在控制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執行規則納入一致率指標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假設一致率指標訂為</a:t>
            </a: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70%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，則容許照顧者與孩子計分差異達</a:t>
            </a: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30%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，若照顧者計分為</a:t>
            </a: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，孩子計分為</a:t>
            </a: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38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50 x 0.3 = 15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，區間為</a:t>
            </a: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35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至</a:t>
            </a: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65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，孩子的計分有效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35A6E7D-6F1E-498F-A619-C75F886265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6705">
            <a:off x="2809590" y="1706920"/>
            <a:ext cx="1000105" cy="15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0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48085" y="488510"/>
            <a:ext cx="2350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注意力不足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過動症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治療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109629" y="2045901"/>
            <a:ext cx="70999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行為治療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治療結束期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將增強方式由持續性增強改為間歇性增強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物質酬賞逐步換為社會性酬賞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逐步撤除孩子對增強的依賴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35A6E7D-6F1E-498F-A619-C75F886265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6705">
            <a:off x="2809590" y="1706920"/>
            <a:ext cx="1000105" cy="15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0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2" descr="图片包含 室内&#10;&#10;已生成高可信度的说明">
            <a:extLst>
              <a:ext uri="{FF2B5EF4-FFF2-40B4-BE49-F238E27FC236}">
                <a16:creationId xmlns:a16="http://schemas.microsoft.com/office/drawing/2014/main" id="{0DAAE560-B7FC-49ED-A00D-E93E3145D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627" y="2731298"/>
            <a:ext cx="1528763" cy="192169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E81BD3F-6E84-4168-87FD-6FF224C9647B}"/>
              </a:ext>
            </a:extLst>
          </p:cNvPr>
          <p:cNvSpPr/>
          <p:nvPr/>
        </p:nvSpPr>
        <p:spPr>
          <a:xfrm>
            <a:off x="3656049" y="3940441"/>
            <a:ext cx="10331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注意力</a:t>
            </a:r>
            <a:endParaRPr lang="zh-CN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EC0D01B-7CD2-4CB2-9492-6ED91A608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4172294">
            <a:off x="4731516" y="1516998"/>
            <a:ext cx="266426" cy="131655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09F58DA-2A95-478C-88FA-52FB0D6A5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085545">
            <a:off x="5613757" y="2407630"/>
            <a:ext cx="266426" cy="131655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1E98432-93BC-49CA-8AF2-4C7AD9A4A0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5840399" y="3359905"/>
            <a:ext cx="266426" cy="131655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8C2FD76-EA2F-4ECA-A2BD-B51279EFB11B}"/>
              </a:ext>
            </a:extLst>
          </p:cNvPr>
          <p:cNvSpPr/>
          <p:nvPr/>
        </p:nvSpPr>
        <p:spPr>
          <a:xfrm>
            <a:off x="6225689" y="1272702"/>
            <a:ext cx="3824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50A0BA"/>
                </a:solidFill>
                <a:latin typeface="微軟正黑體" pitchFamily="34" charset="-120"/>
                <a:ea typeface="微軟正黑體" pitchFamily="34" charset="-120"/>
              </a:rPr>
              <a:t>在不同的刺激中，選擇指定的刺激。</a:t>
            </a:r>
            <a:endParaRPr lang="zh-CN" altLang="en-US" b="1" dirty="0">
              <a:solidFill>
                <a:srgbClr val="50A0BA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400E5FE-B813-4CF9-94E6-DDEC5D70329C}"/>
              </a:ext>
            </a:extLst>
          </p:cNvPr>
          <p:cNvSpPr/>
          <p:nvPr/>
        </p:nvSpPr>
        <p:spPr>
          <a:xfrm>
            <a:off x="7555219" y="2478443"/>
            <a:ext cx="4051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50A0BA"/>
                </a:solidFill>
                <a:latin typeface="微軟正黑體" pitchFamily="34" charset="-120"/>
                <a:ea typeface="微軟正黑體" pitchFamily="34" charset="-120"/>
              </a:rPr>
              <a:t>在不同目標中轉換注意力並完成作業。</a:t>
            </a:r>
            <a:endParaRPr lang="zh-CN" altLang="en-US" b="1" dirty="0">
              <a:solidFill>
                <a:srgbClr val="50A0BA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ABA5A291-32EC-4FDD-8A4F-59E290DD70E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294" y="4480883"/>
            <a:ext cx="4513500" cy="6027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8633E1C-B507-47FA-A197-8C2221D194D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71670" y="4531109"/>
            <a:ext cx="4456125" cy="5166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D56AED7-7E5D-473B-BBCC-5273D31A92D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627795" y="4550934"/>
            <a:ext cx="3676499" cy="49093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48997CC-A6C3-4508-A9A1-B8EC218E0D2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61244" y="5225314"/>
            <a:ext cx="3133172" cy="36323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11C5117-A81D-449A-A0BA-F99DCA42B01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07883" y="5301502"/>
            <a:ext cx="3133172" cy="363230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1006C747-45DC-4343-A96C-325E53074FA5}"/>
              </a:ext>
            </a:extLst>
          </p:cNvPr>
          <p:cNvGrpSpPr/>
          <p:nvPr/>
        </p:nvGrpSpPr>
        <p:grpSpPr>
          <a:xfrm>
            <a:off x="286699" y="349853"/>
            <a:ext cx="1928600" cy="940900"/>
            <a:chOff x="286699" y="349853"/>
            <a:chExt cx="1928600" cy="94090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A6D50D2E-E4A9-488B-9175-0743B176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lum bright="20000" contrast="-40000"/>
            </a:blip>
            <a:stretch>
              <a:fillRect/>
            </a:stretch>
          </p:blipFill>
          <p:spPr>
            <a:xfrm>
              <a:off x="286699" y="349853"/>
              <a:ext cx="1928600" cy="94090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6FA6DCE8-17DD-4813-BF4D-8165F8458AEA}"/>
                </a:ext>
              </a:extLst>
            </p:cNvPr>
            <p:cNvSpPr/>
            <p:nvPr/>
          </p:nvSpPr>
          <p:spPr>
            <a:xfrm>
              <a:off x="358990" y="531321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注意力的定義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52426" y="644873"/>
            <a:ext cx="1318954" cy="62414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pic>
        <p:nvPicPr>
          <p:cNvPr id="33" name="图片 3">
            <a:extLst>
              <a:ext uri="{FF2B5EF4-FFF2-40B4-BE49-F238E27FC236}">
                <a16:creationId xmlns:a16="http://schemas.microsoft.com/office/drawing/2014/main" id="{AEC0D01B-7CD2-4CB2-9492-6ED91A608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781621">
            <a:off x="2749354" y="1811242"/>
            <a:ext cx="266426" cy="1384222"/>
          </a:xfrm>
          <a:prstGeom prst="rect">
            <a:avLst/>
          </a:prstGeom>
        </p:spPr>
      </p:pic>
      <p:grpSp>
        <p:nvGrpSpPr>
          <p:cNvPr id="34" name="组合 16">
            <a:extLst>
              <a:ext uri="{FF2B5EF4-FFF2-40B4-BE49-F238E27FC236}">
                <a16:creationId xmlns:a16="http://schemas.microsoft.com/office/drawing/2014/main" id="{951E0568-5DD2-47E6-839C-9AD7A466904A}"/>
              </a:ext>
            </a:extLst>
          </p:cNvPr>
          <p:cNvGrpSpPr/>
          <p:nvPr/>
        </p:nvGrpSpPr>
        <p:grpSpPr>
          <a:xfrm>
            <a:off x="5204128" y="889687"/>
            <a:ext cx="1122535" cy="944933"/>
            <a:chOff x="5315335" y="1050285"/>
            <a:chExt cx="974251" cy="813167"/>
          </a:xfrm>
        </p:grpSpPr>
        <p:pic>
          <p:nvPicPr>
            <p:cNvPr id="35" name="图片 6">
              <a:extLst>
                <a:ext uri="{FF2B5EF4-FFF2-40B4-BE49-F238E27FC236}">
                  <a16:creationId xmlns:a16="http://schemas.microsoft.com/office/drawing/2014/main" id="{1B899E4E-F49B-40D9-806F-746DF4F3F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15335" y="1050285"/>
              <a:ext cx="860625" cy="813167"/>
            </a:xfrm>
            <a:prstGeom prst="rect">
              <a:avLst/>
            </a:prstGeom>
          </p:spPr>
        </p:pic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4626793-BB79-41D7-8551-2BA9FDD0CD50}"/>
                </a:ext>
              </a:extLst>
            </p:cNvPr>
            <p:cNvSpPr/>
            <p:nvPr/>
          </p:nvSpPr>
          <p:spPr>
            <a:xfrm>
              <a:off x="5355931" y="1155131"/>
              <a:ext cx="933655" cy="556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選擇性注意力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98C2FD76-EA2F-4ECA-A2BD-B51279EFB11B}"/>
              </a:ext>
            </a:extLst>
          </p:cNvPr>
          <p:cNvSpPr/>
          <p:nvPr/>
        </p:nvSpPr>
        <p:spPr>
          <a:xfrm>
            <a:off x="224422" y="2710209"/>
            <a:ext cx="3095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50A0BA"/>
                </a:solidFill>
                <a:latin typeface="微軟正黑體" pitchFamily="34" charset="-120"/>
                <a:ea typeface="微軟正黑體" pitchFamily="34" charset="-120"/>
              </a:rPr>
              <a:t>接收環境刺激後可立刻反應。</a:t>
            </a:r>
            <a:endParaRPr lang="zh-CN" altLang="en-US" b="1" dirty="0">
              <a:solidFill>
                <a:srgbClr val="50A0BA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8" name="组合 17">
            <a:extLst>
              <a:ext uri="{FF2B5EF4-FFF2-40B4-BE49-F238E27FC236}">
                <a16:creationId xmlns:a16="http://schemas.microsoft.com/office/drawing/2014/main" id="{971BAE06-89EA-494F-A58B-392F3EA21CD8}"/>
              </a:ext>
            </a:extLst>
          </p:cNvPr>
          <p:cNvGrpSpPr/>
          <p:nvPr/>
        </p:nvGrpSpPr>
        <p:grpSpPr>
          <a:xfrm>
            <a:off x="601596" y="3102817"/>
            <a:ext cx="1195629" cy="1106718"/>
            <a:chOff x="6413392" y="2110157"/>
            <a:chExt cx="1023188" cy="947100"/>
          </a:xfrm>
        </p:grpSpPr>
        <p:pic>
          <p:nvPicPr>
            <p:cNvPr id="39" name="图片 10">
              <a:extLst>
                <a:ext uri="{FF2B5EF4-FFF2-40B4-BE49-F238E27FC236}">
                  <a16:creationId xmlns:a16="http://schemas.microsoft.com/office/drawing/2014/main" id="{54DDD6B8-8925-4FC1-8EB8-33E0A2A7C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13392" y="2110157"/>
              <a:ext cx="1023188" cy="947100"/>
            </a:xfrm>
            <a:prstGeom prst="rect">
              <a:avLst/>
            </a:prstGeom>
          </p:spPr>
        </p:pic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CE94AB18-9C5B-4427-85D5-BA337B48BFA7}"/>
                </a:ext>
              </a:extLst>
            </p:cNvPr>
            <p:cNvSpPr/>
            <p:nvPr/>
          </p:nvSpPr>
          <p:spPr>
            <a:xfrm>
              <a:off x="6544924" y="2273639"/>
              <a:ext cx="777069" cy="553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持續性</a:t>
              </a:r>
              <a:endParaRPr lang="en-US" altLang="zh-TW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注意力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41" name="矩形 40">
            <a:extLst>
              <a:ext uri="{FF2B5EF4-FFF2-40B4-BE49-F238E27FC236}">
                <a16:creationId xmlns:a16="http://schemas.microsoft.com/office/drawing/2014/main" id="{98C2FD76-EA2F-4ECA-A2BD-B51279EFB11B}"/>
              </a:ext>
            </a:extLst>
          </p:cNvPr>
          <p:cNvSpPr/>
          <p:nvPr/>
        </p:nvSpPr>
        <p:spPr>
          <a:xfrm>
            <a:off x="212062" y="4065334"/>
            <a:ext cx="3095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50A0BA"/>
                </a:solidFill>
                <a:latin typeface="微軟正黑體" pitchFamily="34" charset="-120"/>
                <a:ea typeface="微軟正黑體" pitchFamily="34" charset="-120"/>
              </a:rPr>
              <a:t>在同個刺激中維持一段時間。</a:t>
            </a:r>
            <a:endParaRPr lang="zh-CN" altLang="en-US" b="1" dirty="0">
              <a:solidFill>
                <a:srgbClr val="50A0BA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2" name="组合 16">
            <a:extLst>
              <a:ext uri="{FF2B5EF4-FFF2-40B4-BE49-F238E27FC236}">
                <a16:creationId xmlns:a16="http://schemas.microsoft.com/office/drawing/2014/main" id="{951E0568-5DD2-47E6-839C-9AD7A466904A}"/>
              </a:ext>
            </a:extLst>
          </p:cNvPr>
          <p:cNvGrpSpPr/>
          <p:nvPr/>
        </p:nvGrpSpPr>
        <p:grpSpPr>
          <a:xfrm>
            <a:off x="1229364" y="1791729"/>
            <a:ext cx="1122535" cy="944933"/>
            <a:chOff x="5315335" y="1050285"/>
            <a:chExt cx="974251" cy="813167"/>
          </a:xfrm>
        </p:grpSpPr>
        <p:pic>
          <p:nvPicPr>
            <p:cNvPr id="43" name="图片 6">
              <a:extLst>
                <a:ext uri="{FF2B5EF4-FFF2-40B4-BE49-F238E27FC236}">
                  <a16:creationId xmlns:a16="http://schemas.microsoft.com/office/drawing/2014/main" id="{1B899E4E-F49B-40D9-806F-746DF4F3F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15335" y="1050285"/>
              <a:ext cx="860625" cy="813167"/>
            </a:xfrm>
            <a:prstGeom prst="rect">
              <a:avLst/>
            </a:prstGeom>
          </p:spPr>
        </p:pic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44626793-BB79-41D7-8551-2BA9FDD0CD50}"/>
                </a:ext>
              </a:extLst>
            </p:cNvPr>
            <p:cNvSpPr/>
            <p:nvPr/>
          </p:nvSpPr>
          <p:spPr>
            <a:xfrm>
              <a:off x="5355931" y="1155131"/>
              <a:ext cx="9336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集中性注意力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5" name="组合 17">
            <a:extLst>
              <a:ext uri="{FF2B5EF4-FFF2-40B4-BE49-F238E27FC236}">
                <a16:creationId xmlns:a16="http://schemas.microsoft.com/office/drawing/2014/main" id="{971BAE06-89EA-494F-A58B-392F3EA21CD8}"/>
              </a:ext>
            </a:extLst>
          </p:cNvPr>
          <p:cNvGrpSpPr/>
          <p:nvPr/>
        </p:nvGrpSpPr>
        <p:grpSpPr>
          <a:xfrm>
            <a:off x="6380440" y="2143110"/>
            <a:ext cx="1195629" cy="1106718"/>
            <a:chOff x="6413392" y="2110157"/>
            <a:chExt cx="1023188" cy="947100"/>
          </a:xfrm>
        </p:grpSpPr>
        <p:pic>
          <p:nvPicPr>
            <p:cNvPr id="46" name="图片 10">
              <a:extLst>
                <a:ext uri="{FF2B5EF4-FFF2-40B4-BE49-F238E27FC236}">
                  <a16:creationId xmlns:a16="http://schemas.microsoft.com/office/drawing/2014/main" id="{54DDD6B8-8925-4FC1-8EB8-33E0A2A7C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13392" y="2110157"/>
              <a:ext cx="1023188" cy="947100"/>
            </a:xfrm>
            <a:prstGeom prst="rect">
              <a:avLst/>
            </a:prstGeom>
          </p:spPr>
        </p:pic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CE94AB18-9C5B-4427-85D5-BA337B48BFA7}"/>
                </a:ext>
              </a:extLst>
            </p:cNvPr>
            <p:cNvSpPr/>
            <p:nvPr/>
          </p:nvSpPr>
          <p:spPr>
            <a:xfrm>
              <a:off x="6544924" y="2273639"/>
              <a:ext cx="777069" cy="553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交替性</a:t>
              </a:r>
              <a:endParaRPr lang="en-US" altLang="zh-TW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注意力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8" name="组合 16">
            <a:extLst>
              <a:ext uri="{FF2B5EF4-FFF2-40B4-BE49-F238E27FC236}">
                <a16:creationId xmlns:a16="http://schemas.microsoft.com/office/drawing/2014/main" id="{951E0568-5DD2-47E6-839C-9AD7A466904A}"/>
              </a:ext>
            </a:extLst>
          </p:cNvPr>
          <p:cNvGrpSpPr/>
          <p:nvPr/>
        </p:nvGrpSpPr>
        <p:grpSpPr>
          <a:xfrm>
            <a:off x="6715772" y="3546392"/>
            <a:ext cx="1122535" cy="944933"/>
            <a:chOff x="5315335" y="1050285"/>
            <a:chExt cx="974251" cy="813167"/>
          </a:xfrm>
        </p:grpSpPr>
        <p:pic>
          <p:nvPicPr>
            <p:cNvPr id="49" name="图片 6">
              <a:extLst>
                <a:ext uri="{FF2B5EF4-FFF2-40B4-BE49-F238E27FC236}">
                  <a16:creationId xmlns:a16="http://schemas.microsoft.com/office/drawing/2014/main" id="{1B899E4E-F49B-40D9-806F-746DF4F3F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15335" y="1050285"/>
              <a:ext cx="860625" cy="813167"/>
            </a:xfrm>
            <a:prstGeom prst="rect">
              <a:avLst/>
            </a:prstGeom>
          </p:spPr>
        </p:pic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44626793-BB79-41D7-8551-2BA9FDD0CD50}"/>
                </a:ext>
              </a:extLst>
            </p:cNvPr>
            <p:cNvSpPr/>
            <p:nvPr/>
          </p:nvSpPr>
          <p:spPr>
            <a:xfrm>
              <a:off x="5355931" y="1155131"/>
              <a:ext cx="933655" cy="556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分散性注意力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8400E5FE-B813-4CF9-94E6-DDEC5D70329C}"/>
              </a:ext>
            </a:extLst>
          </p:cNvPr>
          <p:cNvSpPr/>
          <p:nvPr/>
        </p:nvSpPr>
        <p:spPr>
          <a:xfrm>
            <a:off x="7724094" y="3850044"/>
            <a:ext cx="354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50A0BA"/>
                </a:solidFill>
                <a:latin typeface="微軟正黑體" pitchFamily="34" charset="-120"/>
                <a:ea typeface="微軟正黑體" pitchFamily="34" charset="-120"/>
              </a:rPr>
              <a:t>精神集中在兩項以上活動的能力。</a:t>
            </a:r>
            <a:endParaRPr lang="zh-CN" altLang="en-US" b="1" dirty="0">
              <a:solidFill>
                <a:srgbClr val="50A0BA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2" name="图片 3">
            <a:extLst>
              <a:ext uri="{FF2B5EF4-FFF2-40B4-BE49-F238E27FC236}">
                <a16:creationId xmlns:a16="http://schemas.microsoft.com/office/drawing/2014/main" id="{AEC0D01B-7CD2-4CB2-9492-6ED91A608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562804">
            <a:off x="2366294" y="3026320"/>
            <a:ext cx="266426" cy="138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48085" y="488510"/>
            <a:ext cx="2350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注意力不足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過動症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醫療端處遇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898612" y="865433"/>
            <a:ext cx="70999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注意力訓練</a:t>
            </a:r>
            <a:endParaRPr lang="en-US" altLang="zh-TW" sz="24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可善用桌遊進行注意力、行為抑制力等練習，如：哆寶、德國心臟病、鬼臉大王、威利在哪裡等。</a:t>
            </a:r>
            <a:endParaRPr lang="en-US" altLang="zh-TW" sz="24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遊戲只是形式，重要的是建立規則後讓照顧者加入，從中開始訓練行為改變技術。</a:t>
            </a:r>
            <a:endParaRPr lang="en-US" altLang="zh-TW" sz="24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35A6E7D-6F1E-498F-A619-C75F886265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6705">
            <a:off x="2809590" y="1706920"/>
            <a:ext cx="1000105" cy="152260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 b="21846"/>
          <a:stretch/>
        </p:blipFill>
        <p:spPr>
          <a:xfrm>
            <a:off x="4577755" y="3691067"/>
            <a:ext cx="5573573" cy="31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5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48085" y="488510"/>
            <a:ext cx="2350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注意力不足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過動症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醫療端處遇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109629" y="2045901"/>
            <a:ext cx="70999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團體治療</a:t>
            </a:r>
            <a:endParaRPr lang="en-US" altLang="zh-TW" sz="2400" b="1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人際互動禮儀</a:t>
            </a:r>
            <a:endParaRPr lang="en-US" altLang="zh-TW" sz="2400" b="1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輪流與等待</a:t>
            </a:r>
            <a:endParaRPr lang="en-US" altLang="zh-TW" sz="2400" b="1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面對輸贏的結果</a:t>
            </a:r>
            <a:endParaRPr lang="en-US" altLang="zh-TW" sz="2400" b="1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團隊合作</a:t>
            </a:r>
            <a:endParaRPr lang="en-US" altLang="zh-TW" sz="2400" b="1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溝通、協商與妥協</a:t>
            </a:r>
            <a:endParaRPr lang="en-US" altLang="zh-TW" sz="2400" b="1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專心聆聽他人說話</a:t>
            </a:r>
            <a:endParaRPr lang="en-US" altLang="zh-TW" sz="2400" b="1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35A6E7D-6F1E-498F-A619-C75F886265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6705">
            <a:off x="2809590" y="1706920"/>
            <a:ext cx="1000105" cy="15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7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48085" y="488510"/>
            <a:ext cx="2350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注意力不足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過動症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醫療端處遇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109629" y="2045901"/>
            <a:ext cx="70999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親職管理效能訓練</a:t>
            </a:r>
            <a:endParaRPr lang="en-US" altLang="zh-TW" sz="24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情緒支持</a:t>
            </a:r>
            <a:endParaRPr lang="en-US" altLang="zh-TW" sz="24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提升家長對孩子狀況的了解</a:t>
            </a:r>
            <a:endParaRPr lang="en-US" altLang="zh-TW" sz="24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同理技巧</a:t>
            </a:r>
            <a:endParaRPr lang="en-US" altLang="zh-TW" sz="24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行為改變技術</a:t>
            </a:r>
            <a:endParaRPr lang="en-US" altLang="zh-TW" sz="24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行為觀察與紀錄、指定目標行為、建立基準線、選擇替代行為、增加正向行為</a:t>
            </a:r>
            <a:r>
              <a:rPr lang="en-US" altLang="zh-TW" sz="24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35A6E7D-6F1E-498F-A619-C75F886265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6705">
            <a:off x="2809590" y="1706920"/>
            <a:ext cx="1000105" cy="15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48085" y="488510"/>
            <a:ext cx="2350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注意力不足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過動症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學校策略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109629" y="2045901"/>
            <a:ext cx="70999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學校策略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學習環境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布置單純、少干擾物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ADHD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孩子坐在第一排並遠離門口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允許冷靜期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視覺提示（如張貼班規）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提供合作學習機會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鼓勵主動發問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35A6E7D-6F1E-498F-A619-C75F886265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6705">
            <a:off x="2809590" y="1706920"/>
            <a:ext cx="1000105" cy="15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9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48085" y="488510"/>
            <a:ext cx="2350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注意力不足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過動症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學校策略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109629" y="2045901"/>
            <a:ext cx="70999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學校策略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學習步調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時間寬限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分段完成且可穿插內容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一次指派一樣作業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35A6E7D-6F1E-498F-A619-C75F886265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6705">
            <a:off x="2809590" y="1706920"/>
            <a:ext cx="1000105" cy="15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2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48085" y="488510"/>
            <a:ext cx="2350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注意力不足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過動症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學校策略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109629" y="2045901"/>
            <a:ext cx="70999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學校策略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提高專心度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提問後可停頓一下，觀察不同學生反應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預告要問問題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可以點分心的同學很簡單的問題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自行填寫專心紀錄表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35A6E7D-6F1E-498F-A619-C75F886265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6705">
            <a:off x="2809590" y="1706920"/>
            <a:ext cx="1000105" cy="15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8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48085" y="488510"/>
            <a:ext cx="2350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注意力不足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過動症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學校策略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109629" y="2045901"/>
            <a:ext cx="70999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學校策略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教學方式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善用擅長的學習風格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增加教材的互動性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多元線索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保持眼神接觸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35A6E7D-6F1E-498F-A619-C75F886265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6705">
            <a:off x="2809590" y="1706920"/>
            <a:ext cx="1000105" cy="15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9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48085" y="488510"/>
            <a:ext cx="2350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注意力不足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過動症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學校策略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109629" y="2045901"/>
            <a:ext cx="70999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學校策略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管教方式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多鼓勵正向行為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將較長的作業切分為較小單元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複雜的指令可請孩子覆述再確認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管教時溫柔而堅定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35A6E7D-6F1E-498F-A619-C75F886265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6705">
            <a:off x="2809590" y="1706920"/>
            <a:ext cx="1000105" cy="15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9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48085" y="488510"/>
            <a:ext cx="2350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注意力不足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過動症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衍生行為問題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35A6E7D-6F1E-498F-A619-C75F886265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6705">
            <a:off x="2809590" y="1706920"/>
            <a:ext cx="1000105" cy="152260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4" t="1127" r="1976"/>
          <a:stretch/>
        </p:blipFill>
        <p:spPr>
          <a:xfrm>
            <a:off x="4450210" y="16328"/>
            <a:ext cx="4494727" cy="67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0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48085" y="488510"/>
            <a:ext cx="2350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注意力不足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過動症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衍生行為問題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35A6E7D-6F1E-498F-A619-C75F886265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6705">
            <a:off x="2809590" y="1706920"/>
            <a:ext cx="1000105" cy="152260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727123" y="3053442"/>
            <a:ext cx="5796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孩子不是問題製造者，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而是系統出現狀況的代罪羔羊。</a:t>
            </a:r>
          </a:p>
        </p:txBody>
      </p:sp>
    </p:spTree>
    <p:extLst>
      <p:ext uri="{BB962C8B-B14F-4D97-AF65-F5344CB8AC3E}">
        <p14:creationId xmlns:p14="http://schemas.microsoft.com/office/powerpoint/2010/main" val="34390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F800B441-9677-43CE-8B3F-DC4D0DCFB437}"/>
              </a:ext>
            </a:extLst>
          </p:cNvPr>
          <p:cNvSpPr/>
          <p:nvPr/>
        </p:nvSpPr>
        <p:spPr>
          <a:xfrm>
            <a:off x="3774769" y="1704157"/>
            <a:ext cx="76593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不專注（症狀持續</a:t>
            </a:r>
            <a:r>
              <a:rPr lang="en-US" altLang="zh-TW" sz="20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個月，達</a:t>
            </a:r>
            <a:r>
              <a:rPr lang="en-US" altLang="zh-TW" sz="20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項以上；青少年</a:t>
            </a:r>
            <a:r>
              <a:rPr lang="en-US" altLang="zh-TW" sz="20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成人達</a:t>
            </a:r>
            <a:r>
              <a:rPr lang="en-US" altLang="zh-TW" sz="20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項以上）</a:t>
            </a:r>
            <a:endParaRPr lang="en-US" altLang="zh-TW" sz="2000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無法仔細專注細節，或者在學校、工作或其他活動，容易犯錯。</a:t>
            </a:r>
            <a:endParaRPr lang="en-US" altLang="zh-TW" sz="20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工作或遊戲中難以持續注意力。</a:t>
            </a:r>
            <a:endParaRPr lang="en-US" altLang="zh-TW" sz="20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直接對話時常好像沒在聽。</a:t>
            </a:r>
            <a:endParaRPr lang="en-US" altLang="zh-TW" sz="20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經常無法遵循指示，而無法完成學校功課、家事或其他責任。</a:t>
            </a:r>
            <a:endParaRPr lang="en-US" altLang="zh-TW" sz="20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經常在組織工作與活動上有困難。</a:t>
            </a:r>
            <a:endParaRPr lang="en-US" altLang="zh-TW" sz="20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經常逃避、討厭或不願從事需要持久心力的工作。</a:t>
            </a:r>
            <a:endParaRPr lang="en-US" altLang="zh-TW" sz="20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經常遺失工作或活動所需的東西。</a:t>
            </a:r>
            <a:endParaRPr lang="en-US" altLang="zh-TW" sz="20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經常容易受外在刺激而分心。</a:t>
            </a:r>
            <a:endParaRPr lang="en-US" altLang="zh-TW" sz="20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在日常生活中常忘東忘西。</a:t>
            </a:r>
            <a:endParaRPr lang="zh-CN" altLang="en-US" sz="20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50752" y="531321"/>
            <a:ext cx="2350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注意力不足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過動症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診斷準則 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(DSM-5)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4" name="图片 3" descr="图片包含 室内&#10;&#10;已生成高可信度的说明">
            <a:extLst>
              <a:ext uri="{FF2B5EF4-FFF2-40B4-BE49-F238E27FC236}">
                <a16:creationId xmlns:a16="http://schemas.microsoft.com/office/drawing/2014/main" id="{9411EA58-14E0-42B4-AD79-4E10B9AD33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5" y="5030135"/>
            <a:ext cx="1317233" cy="16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670645" y="60941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小王子與狐狸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35A6E7D-6F1E-498F-A619-C75F886265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6705">
            <a:off x="2809590" y="1706920"/>
            <a:ext cx="1000105" cy="152260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648083" y="3092022"/>
            <a:ext cx="8128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就在那個時候出現了一隻狐狸。</a:t>
            </a:r>
          </a:p>
          <a:p>
            <a:endParaRPr lang="zh-TW" altLang="en-US" sz="2000" b="1" dirty="0">
              <a:solidFill>
                <a:schemeClr val="bg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「你好！」狐狸說。</a:t>
            </a:r>
          </a:p>
          <a:p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「你好！」小王子很有禮貌地回答。他回過頭來，但什麼也沒有看到。</a:t>
            </a:r>
          </a:p>
          <a:p>
            <a:endParaRPr lang="zh-TW" altLang="en-US" sz="2000" b="1" dirty="0">
              <a:solidFill>
                <a:schemeClr val="bg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「我在這裡。」那聲音說：「在蘋果樹底下。」</a:t>
            </a:r>
          </a:p>
          <a:p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「你是誰啊？」小王子問：「你很好看</a:t>
            </a:r>
            <a:r>
              <a:rPr lang="en-US" altLang="zh-TW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...</a:t>
            </a:r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</a:p>
          <a:p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「我是狐狸。」狐狸說。</a:t>
            </a:r>
          </a:p>
          <a:p>
            <a:endParaRPr lang="zh-TW" altLang="en-US" sz="2000" b="1" dirty="0">
              <a:solidFill>
                <a:schemeClr val="bg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「來跟我玩吧！」小王子向他建議道：「我很悲傷。」</a:t>
            </a:r>
          </a:p>
          <a:p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狐狸說：「我不能跟你玩，我還沒被馴養。」</a:t>
            </a:r>
          </a:p>
        </p:txBody>
      </p:sp>
      <p:pic>
        <p:nvPicPr>
          <p:cNvPr id="13" name="圖片 12" descr="unnamed.jpg"/>
          <p:cNvPicPr>
            <a:picLocks noChangeAspect="1"/>
          </p:cNvPicPr>
          <p:nvPr/>
        </p:nvPicPr>
        <p:blipFill>
          <a:blip r:embed="rId10" cstate="print"/>
          <a:srcRect l="30903"/>
          <a:stretch>
            <a:fillRect/>
          </a:stretch>
        </p:blipFill>
        <p:spPr>
          <a:xfrm>
            <a:off x="9625564" y="1055799"/>
            <a:ext cx="2036219" cy="221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233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670645" y="60941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小王子與狐狸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35A6E7D-6F1E-498F-A619-C75F886265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6705">
            <a:off x="2809590" y="1706920"/>
            <a:ext cx="1000105" cy="1522608"/>
          </a:xfrm>
          <a:prstGeom prst="rect">
            <a:avLst/>
          </a:prstGeom>
        </p:spPr>
      </p:pic>
      <p:pic>
        <p:nvPicPr>
          <p:cNvPr id="13" name="圖片 12" descr="unnamed.jpg"/>
          <p:cNvPicPr>
            <a:picLocks noChangeAspect="1"/>
          </p:cNvPicPr>
          <p:nvPr/>
        </p:nvPicPr>
        <p:blipFill>
          <a:blip r:embed="rId10" cstate="print"/>
          <a:srcRect l="30903"/>
          <a:stretch>
            <a:fillRect/>
          </a:stretch>
        </p:blipFill>
        <p:spPr>
          <a:xfrm>
            <a:off x="9625564" y="1055799"/>
            <a:ext cx="2036219" cy="221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矩形 13"/>
          <p:cNvSpPr/>
          <p:nvPr/>
        </p:nvSpPr>
        <p:spPr>
          <a:xfrm>
            <a:off x="3443976" y="3073999"/>
            <a:ext cx="8128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「啊，對不起！」小王子說。</a:t>
            </a:r>
          </a:p>
          <a:p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但想了一會兒後，他接下去說：「什麼叫</a:t>
            </a:r>
            <a:r>
              <a:rPr lang="en-US" altLang="zh-TW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馴養</a:t>
            </a:r>
            <a:r>
              <a:rPr lang="en-US" altLang="zh-TW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？」</a:t>
            </a:r>
          </a:p>
          <a:p>
            <a:endParaRPr lang="zh-TW" altLang="en-US" sz="2000" b="1" dirty="0">
              <a:solidFill>
                <a:schemeClr val="bg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狐狸說：「你不是這裡的人。你在找什麼？」</a:t>
            </a:r>
          </a:p>
          <a:p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「我在找人。」小王子說：「什麼叫</a:t>
            </a:r>
            <a:r>
              <a:rPr lang="en-US" altLang="zh-TW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馴養</a:t>
            </a:r>
            <a:r>
              <a:rPr lang="en-US" altLang="zh-TW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？」</a:t>
            </a:r>
          </a:p>
          <a:p>
            <a:endParaRPr lang="zh-TW" altLang="en-US" sz="2000" b="1" dirty="0">
              <a:solidFill>
                <a:schemeClr val="bg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狐狸說：「那些人嗎，他們有槍，他們打獵，這很討厭。但他們也養雞，這是他們唯一的好處。你在找雞嗎？」</a:t>
            </a:r>
          </a:p>
          <a:p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小王子說：「不，我在找朋友。什麼叫</a:t>
            </a:r>
            <a:r>
              <a:rPr lang="en-US" altLang="zh-TW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馴養</a:t>
            </a:r>
            <a:r>
              <a:rPr lang="en-US" altLang="zh-TW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？」</a:t>
            </a:r>
          </a:p>
          <a:p>
            <a:endParaRPr lang="zh-TW" altLang="en-US" sz="2000" b="1" dirty="0">
              <a:solidFill>
                <a:schemeClr val="bg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「這是件被遺忘的事。」狐狸說：「馴養就是</a:t>
            </a:r>
            <a:r>
              <a:rPr lang="en-US" altLang="zh-TW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建立關係</a:t>
            </a:r>
            <a:r>
              <a:rPr lang="en-US" altLang="zh-TW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...』</a:t>
            </a:r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256042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670645" y="60941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小王子與狐狸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35A6E7D-6F1E-498F-A619-C75F886265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6705">
            <a:off x="2809590" y="1706920"/>
            <a:ext cx="1000105" cy="1522608"/>
          </a:xfrm>
          <a:prstGeom prst="rect">
            <a:avLst/>
          </a:prstGeom>
        </p:spPr>
      </p:pic>
      <p:pic>
        <p:nvPicPr>
          <p:cNvPr id="13" name="圖片 12" descr="unnamed.jpg"/>
          <p:cNvPicPr>
            <a:picLocks noChangeAspect="1"/>
          </p:cNvPicPr>
          <p:nvPr/>
        </p:nvPicPr>
        <p:blipFill>
          <a:blip r:embed="rId10" cstate="print"/>
          <a:srcRect l="30903"/>
          <a:stretch>
            <a:fillRect/>
          </a:stretch>
        </p:blipFill>
        <p:spPr>
          <a:xfrm>
            <a:off x="9625564" y="1055799"/>
            <a:ext cx="2036219" cy="221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矩形 11"/>
          <p:cNvSpPr/>
          <p:nvPr/>
        </p:nvSpPr>
        <p:spPr>
          <a:xfrm>
            <a:off x="3501127" y="3343424"/>
            <a:ext cx="812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「建立關係？」</a:t>
            </a:r>
          </a:p>
          <a:p>
            <a:endParaRPr lang="zh-TW" altLang="en-US" sz="2000" b="1" dirty="0">
              <a:solidFill>
                <a:schemeClr val="bg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狐狸說：「不錯。對我來說，你只不過是個小孩，跟其他成千成萬的小孩沒有分別，我不需要你，你也一樣不需要我。我對於你也只不過是一隻狐狸，跟成千成萬其他的狐狸一模一樣。</a:t>
            </a:r>
            <a:endParaRPr lang="en-US" altLang="zh-TW" sz="2000" b="1" dirty="0">
              <a:solidFill>
                <a:schemeClr val="bg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>
              <a:solidFill>
                <a:schemeClr val="bg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但是，假如你馴養我，我們就彼此互相需要。你對於我將是世界上唯一的，我對於你也將是世界上唯一的</a:t>
            </a:r>
            <a:r>
              <a:rPr lang="en-US" altLang="zh-TW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...</a:t>
            </a:r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171064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670645" y="60941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陪伴的重要性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35A6E7D-6F1E-498F-A619-C75F886265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6705">
            <a:off x="2809590" y="1706920"/>
            <a:ext cx="1000105" cy="1522608"/>
          </a:xfrm>
          <a:prstGeom prst="rect">
            <a:avLst/>
          </a:prstGeom>
        </p:spPr>
      </p:pic>
      <p:sp>
        <p:nvSpPr>
          <p:cNvPr id="14" name="文本框 5">
            <a:extLst>
              <a:ext uri="{FF2B5EF4-FFF2-40B4-BE49-F238E27FC236}">
                <a16:creationId xmlns:a16="http://schemas.microsoft.com/office/drawing/2014/main" id="{E44BC8F2-72D4-4CA7-BA16-425585CF34FD}"/>
              </a:ext>
            </a:extLst>
          </p:cNvPr>
          <p:cNvSpPr txBox="1"/>
          <p:nvPr/>
        </p:nvSpPr>
        <p:spPr>
          <a:xfrm>
            <a:off x="4136871" y="2094365"/>
            <a:ext cx="2162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穩定存在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  <a:p>
            <a:pPr algn="ctr"/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的力量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  <p:sp>
        <p:nvSpPr>
          <p:cNvPr id="15" name="文本框 8">
            <a:extLst>
              <a:ext uri="{FF2B5EF4-FFF2-40B4-BE49-F238E27FC236}">
                <a16:creationId xmlns:a16="http://schemas.microsoft.com/office/drawing/2014/main" id="{575728AC-3535-429B-A1EA-47E1CC9683CF}"/>
              </a:ext>
            </a:extLst>
          </p:cNvPr>
          <p:cNvSpPr txBox="1"/>
          <p:nvPr/>
        </p:nvSpPr>
        <p:spPr>
          <a:xfrm>
            <a:off x="6813221" y="2206614"/>
            <a:ext cx="180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真誠一致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  <p:sp>
        <p:nvSpPr>
          <p:cNvPr id="16" name="文本框 11">
            <a:extLst>
              <a:ext uri="{FF2B5EF4-FFF2-40B4-BE49-F238E27FC236}">
                <a16:creationId xmlns:a16="http://schemas.microsoft.com/office/drawing/2014/main" id="{E42013BC-B14F-48D5-981C-3C7906CDE9D6}"/>
              </a:ext>
            </a:extLst>
          </p:cNvPr>
          <p:cNvSpPr txBox="1"/>
          <p:nvPr/>
        </p:nvSpPr>
        <p:spPr>
          <a:xfrm>
            <a:off x="8996107" y="2094365"/>
            <a:ext cx="2692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無條件的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  <a:p>
            <a:pPr algn="ctr"/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正向關懷與接納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  <p:sp>
        <p:nvSpPr>
          <p:cNvPr id="17" name="文本框 14">
            <a:extLst>
              <a:ext uri="{FF2B5EF4-FFF2-40B4-BE49-F238E27FC236}">
                <a16:creationId xmlns:a16="http://schemas.microsoft.com/office/drawing/2014/main" id="{DB68DC9F-8B39-4549-9EE8-E1716A44B4FE}"/>
              </a:ext>
            </a:extLst>
          </p:cNvPr>
          <p:cNvSpPr txBox="1"/>
          <p:nvPr/>
        </p:nvSpPr>
        <p:spPr>
          <a:xfrm>
            <a:off x="4246202" y="4474372"/>
            <a:ext cx="2052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情緒的涵容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944A47A-5B04-4102-87BB-04D994A06E3C}"/>
              </a:ext>
            </a:extLst>
          </p:cNvPr>
          <p:cNvSpPr txBox="1"/>
          <p:nvPr/>
        </p:nvSpPr>
        <p:spPr>
          <a:xfrm>
            <a:off x="8352118" y="4247935"/>
            <a:ext cx="2291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與現有環境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  <a:p>
            <a:pPr algn="ctr"/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不同的經驗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B0E5221-D839-45A3-8616-985CD25F7C5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43" y="2892528"/>
            <a:ext cx="8271708" cy="13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3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670645" y="60941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陪伴的重要性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35A6E7D-6F1E-498F-A619-C75F886265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6705">
            <a:off x="2809590" y="1706920"/>
            <a:ext cx="1000105" cy="152260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B0E5221-D839-45A3-8616-985CD25F7C5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43" y="2892528"/>
            <a:ext cx="8271708" cy="1325995"/>
          </a:xfrm>
          <a:prstGeom prst="rect">
            <a:avLst/>
          </a:prstGeom>
        </p:spPr>
      </p:pic>
      <p:sp>
        <p:nvSpPr>
          <p:cNvPr id="20" name="文本框 11">
            <a:extLst>
              <a:ext uri="{FF2B5EF4-FFF2-40B4-BE49-F238E27FC236}">
                <a16:creationId xmlns:a16="http://schemas.microsoft.com/office/drawing/2014/main" id="{E42013BC-B14F-48D5-981C-3C7906CDE9D6}"/>
              </a:ext>
            </a:extLst>
          </p:cNvPr>
          <p:cNvSpPr txBox="1"/>
          <p:nvPr/>
        </p:nvSpPr>
        <p:spPr>
          <a:xfrm>
            <a:off x="8159114" y="1515412"/>
            <a:ext cx="3877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陪伴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，是跟他站在一起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  <p:sp>
        <p:nvSpPr>
          <p:cNvPr id="21" name="文本框 14">
            <a:extLst>
              <a:ext uri="{FF2B5EF4-FFF2-40B4-BE49-F238E27FC236}">
                <a16:creationId xmlns:a16="http://schemas.microsoft.com/office/drawing/2014/main" id="{DB68DC9F-8B39-4549-9EE8-E1716A44B4FE}"/>
              </a:ext>
            </a:extLst>
          </p:cNvPr>
          <p:cNvSpPr txBox="1"/>
          <p:nvPr/>
        </p:nvSpPr>
        <p:spPr>
          <a:xfrm>
            <a:off x="3439327" y="5366542"/>
            <a:ext cx="3483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陪伴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，不是一種對立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  <p:pic>
        <p:nvPicPr>
          <p:cNvPr id="22" name="图片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771">
            <a:off x="3136436" y="3194648"/>
            <a:ext cx="2478772" cy="2478772"/>
          </a:xfrm>
          <a:prstGeom prst="rect">
            <a:avLst/>
          </a:prstGeom>
        </p:spPr>
      </p:pic>
      <p:pic>
        <p:nvPicPr>
          <p:cNvPr id="23" name="图片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69322">
            <a:off x="4000036" y="1518249"/>
            <a:ext cx="2478772" cy="2478772"/>
          </a:xfrm>
          <a:prstGeom prst="rect">
            <a:avLst/>
          </a:prstGeom>
        </p:spPr>
      </p:pic>
      <p:pic>
        <p:nvPicPr>
          <p:cNvPr id="24" name="图片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771">
            <a:off x="8206500" y="1666455"/>
            <a:ext cx="2478772" cy="2478772"/>
          </a:xfrm>
          <a:prstGeom prst="rect">
            <a:avLst/>
          </a:prstGeom>
        </p:spPr>
      </p:pic>
      <p:pic>
        <p:nvPicPr>
          <p:cNvPr id="25" name="图片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771">
            <a:off x="7960968" y="1497124"/>
            <a:ext cx="2478772" cy="247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4760655" y="1624132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3541170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455059" y="609413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孩子的基本需求與錯誤目標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35A6E7D-6F1E-498F-A619-C75F886265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6705">
            <a:off x="6884691" y="1751898"/>
            <a:ext cx="1000105" cy="1522608"/>
          </a:xfrm>
          <a:prstGeom prst="rect">
            <a:avLst/>
          </a:prstGeom>
        </p:spPr>
      </p:pic>
      <p:sp>
        <p:nvSpPr>
          <p:cNvPr id="14" name="Rectangle 47">
            <a:extLst>
              <a:ext uri="{FF2B5EF4-FFF2-40B4-BE49-F238E27FC236}">
                <a16:creationId xmlns:a16="http://schemas.microsoft.com/office/drawing/2014/main" id="{128D290F-5054-497F-AC50-63FE92525B66}"/>
              </a:ext>
            </a:extLst>
          </p:cNvPr>
          <p:cNvSpPr/>
          <p:nvPr/>
        </p:nvSpPr>
        <p:spPr>
          <a:xfrm>
            <a:off x="8630617" y="3190941"/>
            <a:ext cx="3325817" cy="28641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吸引注意力</a:t>
            </a:r>
            <a:endParaRPr lang="en-US" altLang="zh-TW" sz="32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權力鬥爭</a:t>
            </a:r>
            <a:endParaRPr lang="en-US" altLang="zh-TW" sz="32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表現無能</a:t>
            </a:r>
            <a:endParaRPr lang="en-US" altLang="zh-TW" sz="32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報復行為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6527BDF4-9F4A-D449-24C9-99CE74556DC6}"/>
              </a:ext>
            </a:extLst>
          </p:cNvPr>
          <p:cNvSpPr txBox="1">
            <a:spLocks/>
          </p:cNvSpPr>
          <p:nvPr/>
        </p:nvSpPr>
        <p:spPr>
          <a:xfrm>
            <a:off x="455059" y="3010584"/>
            <a:ext cx="4416552" cy="34343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歸屬感與自我價值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對自我能力的認知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個人權力與自主性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社交與生活技能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A28CD34A-69EC-D271-CD6F-14DB2AF40269}"/>
              </a:ext>
            </a:extLst>
          </p:cNvPr>
          <p:cNvSpPr txBox="1">
            <a:spLocks/>
          </p:cNvSpPr>
          <p:nvPr/>
        </p:nvSpPr>
        <p:spPr>
          <a:xfrm>
            <a:off x="944723" y="2165676"/>
            <a:ext cx="3647989" cy="57399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514350" indent="-514350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  <a:defRPr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zh-TW" altLang="en-US" dirty="0"/>
              <a:t>孩子的基本需求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DA171128-76AA-3B2E-ACD2-21F5212B625C}"/>
              </a:ext>
            </a:extLst>
          </p:cNvPr>
          <p:cNvSpPr txBox="1">
            <a:spLocks/>
          </p:cNvSpPr>
          <p:nvPr/>
        </p:nvSpPr>
        <p:spPr>
          <a:xfrm>
            <a:off x="8469530" y="2226202"/>
            <a:ext cx="3647989" cy="57399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514350" indent="-514350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  <a:defRPr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zh-TW" altLang="en-US" dirty="0">
                <a:solidFill>
                  <a:srgbClr val="002060"/>
                </a:solidFill>
              </a:rPr>
              <a:t>孩子的錯誤目標</a:t>
            </a:r>
          </a:p>
        </p:txBody>
      </p:sp>
    </p:spTree>
    <p:extLst>
      <p:ext uri="{BB962C8B-B14F-4D97-AF65-F5344CB8AC3E}">
        <p14:creationId xmlns:p14="http://schemas.microsoft.com/office/powerpoint/2010/main" val="53788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621661" y="60941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建立同盟關係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35A6E7D-6F1E-498F-A619-C75F886265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6705">
            <a:off x="2809590" y="1706920"/>
            <a:ext cx="1000105" cy="1522608"/>
          </a:xfrm>
          <a:prstGeom prst="rect">
            <a:avLst/>
          </a:prstGeom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id="{788F3E30-4744-4831-B11B-88168CA8CF8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t="1" r="55083" b="4645"/>
          <a:stretch/>
        </p:blipFill>
        <p:spPr>
          <a:xfrm>
            <a:off x="2157669" y="4857749"/>
            <a:ext cx="2030702" cy="1779905"/>
          </a:xfrm>
          <a:prstGeom prst="rect">
            <a:avLst/>
          </a:prstGeom>
        </p:spPr>
      </p:pic>
      <p:sp>
        <p:nvSpPr>
          <p:cNvPr id="13" name="Rectangle 47">
            <a:extLst>
              <a:ext uri="{FF2B5EF4-FFF2-40B4-BE49-F238E27FC236}">
                <a16:creationId xmlns:a16="http://schemas.microsoft.com/office/drawing/2014/main" id="{63C18712-3FEE-47C9-9395-7537833328F2}"/>
              </a:ext>
            </a:extLst>
          </p:cNvPr>
          <p:cNvSpPr/>
          <p:nvPr/>
        </p:nvSpPr>
        <p:spPr>
          <a:xfrm>
            <a:off x="5339458" y="2139043"/>
            <a:ext cx="5556768" cy="37240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傾　　聽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 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Listen</a:t>
            </a: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同　　理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 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Empathy</a:t>
            </a: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贊　　同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 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Agree</a:t>
            </a: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結成夥伴 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Partnership</a:t>
            </a:r>
          </a:p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zh-TW" altLang="en-US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（他不知道他病了，心靈工坊）</a:t>
            </a:r>
            <a:endParaRPr lang="en-US" altLang="zh-TW" b="1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60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48085" y="488510"/>
            <a:ext cx="2350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注意力不足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過動症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衍生行為問題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35A6E7D-6F1E-498F-A619-C75F886265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6705">
            <a:off x="2809590" y="1706920"/>
            <a:ext cx="1000105" cy="1522608"/>
          </a:xfrm>
          <a:prstGeom prst="rect">
            <a:avLst/>
          </a:prstGeom>
        </p:spPr>
      </p:pic>
      <p:sp>
        <p:nvSpPr>
          <p:cNvPr id="12" name="內容版面配置區 2"/>
          <p:cNvSpPr txBox="1">
            <a:spLocks/>
          </p:cNvSpPr>
          <p:nvPr/>
        </p:nvSpPr>
        <p:spPr>
          <a:xfrm>
            <a:off x="4012583" y="2500880"/>
            <a:ext cx="7727661" cy="33111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目標為提升孩子的自我概念、增進負責行為</a:t>
            </a:r>
            <a:endParaRPr lang="en-US" altLang="zh-TW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態度溫柔而堅定</a:t>
            </a:r>
            <a:endParaRPr lang="en-US" altLang="zh-TW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不要成為一個總在白紙上找黑點的長輩</a:t>
            </a:r>
            <a:endParaRPr lang="en-US" altLang="zh-TW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適時自我反思</a:t>
            </a:r>
            <a:r>
              <a:rPr lang="en-US" altLang="zh-TW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自我照顧</a:t>
            </a:r>
          </a:p>
        </p:txBody>
      </p:sp>
    </p:spTree>
    <p:extLst>
      <p:ext uri="{BB962C8B-B14F-4D97-AF65-F5344CB8AC3E}">
        <p14:creationId xmlns:p14="http://schemas.microsoft.com/office/powerpoint/2010/main" val="269285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175224" y="1625663"/>
            <a:ext cx="2432703" cy="52221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920723" y="62175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建議書單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987187" y="3253585"/>
            <a:ext cx="65773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>
                <a:solidFill>
                  <a:srgbClr val="50A0BA"/>
                </a:solidFill>
                <a:latin typeface="微軟正黑體" pitchFamily="34" charset="-120"/>
                <a:ea typeface="微軟正黑體" pitchFamily="34" charset="-120"/>
              </a:rPr>
              <a:t>推薦書籍</a:t>
            </a:r>
            <a:endParaRPr lang="en-US" altLang="zh-TW" sz="2000" b="1" dirty="0">
              <a:solidFill>
                <a:srgbClr val="50A0BA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50A0BA"/>
                </a:solidFill>
                <a:latin typeface="微軟正黑體" pitchFamily="34" charset="-120"/>
                <a:ea typeface="微軟正黑體" pitchFamily="34" charset="-120"/>
              </a:rPr>
              <a:t>注意！你可能患了注意力缺失症！（野人出版）</a:t>
            </a:r>
            <a:endParaRPr lang="en-US" altLang="zh-TW" sz="2000" b="1" dirty="0">
              <a:solidFill>
                <a:srgbClr val="50A0BA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50A0BA"/>
                </a:solidFill>
                <a:latin typeface="微軟正黑體" pitchFamily="34" charset="-120"/>
                <a:ea typeface="微軟正黑體" pitchFamily="34" charset="-120"/>
              </a:rPr>
              <a:t>我</a:t>
            </a:r>
            <a:r>
              <a:rPr lang="en-US" altLang="zh-TW" sz="2000" b="1" dirty="0">
                <a:solidFill>
                  <a:srgbClr val="50A0BA"/>
                </a:solidFill>
                <a:latin typeface="微軟正黑體" pitchFamily="34" charset="-120"/>
                <a:ea typeface="微軟正黑體" pitchFamily="34" charset="-120"/>
              </a:rPr>
              <a:t>ADHD</a:t>
            </a:r>
            <a:r>
              <a:rPr lang="zh-TW" altLang="en-US" sz="2000" b="1" dirty="0">
                <a:solidFill>
                  <a:srgbClr val="50A0BA"/>
                </a:solidFill>
                <a:latin typeface="微軟正黑體" pitchFamily="34" charset="-120"/>
                <a:ea typeface="微軟正黑體" pitchFamily="34" charset="-120"/>
              </a:rPr>
              <a:t>，就讀柏克萊（智富出版）</a:t>
            </a:r>
            <a:endParaRPr lang="en-US" altLang="zh-TW" sz="2000" b="1" dirty="0">
              <a:solidFill>
                <a:srgbClr val="50A0BA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50A0BA"/>
                </a:solidFill>
                <a:latin typeface="微軟正黑體" pitchFamily="34" charset="-120"/>
                <a:ea typeface="微軟正黑體" pitchFamily="34" charset="-120"/>
              </a:rPr>
              <a:t>分心不是我的錯：正確診療注意力缺失症、重建有計劃的生活方式（遠流出版）</a:t>
            </a:r>
            <a:endParaRPr lang="en-US" altLang="zh-TW" sz="2000" b="1" dirty="0">
              <a:solidFill>
                <a:srgbClr val="50A0BA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50A0BA"/>
                </a:solidFill>
                <a:latin typeface="微軟正黑體" pitchFamily="34" charset="-120"/>
                <a:ea typeface="微軟正黑體" pitchFamily="34" charset="-120"/>
              </a:rPr>
              <a:t>注意力缺陷過動症：臨床工作手冊（心理出版社）</a:t>
            </a:r>
            <a:endParaRPr lang="en-US" altLang="zh-TW" sz="2000" b="1" dirty="0">
              <a:solidFill>
                <a:srgbClr val="50A0BA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35A6E7D-6F1E-498F-A619-C75F886265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6705">
            <a:off x="2393212" y="1837548"/>
            <a:ext cx="1000105" cy="1522608"/>
          </a:xfrm>
          <a:prstGeom prst="rect">
            <a:avLst/>
          </a:prstGeom>
        </p:spPr>
      </p:pic>
      <p:pic>
        <p:nvPicPr>
          <p:cNvPr id="13" name="图片 25">
            <a:extLst>
              <a:ext uri="{FF2B5EF4-FFF2-40B4-BE49-F238E27FC236}">
                <a16:creationId xmlns:a16="http://schemas.microsoft.com/office/drawing/2014/main" id="{A9AC046F-6376-406F-89DF-6079E25476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07" y="385951"/>
            <a:ext cx="980108" cy="1122546"/>
          </a:xfrm>
          <a:prstGeom prst="rect">
            <a:avLst/>
          </a:prstGeom>
        </p:spPr>
      </p:pic>
      <p:pic>
        <p:nvPicPr>
          <p:cNvPr id="14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9396697" y="1661429"/>
            <a:ext cx="2432703" cy="5222147"/>
          </a:xfrm>
          <a:prstGeom prst="rect">
            <a:avLst/>
          </a:prstGeom>
        </p:spPr>
      </p:pic>
      <p:pic>
        <p:nvPicPr>
          <p:cNvPr id="15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5454" y="1170827"/>
            <a:ext cx="2120415" cy="1029403"/>
          </a:xfrm>
          <a:prstGeom prst="rect">
            <a:avLst/>
          </a:prstGeom>
        </p:spPr>
      </p:pic>
      <p:pic>
        <p:nvPicPr>
          <p:cNvPr id="16" name="图片 40" descr="图片包含 黑色, 服装&#10;&#10;已生成高可信度的说明">
            <a:extLst>
              <a:ext uri="{FF2B5EF4-FFF2-40B4-BE49-F238E27FC236}">
                <a16:creationId xmlns:a16="http://schemas.microsoft.com/office/drawing/2014/main" id="{923112D9-14DF-4841-85B9-205D72159A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226" y="5291538"/>
            <a:ext cx="1199083" cy="1648739"/>
          </a:xfrm>
          <a:prstGeom prst="rect">
            <a:avLst/>
          </a:prstGeom>
        </p:spPr>
      </p:pic>
      <p:pic>
        <p:nvPicPr>
          <p:cNvPr id="17" name="图片 35">
            <a:extLst>
              <a:ext uri="{FF2B5EF4-FFF2-40B4-BE49-F238E27FC236}">
                <a16:creationId xmlns:a16="http://schemas.microsoft.com/office/drawing/2014/main" id="{C6CA6550-5CAB-4D2F-8BF2-0768CEE366E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754" y="2209173"/>
            <a:ext cx="797065" cy="933315"/>
          </a:xfrm>
          <a:prstGeom prst="rect">
            <a:avLst/>
          </a:prstGeom>
        </p:spPr>
      </p:pic>
      <p:pic>
        <p:nvPicPr>
          <p:cNvPr id="18" name="图片 23" descr="图片包含 照片&#10;&#10;已生成极高可信度的说明">
            <a:extLst>
              <a:ext uri="{FF2B5EF4-FFF2-40B4-BE49-F238E27FC236}">
                <a16:creationId xmlns:a16="http://schemas.microsoft.com/office/drawing/2014/main" id="{D21B9FCE-FC79-4DAB-8900-466F05DB892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2" y="4004468"/>
            <a:ext cx="2213985" cy="304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图片包含 黑色, 服装&#10;&#10;已生成高可信度的说明">
            <a:extLst>
              <a:ext uri="{FF2B5EF4-FFF2-40B4-BE49-F238E27FC236}">
                <a16:creationId xmlns:a16="http://schemas.microsoft.com/office/drawing/2014/main" id="{923112D9-14DF-4841-85B9-205D72159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23" y="4423351"/>
            <a:ext cx="1199083" cy="1648739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964597DC-50FB-43FB-95EA-2862BF6A18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63" y="4688388"/>
            <a:ext cx="1279701" cy="146567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3CC197D3-B610-47F5-8966-99645DF5A87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8891" y="408359"/>
            <a:ext cx="1471986" cy="14609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80A90CD-C18B-4A64-9483-646DD9A3EAA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2303" y="952367"/>
            <a:ext cx="1589878" cy="15661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9A09B65-CB56-4914-A946-7F7D0EB53A7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77353" y="1930548"/>
            <a:ext cx="1549125" cy="15785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1FC9BC9-5B31-4A3B-8FF6-F1F3B5A3941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70234" y="2307750"/>
            <a:ext cx="1023188" cy="9471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5168FE0-729C-447B-8CC5-7A90BF03766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507509" y="2086512"/>
            <a:ext cx="860625" cy="8131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86C5D5A-3D0A-4793-9B12-9AF21CECEB76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11909" y="278829"/>
            <a:ext cx="1357875" cy="11862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D5EAD0C-17BE-4B6A-BC8A-E52D18BFDC03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2294" y="5585783"/>
            <a:ext cx="4513500" cy="6027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E808C67-BDC3-4FF4-BF70-14C6D0D369C1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153687" y="5828600"/>
            <a:ext cx="4456125" cy="5166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5BD1986-089B-43B1-BAA3-EF89F5DDED81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8669260" y="5828600"/>
            <a:ext cx="3676499" cy="4909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3052FD9-31DD-4709-9C37-EF61C89EDAA4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61244" y="6330214"/>
            <a:ext cx="3133172" cy="36323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7DD38D4-880D-466C-A4E2-4F2A9B7D1811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07883" y="6406402"/>
            <a:ext cx="3133172" cy="363230"/>
          </a:xfrm>
          <a:prstGeom prst="rect">
            <a:avLst/>
          </a:prstGeom>
        </p:spPr>
      </p:pic>
      <p:pic>
        <p:nvPicPr>
          <p:cNvPr id="24" name="图片 23" descr="图片包含 照片&#10;&#10;已生成极高可信度的说明">
            <a:extLst>
              <a:ext uri="{FF2B5EF4-FFF2-40B4-BE49-F238E27FC236}">
                <a16:creationId xmlns:a16="http://schemas.microsoft.com/office/drawing/2014/main" id="{D21B9FCE-FC79-4DAB-8900-466F05DB892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792" y="3922825"/>
            <a:ext cx="2213985" cy="304673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6479C70-D05A-4363-B46D-68B7F0078CA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9512" y="1100945"/>
            <a:ext cx="4542247" cy="298898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82E20DD-766E-4359-8469-4D27753C52F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150709">
            <a:off x="9768122" y="3435320"/>
            <a:ext cx="1924096" cy="19605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537BD73-D44C-45C8-8E9A-9ABA499D83B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839390" y="4838066"/>
            <a:ext cx="1023188" cy="9471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080554A-C7A4-4927-8117-8DABADADD2C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86917" y="3987491"/>
            <a:ext cx="1023188" cy="9471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AE2AFD0-AF74-4223-9164-71128C5EC1F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5992" y="4624067"/>
            <a:ext cx="843183" cy="73662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8538845-FFCC-41A2-8DB3-48EF1CBBE038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939607" y="514945"/>
            <a:ext cx="2120415" cy="1029403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BA6E5BF3-8B16-4C39-9E79-97C29FEB52C4}"/>
              </a:ext>
            </a:extLst>
          </p:cNvPr>
          <p:cNvSpPr txBox="1"/>
          <p:nvPr/>
        </p:nvSpPr>
        <p:spPr>
          <a:xfrm rot="21261861">
            <a:off x="4086606" y="1664081"/>
            <a:ext cx="31902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C6CA6550-5CAB-4D2F-8BF2-0768CEE366E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38" y="335381"/>
            <a:ext cx="797065" cy="9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9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F800B441-9677-43CE-8B3F-DC4D0DCFB437}"/>
              </a:ext>
            </a:extLst>
          </p:cNvPr>
          <p:cNvSpPr/>
          <p:nvPr/>
        </p:nvSpPr>
        <p:spPr>
          <a:xfrm>
            <a:off x="3774768" y="1704157"/>
            <a:ext cx="801357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過動</a:t>
            </a:r>
            <a: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易衝動（症狀持續</a:t>
            </a:r>
            <a: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0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個月，達</a:t>
            </a:r>
            <a: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0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項以上；青少年</a:t>
            </a:r>
            <a: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成人達</a:t>
            </a:r>
            <a: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0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項以上）</a:t>
            </a:r>
            <a:endParaRPr lang="en-US" altLang="zh-TW" sz="20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經常手腳不停的動、輕敲</a:t>
            </a:r>
            <a:r>
              <a:rPr lang="en-US" altLang="zh-TW" sz="2000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踏，或在座位上蠕動。</a:t>
            </a:r>
            <a:endParaRPr lang="en-US" altLang="zh-TW" sz="2000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經常在該維持安座時離席。</a:t>
            </a:r>
            <a:endParaRPr lang="en-US" altLang="zh-TW" sz="2000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經常在不宜跑或爬的場所跑或爬。</a:t>
            </a:r>
            <a:endParaRPr lang="en-US" altLang="zh-TW" sz="2000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經常無法安靜地玩或從事休閒活動。</a:t>
            </a:r>
            <a:endParaRPr lang="en-US" altLang="zh-TW" sz="2000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經常處在活躍的狀態，像被馬達驅使般地行動。</a:t>
            </a:r>
            <a:endParaRPr lang="en-US" altLang="zh-TW" sz="2000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經常太多話。</a:t>
            </a:r>
            <a:endParaRPr lang="en-US" altLang="zh-TW" sz="2000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經常在問題尚未說出口前衝口說出答案。</a:t>
            </a:r>
            <a:endParaRPr lang="en-US" altLang="zh-TW" sz="2000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經常難以等待排序。</a:t>
            </a:r>
            <a:endParaRPr lang="en-US" altLang="zh-TW" sz="2000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經常打斷或侵擾他人進行的活動。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50752" y="531321"/>
            <a:ext cx="2350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注意力不足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過動症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診斷準則 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(DSM-5)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4" name="图片 3" descr="图片包含 室内&#10;&#10;已生成高可信度的说明">
            <a:extLst>
              <a:ext uri="{FF2B5EF4-FFF2-40B4-BE49-F238E27FC236}">
                <a16:creationId xmlns:a16="http://schemas.microsoft.com/office/drawing/2014/main" id="{9411EA58-14E0-42B4-AD79-4E10B9AD33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5" y="5030135"/>
            <a:ext cx="1317233" cy="16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8088" y="123825"/>
            <a:ext cx="999807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竹苗精神醫療機構及心理相關資源</a:t>
            </a:r>
          </a:p>
        </p:txBody>
      </p:sp>
      <p:grpSp>
        <p:nvGrpSpPr>
          <p:cNvPr id="35843" name="组合 51"/>
          <p:cNvGrpSpPr>
            <a:grpSpLocks/>
          </p:cNvGrpSpPr>
          <p:nvPr/>
        </p:nvGrpSpPr>
        <p:grpSpPr bwMode="auto">
          <a:xfrm rot="1192981">
            <a:off x="288925" y="330200"/>
            <a:ext cx="868363" cy="863600"/>
            <a:chOff x="2118580" y="4342651"/>
            <a:chExt cx="672245" cy="680977"/>
          </a:xfrm>
        </p:grpSpPr>
        <p:grpSp>
          <p:nvGrpSpPr>
            <p:cNvPr id="35912" name="组合 52"/>
            <p:cNvGrpSpPr>
              <a:grpSpLocks/>
            </p:cNvGrpSpPr>
            <p:nvPr/>
          </p:nvGrpSpPr>
          <p:grpSpPr bwMode="auto">
            <a:xfrm>
              <a:off x="2124539" y="4342651"/>
              <a:ext cx="641611" cy="680977"/>
              <a:chOff x="2124539" y="4342651"/>
              <a:chExt cx="641611" cy="680977"/>
            </a:xfrm>
          </p:grpSpPr>
          <p:sp>
            <p:nvSpPr>
              <p:cNvPr id="26" name="任意多边形 70"/>
              <p:cNvSpPr/>
              <p:nvPr/>
            </p:nvSpPr>
            <p:spPr>
              <a:xfrm>
                <a:off x="2124021" y="4342313"/>
                <a:ext cx="641520" cy="680977"/>
              </a:xfrm>
              <a:custGeom>
                <a:avLst/>
                <a:gdLst>
                  <a:gd name="connsiteX0" fmla="*/ 63 w 140138"/>
                  <a:gd name="connsiteY0" fmla="*/ 65738 h 154344"/>
                  <a:gd name="connsiteX1" fmla="*/ 62928 w 140138"/>
                  <a:gd name="connsiteY1" fmla="*/ 16 h 154344"/>
                  <a:gd name="connsiteX2" fmla="*/ 140080 w 140138"/>
                  <a:gd name="connsiteY2" fmla="*/ 71453 h 154344"/>
                  <a:gd name="connsiteX3" fmla="*/ 74358 w 140138"/>
                  <a:gd name="connsiteY3" fmla="*/ 154321 h 154344"/>
                  <a:gd name="connsiteX4" fmla="*/ 63 w 140138"/>
                  <a:gd name="connsiteY4" fmla="*/ 65738 h 154344"/>
                  <a:gd name="connsiteX0-1" fmla="*/ 63 w 140227"/>
                  <a:gd name="connsiteY0-2" fmla="*/ 65738 h 154534"/>
                  <a:gd name="connsiteX1-3" fmla="*/ 62928 w 140227"/>
                  <a:gd name="connsiteY1-4" fmla="*/ 16 h 154534"/>
                  <a:gd name="connsiteX2-5" fmla="*/ 140080 w 140227"/>
                  <a:gd name="connsiteY2-6" fmla="*/ 71453 h 154534"/>
                  <a:gd name="connsiteX3-7" fmla="*/ 74358 w 140227"/>
                  <a:gd name="connsiteY3-8" fmla="*/ 154321 h 154534"/>
                  <a:gd name="connsiteX4-9" fmla="*/ 63 w 140227"/>
                  <a:gd name="connsiteY4-10" fmla="*/ 65738 h 154534"/>
                  <a:gd name="connsiteX0-11" fmla="*/ 63 w 140227"/>
                  <a:gd name="connsiteY0-12" fmla="*/ 65738 h 154534"/>
                  <a:gd name="connsiteX1-13" fmla="*/ 62928 w 140227"/>
                  <a:gd name="connsiteY1-14" fmla="*/ 16 h 154534"/>
                  <a:gd name="connsiteX2-15" fmla="*/ 140080 w 140227"/>
                  <a:gd name="connsiteY2-16" fmla="*/ 71453 h 154534"/>
                  <a:gd name="connsiteX3-17" fmla="*/ 74358 w 140227"/>
                  <a:gd name="connsiteY3-18" fmla="*/ 154321 h 154534"/>
                  <a:gd name="connsiteX4-19" fmla="*/ 63 w 140227"/>
                  <a:gd name="connsiteY4-20" fmla="*/ 65738 h 154534"/>
                  <a:gd name="connsiteX0-21" fmla="*/ 178 w 140342"/>
                  <a:gd name="connsiteY0-22" fmla="*/ 65738 h 154534"/>
                  <a:gd name="connsiteX1-23" fmla="*/ 63043 w 140342"/>
                  <a:gd name="connsiteY1-24" fmla="*/ 16 h 154534"/>
                  <a:gd name="connsiteX2-25" fmla="*/ 140195 w 140342"/>
                  <a:gd name="connsiteY2-26" fmla="*/ 71453 h 154534"/>
                  <a:gd name="connsiteX3-27" fmla="*/ 74473 w 140342"/>
                  <a:gd name="connsiteY3-28" fmla="*/ 154321 h 154534"/>
                  <a:gd name="connsiteX4-29" fmla="*/ 178 w 140342"/>
                  <a:gd name="connsiteY4-30" fmla="*/ 65738 h 154534"/>
                  <a:gd name="connsiteX0-31" fmla="*/ 178 w 140342"/>
                  <a:gd name="connsiteY0-32" fmla="*/ 65740 h 154536"/>
                  <a:gd name="connsiteX1-33" fmla="*/ 63043 w 140342"/>
                  <a:gd name="connsiteY1-34" fmla="*/ 18 h 154536"/>
                  <a:gd name="connsiteX2-35" fmla="*/ 140195 w 140342"/>
                  <a:gd name="connsiteY2-36" fmla="*/ 71455 h 154536"/>
                  <a:gd name="connsiteX3-37" fmla="*/ 74473 w 140342"/>
                  <a:gd name="connsiteY3-38" fmla="*/ 154323 h 154536"/>
                  <a:gd name="connsiteX4-39" fmla="*/ 178 w 140342"/>
                  <a:gd name="connsiteY4-40" fmla="*/ 65740 h 154536"/>
                  <a:gd name="connsiteX0-41" fmla="*/ 9 w 140173"/>
                  <a:gd name="connsiteY0-42" fmla="*/ 71451 h 160247"/>
                  <a:gd name="connsiteX1-43" fmla="*/ 71446 w 140173"/>
                  <a:gd name="connsiteY1-44" fmla="*/ 14 h 160247"/>
                  <a:gd name="connsiteX2-45" fmla="*/ 140026 w 140173"/>
                  <a:gd name="connsiteY2-46" fmla="*/ 77166 h 160247"/>
                  <a:gd name="connsiteX3-47" fmla="*/ 74304 w 140173"/>
                  <a:gd name="connsiteY3-48" fmla="*/ 160034 h 160247"/>
                  <a:gd name="connsiteX4-49" fmla="*/ 9 w 140173"/>
                  <a:gd name="connsiteY4-50" fmla="*/ 71451 h 160247"/>
                  <a:gd name="connsiteX0-51" fmla="*/ 9 w 140173"/>
                  <a:gd name="connsiteY0-52" fmla="*/ 71451 h 148862"/>
                  <a:gd name="connsiteX1-53" fmla="*/ 71446 w 140173"/>
                  <a:gd name="connsiteY1-54" fmla="*/ 14 h 148862"/>
                  <a:gd name="connsiteX2-55" fmla="*/ 140026 w 140173"/>
                  <a:gd name="connsiteY2-56" fmla="*/ 77166 h 148862"/>
                  <a:gd name="connsiteX3-57" fmla="*/ 74304 w 140173"/>
                  <a:gd name="connsiteY3-58" fmla="*/ 148604 h 148862"/>
                  <a:gd name="connsiteX4-59" fmla="*/ 9 w 140173"/>
                  <a:gd name="connsiteY4-60" fmla="*/ 71451 h 148862"/>
                  <a:gd name="connsiteX0-61" fmla="*/ 9 w 141024"/>
                  <a:gd name="connsiteY0-62" fmla="*/ 71451 h 148862"/>
                  <a:gd name="connsiteX1-63" fmla="*/ 71446 w 141024"/>
                  <a:gd name="connsiteY1-64" fmla="*/ 14 h 148862"/>
                  <a:gd name="connsiteX2-65" fmla="*/ 140026 w 141024"/>
                  <a:gd name="connsiteY2-66" fmla="*/ 77166 h 148862"/>
                  <a:gd name="connsiteX3-67" fmla="*/ 74304 w 141024"/>
                  <a:gd name="connsiteY3-68" fmla="*/ 148604 h 148862"/>
                  <a:gd name="connsiteX4-69" fmla="*/ 9 w 141024"/>
                  <a:gd name="connsiteY4-70" fmla="*/ 71451 h 148862"/>
                  <a:gd name="connsiteX0-71" fmla="*/ 9 w 140173"/>
                  <a:gd name="connsiteY0-72" fmla="*/ 71451 h 148862"/>
                  <a:gd name="connsiteX1-73" fmla="*/ 71446 w 140173"/>
                  <a:gd name="connsiteY1-74" fmla="*/ 14 h 148862"/>
                  <a:gd name="connsiteX2-75" fmla="*/ 140026 w 140173"/>
                  <a:gd name="connsiteY2-76" fmla="*/ 77166 h 148862"/>
                  <a:gd name="connsiteX3-77" fmla="*/ 74304 w 140173"/>
                  <a:gd name="connsiteY3-78" fmla="*/ 148604 h 148862"/>
                  <a:gd name="connsiteX4-79" fmla="*/ 9 w 140173"/>
                  <a:gd name="connsiteY4-80" fmla="*/ 71451 h 148862"/>
                  <a:gd name="connsiteX0-81" fmla="*/ 9 w 140257"/>
                  <a:gd name="connsiteY0-82" fmla="*/ 71451 h 148862"/>
                  <a:gd name="connsiteX1-83" fmla="*/ 71446 w 140257"/>
                  <a:gd name="connsiteY1-84" fmla="*/ 14 h 148862"/>
                  <a:gd name="connsiteX2-85" fmla="*/ 140026 w 140257"/>
                  <a:gd name="connsiteY2-86" fmla="*/ 77166 h 148862"/>
                  <a:gd name="connsiteX3-87" fmla="*/ 74304 w 140257"/>
                  <a:gd name="connsiteY3-88" fmla="*/ 148604 h 148862"/>
                  <a:gd name="connsiteX4-89" fmla="*/ 9 w 140257"/>
                  <a:gd name="connsiteY4-90" fmla="*/ 71451 h 1488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0257" h="148862">
                    <a:moveTo>
                      <a:pt x="9" y="71451"/>
                    </a:moveTo>
                    <a:cubicBezTo>
                      <a:pt x="-467" y="46686"/>
                      <a:pt x="19535" y="-938"/>
                      <a:pt x="71446" y="14"/>
                    </a:cubicBezTo>
                    <a:cubicBezTo>
                      <a:pt x="123357" y="966"/>
                      <a:pt x="142638" y="44242"/>
                      <a:pt x="140026" y="77166"/>
                    </a:cubicBezTo>
                    <a:cubicBezTo>
                      <a:pt x="141931" y="102883"/>
                      <a:pt x="125739" y="152890"/>
                      <a:pt x="74304" y="148604"/>
                    </a:cubicBezTo>
                    <a:cubicBezTo>
                      <a:pt x="22869" y="144318"/>
                      <a:pt x="485" y="96216"/>
                      <a:pt x="9" y="71451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任意多边形 71"/>
              <p:cNvSpPr/>
              <p:nvPr/>
            </p:nvSpPr>
            <p:spPr>
              <a:xfrm>
                <a:off x="2176497" y="4494586"/>
                <a:ext cx="227359" cy="370532"/>
              </a:xfrm>
              <a:custGeom>
                <a:avLst/>
                <a:gdLst>
                  <a:gd name="connsiteX0" fmla="*/ 131483 w 768692"/>
                  <a:gd name="connsiteY0" fmla="*/ 0 h 962212"/>
                  <a:gd name="connsiteX1" fmla="*/ 394448 w 768692"/>
                  <a:gd name="connsiteY1" fmla="*/ 197223 h 962212"/>
                  <a:gd name="connsiteX2" fmla="*/ 621553 w 768692"/>
                  <a:gd name="connsiteY2" fmla="*/ 137459 h 962212"/>
                  <a:gd name="connsiteX3" fmla="*/ 764989 w 768692"/>
                  <a:gd name="connsiteY3" fmla="*/ 472141 h 962212"/>
                  <a:gd name="connsiteX4" fmla="*/ 472142 w 768692"/>
                  <a:gd name="connsiteY4" fmla="*/ 531906 h 962212"/>
                  <a:gd name="connsiteX5" fmla="*/ 591671 w 768692"/>
                  <a:gd name="connsiteY5" fmla="*/ 770965 h 962212"/>
                  <a:gd name="connsiteX6" fmla="*/ 442259 w 768692"/>
                  <a:gd name="connsiteY6" fmla="*/ 806823 h 962212"/>
                  <a:gd name="connsiteX7" fmla="*/ 352612 w 768692"/>
                  <a:gd name="connsiteY7" fmla="*/ 693271 h 962212"/>
                  <a:gd name="connsiteX8" fmla="*/ 197224 w 768692"/>
                  <a:gd name="connsiteY8" fmla="*/ 878541 h 962212"/>
                  <a:gd name="connsiteX9" fmla="*/ 0 w 768692"/>
                  <a:gd name="connsiteY9" fmla="*/ 962212 h 962212"/>
                  <a:gd name="connsiteX0-1" fmla="*/ 61103 w 698312"/>
                  <a:gd name="connsiteY0-2" fmla="*/ 0 h 1082820"/>
                  <a:gd name="connsiteX1-3" fmla="*/ 324068 w 698312"/>
                  <a:gd name="connsiteY1-4" fmla="*/ 197223 h 1082820"/>
                  <a:gd name="connsiteX2-5" fmla="*/ 551173 w 698312"/>
                  <a:gd name="connsiteY2-6" fmla="*/ 137459 h 1082820"/>
                  <a:gd name="connsiteX3-7" fmla="*/ 694609 w 698312"/>
                  <a:gd name="connsiteY3-8" fmla="*/ 472141 h 1082820"/>
                  <a:gd name="connsiteX4-9" fmla="*/ 401762 w 698312"/>
                  <a:gd name="connsiteY4-10" fmla="*/ 531906 h 1082820"/>
                  <a:gd name="connsiteX5-11" fmla="*/ 521291 w 698312"/>
                  <a:gd name="connsiteY5-12" fmla="*/ 770965 h 1082820"/>
                  <a:gd name="connsiteX6-13" fmla="*/ 371879 w 698312"/>
                  <a:gd name="connsiteY6-14" fmla="*/ 806823 h 1082820"/>
                  <a:gd name="connsiteX7-15" fmla="*/ 282232 w 698312"/>
                  <a:gd name="connsiteY7-16" fmla="*/ 693271 h 1082820"/>
                  <a:gd name="connsiteX8-17" fmla="*/ 126844 w 698312"/>
                  <a:gd name="connsiteY8-18" fmla="*/ 878541 h 1082820"/>
                  <a:gd name="connsiteX9-19" fmla="*/ 0 w 698312"/>
                  <a:gd name="connsiteY9-20" fmla="*/ 1082820 h 1082820"/>
                  <a:gd name="connsiteX0-21" fmla="*/ 61103 w 698312"/>
                  <a:gd name="connsiteY0-22" fmla="*/ 0 h 1082820"/>
                  <a:gd name="connsiteX1-23" fmla="*/ 324068 w 698312"/>
                  <a:gd name="connsiteY1-24" fmla="*/ 197223 h 1082820"/>
                  <a:gd name="connsiteX2-25" fmla="*/ 551173 w 698312"/>
                  <a:gd name="connsiteY2-26" fmla="*/ 137459 h 1082820"/>
                  <a:gd name="connsiteX3-27" fmla="*/ 694609 w 698312"/>
                  <a:gd name="connsiteY3-28" fmla="*/ 472141 h 1082820"/>
                  <a:gd name="connsiteX4-29" fmla="*/ 401762 w 698312"/>
                  <a:gd name="connsiteY4-30" fmla="*/ 531906 h 1082820"/>
                  <a:gd name="connsiteX5-31" fmla="*/ 521291 w 698312"/>
                  <a:gd name="connsiteY5-32" fmla="*/ 770965 h 1082820"/>
                  <a:gd name="connsiteX6-33" fmla="*/ 371879 w 698312"/>
                  <a:gd name="connsiteY6-34" fmla="*/ 806823 h 1082820"/>
                  <a:gd name="connsiteX7-35" fmla="*/ 282232 w 698312"/>
                  <a:gd name="connsiteY7-36" fmla="*/ 693271 h 1082820"/>
                  <a:gd name="connsiteX8-37" fmla="*/ 176111 w 698312"/>
                  <a:gd name="connsiteY8-38" fmla="*/ 905342 h 1082820"/>
                  <a:gd name="connsiteX9-39" fmla="*/ 0 w 698312"/>
                  <a:gd name="connsiteY9-40" fmla="*/ 1082820 h 10828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698312" h="1082820">
                    <a:moveTo>
                      <a:pt x="61103" y="0"/>
                    </a:moveTo>
                    <a:cubicBezTo>
                      <a:pt x="151746" y="87156"/>
                      <a:pt x="242390" y="174313"/>
                      <a:pt x="324068" y="197223"/>
                    </a:cubicBezTo>
                    <a:cubicBezTo>
                      <a:pt x="405746" y="220133"/>
                      <a:pt x="489416" y="91639"/>
                      <a:pt x="551173" y="137459"/>
                    </a:cubicBezTo>
                    <a:cubicBezTo>
                      <a:pt x="612930" y="183279"/>
                      <a:pt x="719511" y="406400"/>
                      <a:pt x="694609" y="472141"/>
                    </a:cubicBezTo>
                    <a:cubicBezTo>
                      <a:pt x="669707" y="537882"/>
                      <a:pt x="430648" y="482102"/>
                      <a:pt x="401762" y="531906"/>
                    </a:cubicBezTo>
                    <a:cubicBezTo>
                      <a:pt x="372876" y="581710"/>
                      <a:pt x="526272" y="725146"/>
                      <a:pt x="521291" y="770965"/>
                    </a:cubicBezTo>
                    <a:cubicBezTo>
                      <a:pt x="516311" y="816785"/>
                      <a:pt x="411722" y="819772"/>
                      <a:pt x="371879" y="806823"/>
                    </a:cubicBezTo>
                    <a:cubicBezTo>
                      <a:pt x="332036" y="793874"/>
                      <a:pt x="314860" y="676851"/>
                      <a:pt x="282232" y="693271"/>
                    </a:cubicBezTo>
                    <a:cubicBezTo>
                      <a:pt x="249604" y="709691"/>
                      <a:pt x="223150" y="840417"/>
                      <a:pt x="176111" y="905342"/>
                    </a:cubicBezTo>
                    <a:cubicBezTo>
                      <a:pt x="129072" y="970267"/>
                      <a:pt x="69227" y="1063396"/>
                      <a:pt x="0" y="1082820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任意多边形 72"/>
              <p:cNvSpPr/>
              <p:nvPr/>
            </p:nvSpPr>
            <p:spPr>
              <a:xfrm>
                <a:off x="2351961" y="4809493"/>
                <a:ext cx="50387" cy="61338"/>
              </a:xfrm>
              <a:custGeom>
                <a:avLst/>
                <a:gdLst>
                  <a:gd name="connsiteX0" fmla="*/ 6763 w 126447"/>
                  <a:gd name="connsiteY0" fmla="*/ 18499 h 191822"/>
                  <a:gd name="connsiteX1" fmla="*/ 126292 w 126447"/>
                  <a:gd name="connsiteY1" fmla="*/ 24476 h 191822"/>
                  <a:gd name="connsiteX2" fmla="*/ 30669 w 126447"/>
                  <a:gd name="connsiteY2" fmla="*/ 191817 h 191822"/>
                  <a:gd name="connsiteX3" fmla="*/ 6763 w 126447"/>
                  <a:gd name="connsiteY3" fmla="*/ 18499 h 191822"/>
                  <a:gd name="connsiteX0-1" fmla="*/ 394 w 120595"/>
                  <a:gd name="connsiteY0-2" fmla="*/ 16500 h 159942"/>
                  <a:gd name="connsiteX1-3" fmla="*/ 119923 w 120595"/>
                  <a:gd name="connsiteY1-4" fmla="*/ 22477 h 159942"/>
                  <a:gd name="connsiteX2-5" fmla="*/ 84065 w 120595"/>
                  <a:gd name="connsiteY2-6" fmla="*/ 159936 h 159942"/>
                  <a:gd name="connsiteX3-7" fmla="*/ 394 w 120595"/>
                  <a:gd name="connsiteY3-8" fmla="*/ 16500 h 159942"/>
                  <a:gd name="connsiteX0-9" fmla="*/ 939 w 129518"/>
                  <a:gd name="connsiteY0-10" fmla="*/ 16500 h 160211"/>
                  <a:gd name="connsiteX1-11" fmla="*/ 120468 w 129518"/>
                  <a:gd name="connsiteY1-12" fmla="*/ 22477 h 160211"/>
                  <a:gd name="connsiteX2-13" fmla="*/ 84610 w 129518"/>
                  <a:gd name="connsiteY2-14" fmla="*/ 159936 h 160211"/>
                  <a:gd name="connsiteX3-15" fmla="*/ 939 w 129518"/>
                  <a:gd name="connsiteY3-16" fmla="*/ 16500 h 1602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9518" h="160211">
                    <a:moveTo>
                      <a:pt x="939" y="16500"/>
                    </a:moveTo>
                    <a:cubicBezTo>
                      <a:pt x="6915" y="-6410"/>
                      <a:pt x="116484" y="-6409"/>
                      <a:pt x="120468" y="22477"/>
                    </a:cubicBezTo>
                    <a:cubicBezTo>
                      <a:pt x="124452" y="51363"/>
                      <a:pt x="152344" y="152964"/>
                      <a:pt x="84610" y="159936"/>
                    </a:cubicBezTo>
                    <a:cubicBezTo>
                      <a:pt x="16876" y="166908"/>
                      <a:pt x="-5037" y="39410"/>
                      <a:pt x="939" y="16500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任意多边形 73"/>
              <p:cNvSpPr/>
              <p:nvPr/>
            </p:nvSpPr>
            <p:spPr>
              <a:xfrm>
                <a:off x="2498795" y="4408159"/>
                <a:ext cx="255625" cy="461913"/>
              </a:xfrm>
              <a:custGeom>
                <a:avLst/>
                <a:gdLst>
                  <a:gd name="connsiteX0" fmla="*/ 420402 w 665437"/>
                  <a:gd name="connsiteY0" fmla="*/ 0 h 1201399"/>
                  <a:gd name="connsiteX1" fmla="*/ 181343 w 665437"/>
                  <a:gd name="connsiteY1" fmla="*/ 161365 h 1201399"/>
                  <a:gd name="connsiteX2" fmla="*/ 37908 w 665437"/>
                  <a:gd name="connsiteY2" fmla="*/ 173318 h 1201399"/>
                  <a:gd name="connsiteX3" fmla="*/ 2049 w 665437"/>
                  <a:gd name="connsiteY3" fmla="*/ 239059 h 1201399"/>
                  <a:gd name="connsiteX4" fmla="*/ 37908 w 665437"/>
                  <a:gd name="connsiteY4" fmla="*/ 579718 h 1201399"/>
                  <a:gd name="connsiteX5" fmla="*/ 306849 w 665437"/>
                  <a:gd name="connsiteY5" fmla="*/ 753036 h 1201399"/>
                  <a:gd name="connsiteX6" fmla="*/ 282943 w 665437"/>
                  <a:gd name="connsiteY6" fmla="*/ 926353 h 1201399"/>
                  <a:gd name="connsiteX7" fmla="*/ 336731 w 665437"/>
                  <a:gd name="connsiteY7" fmla="*/ 1093695 h 1201399"/>
                  <a:gd name="connsiteX8" fmla="*/ 306849 w 665437"/>
                  <a:gd name="connsiteY8" fmla="*/ 1201271 h 1201399"/>
                  <a:gd name="connsiteX9" fmla="*/ 408449 w 665437"/>
                  <a:gd name="connsiteY9" fmla="*/ 1111624 h 1201399"/>
                  <a:gd name="connsiteX10" fmla="*/ 444308 w 665437"/>
                  <a:gd name="connsiteY10" fmla="*/ 944283 h 1201399"/>
                  <a:gd name="connsiteX11" fmla="*/ 516025 w 665437"/>
                  <a:gd name="connsiteY11" fmla="*/ 818777 h 1201399"/>
                  <a:gd name="connsiteX12" fmla="*/ 665437 w 665437"/>
                  <a:gd name="connsiteY12" fmla="*/ 753036 h 1201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5437" h="1201399">
                    <a:moveTo>
                      <a:pt x="420402" y="0"/>
                    </a:moveTo>
                    <a:cubicBezTo>
                      <a:pt x="332747" y="66239"/>
                      <a:pt x="245092" y="132479"/>
                      <a:pt x="181343" y="161365"/>
                    </a:cubicBezTo>
                    <a:cubicBezTo>
                      <a:pt x="117594" y="190251"/>
                      <a:pt x="67790" y="160369"/>
                      <a:pt x="37908" y="173318"/>
                    </a:cubicBezTo>
                    <a:cubicBezTo>
                      <a:pt x="8026" y="186267"/>
                      <a:pt x="2049" y="171326"/>
                      <a:pt x="2049" y="239059"/>
                    </a:cubicBezTo>
                    <a:cubicBezTo>
                      <a:pt x="2049" y="306792"/>
                      <a:pt x="-12892" y="494055"/>
                      <a:pt x="37908" y="579718"/>
                    </a:cubicBezTo>
                    <a:cubicBezTo>
                      <a:pt x="88708" y="665381"/>
                      <a:pt x="266010" y="695264"/>
                      <a:pt x="306849" y="753036"/>
                    </a:cubicBezTo>
                    <a:cubicBezTo>
                      <a:pt x="347688" y="810808"/>
                      <a:pt x="277963" y="869577"/>
                      <a:pt x="282943" y="926353"/>
                    </a:cubicBezTo>
                    <a:cubicBezTo>
                      <a:pt x="287923" y="983129"/>
                      <a:pt x="332747" y="1047875"/>
                      <a:pt x="336731" y="1093695"/>
                    </a:cubicBezTo>
                    <a:cubicBezTo>
                      <a:pt x="340715" y="1139515"/>
                      <a:pt x="294896" y="1198283"/>
                      <a:pt x="306849" y="1201271"/>
                    </a:cubicBezTo>
                    <a:cubicBezTo>
                      <a:pt x="318802" y="1204259"/>
                      <a:pt x="385539" y="1154455"/>
                      <a:pt x="408449" y="1111624"/>
                    </a:cubicBezTo>
                    <a:cubicBezTo>
                      <a:pt x="431359" y="1068793"/>
                      <a:pt x="426379" y="993091"/>
                      <a:pt x="444308" y="944283"/>
                    </a:cubicBezTo>
                    <a:cubicBezTo>
                      <a:pt x="462237" y="895475"/>
                      <a:pt x="479170" y="850651"/>
                      <a:pt x="516025" y="818777"/>
                    </a:cubicBezTo>
                    <a:cubicBezTo>
                      <a:pt x="552880" y="786903"/>
                      <a:pt x="609158" y="769969"/>
                      <a:pt x="665437" y="753036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任意多边形 74"/>
              <p:cNvSpPr/>
              <p:nvPr/>
            </p:nvSpPr>
            <p:spPr>
              <a:xfrm>
                <a:off x="2692532" y="4799957"/>
                <a:ext cx="47930" cy="92633"/>
              </a:xfrm>
              <a:custGeom>
                <a:avLst/>
                <a:gdLst>
                  <a:gd name="connsiteX0" fmla="*/ 125506 w 125506"/>
                  <a:gd name="connsiteY0" fmla="*/ 0 h 239059"/>
                  <a:gd name="connsiteX1" fmla="*/ 59765 w 125506"/>
                  <a:gd name="connsiteY1" fmla="*/ 23906 h 239059"/>
                  <a:gd name="connsiteX2" fmla="*/ 0 w 125506"/>
                  <a:gd name="connsiteY2" fmla="*/ 143435 h 239059"/>
                  <a:gd name="connsiteX3" fmla="*/ 59765 w 125506"/>
                  <a:gd name="connsiteY3" fmla="*/ 239059 h 239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06" h="239059">
                    <a:moveTo>
                      <a:pt x="125506" y="0"/>
                    </a:moveTo>
                    <a:cubicBezTo>
                      <a:pt x="103094" y="0"/>
                      <a:pt x="80683" y="0"/>
                      <a:pt x="59765" y="23906"/>
                    </a:cubicBezTo>
                    <a:cubicBezTo>
                      <a:pt x="38847" y="47812"/>
                      <a:pt x="0" y="107576"/>
                      <a:pt x="0" y="143435"/>
                    </a:cubicBezTo>
                    <a:cubicBezTo>
                      <a:pt x="0" y="179294"/>
                      <a:pt x="29882" y="209176"/>
                      <a:pt x="59765" y="239059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9" name="任意多边形 53"/>
            <p:cNvSpPr/>
            <p:nvPr/>
          </p:nvSpPr>
          <p:spPr>
            <a:xfrm rot="20279529">
              <a:off x="2597896" y="4622203"/>
              <a:ext cx="174513" cy="83871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任意多边形 54"/>
            <p:cNvSpPr/>
            <p:nvPr/>
          </p:nvSpPr>
          <p:spPr>
            <a:xfrm rot="20279529">
              <a:off x="2479280" y="4479808"/>
              <a:ext cx="222443" cy="118921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任意多边形 55"/>
            <p:cNvSpPr/>
            <p:nvPr/>
          </p:nvSpPr>
          <p:spPr>
            <a:xfrm rot="20279529">
              <a:off x="2126513" y="4558436"/>
              <a:ext cx="114294" cy="5507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任意多边形 56"/>
            <p:cNvSpPr/>
            <p:nvPr/>
          </p:nvSpPr>
          <p:spPr>
            <a:xfrm rot="20279529">
              <a:off x="2593581" y="4571651"/>
              <a:ext cx="163452" cy="96388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任意多边形 57"/>
            <p:cNvSpPr/>
            <p:nvPr/>
          </p:nvSpPr>
          <p:spPr>
            <a:xfrm rot="20279529">
              <a:off x="2134653" y="4639006"/>
              <a:ext cx="269144" cy="14771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任意多边形 58"/>
            <p:cNvSpPr/>
            <p:nvPr/>
          </p:nvSpPr>
          <p:spPr>
            <a:xfrm rot="20279529">
              <a:off x="2551861" y="4532279"/>
              <a:ext cx="201550" cy="10264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任意多边形 59"/>
            <p:cNvSpPr/>
            <p:nvPr/>
          </p:nvSpPr>
          <p:spPr>
            <a:xfrm rot="20279529">
              <a:off x="2523043" y="4506103"/>
              <a:ext cx="197864" cy="96388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任意多边形 60"/>
            <p:cNvSpPr/>
            <p:nvPr/>
          </p:nvSpPr>
          <p:spPr>
            <a:xfrm rot="20279529">
              <a:off x="2499788" y="4463733"/>
              <a:ext cx="153620" cy="8011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任意多边形 61"/>
            <p:cNvSpPr/>
            <p:nvPr/>
          </p:nvSpPr>
          <p:spPr>
            <a:xfrm rot="20279529">
              <a:off x="2327347" y="4625537"/>
              <a:ext cx="73738" cy="28791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任意多边形 62"/>
            <p:cNvSpPr/>
            <p:nvPr/>
          </p:nvSpPr>
          <p:spPr>
            <a:xfrm rot="20279529">
              <a:off x="2129710" y="4602039"/>
              <a:ext cx="189261" cy="97640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任意多边形 63"/>
            <p:cNvSpPr/>
            <p:nvPr/>
          </p:nvSpPr>
          <p:spPr>
            <a:xfrm rot="20279529">
              <a:off x="2597935" y="4660564"/>
              <a:ext cx="191719" cy="9263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任意多边形 64"/>
            <p:cNvSpPr/>
            <p:nvPr/>
          </p:nvSpPr>
          <p:spPr>
            <a:xfrm rot="20279529">
              <a:off x="2610876" y="4794960"/>
              <a:ext cx="62678" cy="3755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任意多边形 65"/>
            <p:cNvSpPr/>
            <p:nvPr/>
          </p:nvSpPr>
          <p:spPr>
            <a:xfrm rot="20279529">
              <a:off x="2490661" y="4489109"/>
              <a:ext cx="72509" cy="5132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任意多边形 66"/>
            <p:cNvSpPr/>
            <p:nvPr/>
          </p:nvSpPr>
          <p:spPr>
            <a:xfrm rot="20279529">
              <a:off x="2118343" y="4583550"/>
              <a:ext cx="149934" cy="77611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任意多边形 67"/>
            <p:cNvSpPr/>
            <p:nvPr/>
          </p:nvSpPr>
          <p:spPr>
            <a:xfrm rot="20279529">
              <a:off x="2126722" y="4606908"/>
              <a:ext cx="255625" cy="140201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任意多边形 68"/>
            <p:cNvSpPr/>
            <p:nvPr/>
          </p:nvSpPr>
          <p:spPr>
            <a:xfrm rot="20279529">
              <a:off x="2283236" y="4709425"/>
              <a:ext cx="38098" cy="2378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任意多边形 69"/>
            <p:cNvSpPr/>
            <p:nvPr/>
          </p:nvSpPr>
          <p:spPr>
            <a:xfrm rot="20279529">
              <a:off x="2302513" y="4734271"/>
              <a:ext cx="38098" cy="2378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844" name="组合 37"/>
          <p:cNvGrpSpPr>
            <a:grpSpLocks/>
          </p:cNvGrpSpPr>
          <p:nvPr/>
        </p:nvGrpSpPr>
        <p:grpSpPr bwMode="auto">
          <a:xfrm>
            <a:off x="-261938" y="3243263"/>
            <a:ext cx="3498851" cy="2638425"/>
            <a:chOff x="9042495" y="-207710"/>
            <a:chExt cx="3616472" cy="2995864"/>
          </a:xfrm>
        </p:grpSpPr>
        <p:sp>
          <p:nvSpPr>
            <p:cNvPr id="35910" name="Freeform 14"/>
            <p:cNvSpPr>
              <a:spLocks/>
            </p:cNvSpPr>
            <p:nvPr/>
          </p:nvSpPr>
          <p:spPr bwMode="auto">
            <a:xfrm>
              <a:off x="9042495" y="-207710"/>
              <a:ext cx="3616472" cy="2995864"/>
            </a:xfrm>
            <a:custGeom>
              <a:avLst/>
              <a:gdLst>
                <a:gd name="T0" fmla="*/ 1018230 w 103"/>
                <a:gd name="T1" fmla="*/ 724275 h 91"/>
                <a:gd name="T2" fmla="*/ 948007 w 103"/>
                <a:gd name="T3" fmla="*/ 2567884 h 91"/>
                <a:gd name="T4" fmla="*/ 2668465 w 103"/>
                <a:gd name="T5" fmla="*/ 2370354 h 91"/>
                <a:gd name="T6" fmla="*/ 877784 w 103"/>
                <a:gd name="T7" fmla="*/ 823040 h 91"/>
                <a:gd name="T8" fmla="*/ 807562 w 103"/>
                <a:gd name="T9" fmla="*/ 2469119 h 91"/>
                <a:gd name="T10" fmla="*/ 2492908 w 103"/>
                <a:gd name="T11" fmla="*/ 2633727 h 91"/>
                <a:gd name="T12" fmla="*/ 1474678 w 103"/>
                <a:gd name="T13" fmla="*/ 559667 h 91"/>
                <a:gd name="T14" fmla="*/ 1088453 w 103"/>
                <a:gd name="T15" fmla="*/ 2732491 h 91"/>
                <a:gd name="T16" fmla="*/ 2984467 w 103"/>
                <a:gd name="T17" fmla="*/ 1481471 h 91"/>
                <a:gd name="T18" fmla="*/ 596894 w 103"/>
                <a:gd name="T19" fmla="*/ 1053491 h 91"/>
                <a:gd name="T20" fmla="*/ 807562 w 103"/>
                <a:gd name="T21" fmla="*/ 2534962 h 91"/>
                <a:gd name="T22" fmla="*/ 2668465 w 103"/>
                <a:gd name="T23" fmla="*/ 2502040 h 91"/>
                <a:gd name="T24" fmla="*/ 1228898 w 103"/>
                <a:gd name="T25" fmla="*/ 691353 h 91"/>
                <a:gd name="T26" fmla="*/ 948007 w 103"/>
                <a:gd name="T27" fmla="*/ 855961 h 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3"/>
                <a:gd name="T43" fmla="*/ 0 h 91"/>
                <a:gd name="T44" fmla="*/ 103 w 103"/>
                <a:gd name="T45" fmla="*/ 91 h 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3" h="91">
                  <a:moveTo>
                    <a:pt x="29" y="22"/>
                  </a:moveTo>
                  <a:cubicBezTo>
                    <a:pt x="12" y="36"/>
                    <a:pt x="9" y="63"/>
                    <a:pt x="27" y="78"/>
                  </a:cubicBezTo>
                  <a:cubicBezTo>
                    <a:pt x="42" y="91"/>
                    <a:pt x="64" y="87"/>
                    <a:pt x="76" y="72"/>
                  </a:cubicBezTo>
                  <a:cubicBezTo>
                    <a:pt x="100" y="42"/>
                    <a:pt x="52" y="0"/>
                    <a:pt x="25" y="25"/>
                  </a:cubicBezTo>
                  <a:cubicBezTo>
                    <a:pt x="11" y="39"/>
                    <a:pt x="13" y="60"/>
                    <a:pt x="23" y="75"/>
                  </a:cubicBezTo>
                  <a:cubicBezTo>
                    <a:pt x="33" y="90"/>
                    <a:pt x="57" y="91"/>
                    <a:pt x="71" y="80"/>
                  </a:cubicBezTo>
                  <a:cubicBezTo>
                    <a:pt x="101" y="59"/>
                    <a:pt x="76" y="12"/>
                    <a:pt x="42" y="17"/>
                  </a:cubicBezTo>
                  <a:cubicBezTo>
                    <a:pt x="13" y="22"/>
                    <a:pt x="0" y="72"/>
                    <a:pt x="31" y="83"/>
                  </a:cubicBezTo>
                  <a:cubicBezTo>
                    <a:pt x="55" y="91"/>
                    <a:pt x="95" y="75"/>
                    <a:pt x="85" y="45"/>
                  </a:cubicBezTo>
                  <a:cubicBezTo>
                    <a:pt x="75" y="16"/>
                    <a:pt x="33" y="4"/>
                    <a:pt x="17" y="32"/>
                  </a:cubicBezTo>
                  <a:cubicBezTo>
                    <a:pt x="9" y="45"/>
                    <a:pt x="10" y="67"/>
                    <a:pt x="23" y="77"/>
                  </a:cubicBezTo>
                  <a:cubicBezTo>
                    <a:pt x="37" y="88"/>
                    <a:pt x="62" y="90"/>
                    <a:pt x="76" y="76"/>
                  </a:cubicBezTo>
                  <a:cubicBezTo>
                    <a:pt x="103" y="50"/>
                    <a:pt x="67" y="8"/>
                    <a:pt x="35" y="21"/>
                  </a:cubicBezTo>
                  <a:cubicBezTo>
                    <a:pt x="32" y="22"/>
                    <a:pt x="29" y="24"/>
                    <a:pt x="27" y="26"/>
                  </a:cubicBezTo>
                </a:path>
              </a:pathLst>
            </a:custGeom>
            <a:noFill/>
            <a:ln w="23813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5911" name="文本框 39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>
              <a:spLocks noChangeArrowheads="1"/>
            </p:cNvSpPr>
            <p:nvPr/>
          </p:nvSpPr>
          <p:spPr bwMode="auto">
            <a:xfrm>
              <a:off x="9830975" y="964657"/>
              <a:ext cx="1887913" cy="1223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Kartika" pitchFamily="18" charset="0"/>
                </a:rPr>
                <a:t>新竹馬偕</a:t>
              </a:r>
              <a:endParaRPr kumimoji="0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Kartika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Kartika" pitchFamily="18" charset="0"/>
                </a:rPr>
                <a:t>紀念醫院</a:t>
              </a:r>
              <a:endPara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Kartika" pitchFamily="18" charset="0"/>
              </a:endParaRPr>
            </a:p>
          </p:txBody>
        </p:sp>
      </p:grpSp>
      <p:grpSp>
        <p:nvGrpSpPr>
          <p:cNvPr id="35845" name="群組 139"/>
          <p:cNvGrpSpPr>
            <a:grpSpLocks/>
          </p:cNvGrpSpPr>
          <p:nvPr/>
        </p:nvGrpSpPr>
        <p:grpSpPr bwMode="auto">
          <a:xfrm>
            <a:off x="3563938" y="3981450"/>
            <a:ext cx="2419350" cy="1901825"/>
            <a:chOff x="3311691" y="5157192"/>
            <a:chExt cx="2418549" cy="1902240"/>
          </a:xfrm>
        </p:grpSpPr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3311691" y="5157192"/>
              <a:ext cx="2418549" cy="1902240"/>
            </a:xfrm>
            <a:custGeom>
              <a:avLst/>
              <a:gdLst>
                <a:gd name="T0" fmla="*/ 29 w 103"/>
                <a:gd name="T1" fmla="*/ 22 h 91"/>
                <a:gd name="T2" fmla="*/ 27 w 103"/>
                <a:gd name="T3" fmla="*/ 78 h 91"/>
                <a:gd name="T4" fmla="*/ 76 w 103"/>
                <a:gd name="T5" fmla="*/ 72 h 91"/>
                <a:gd name="T6" fmla="*/ 25 w 103"/>
                <a:gd name="T7" fmla="*/ 25 h 91"/>
                <a:gd name="T8" fmla="*/ 23 w 103"/>
                <a:gd name="T9" fmla="*/ 75 h 91"/>
                <a:gd name="T10" fmla="*/ 71 w 103"/>
                <a:gd name="T11" fmla="*/ 80 h 91"/>
                <a:gd name="T12" fmla="*/ 42 w 103"/>
                <a:gd name="T13" fmla="*/ 17 h 91"/>
                <a:gd name="T14" fmla="*/ 31 w 103"/>
                <a:gd name="T15" fmla="*/ 83 h 91"/>
                <a:gd name="T16" fmla="*/ 85 w 103"/>
                <a:gd name="T17" fmla="*/ 45 h 91"/>
                <a:gd name="T18" fmla="*/ 17 w 103"/>
                <a:gd name="T19" fmla="*/ 32 h 91"/>
                <a:gd name="T20" fmla="*/ 23 w 103"/>
                <a:gd name="T21" fmla="*/ 77 h 91"/>
                <a:gd name="T22" fmla="*/ 76 w 103"/>
                <a:gd name="T23" fmla="*/ 76 h 91"/>
                <a:gd name="T24" fmla="*/ 35 w 103"/>
                <a:gd name="T25" fmla="*/ 21 h 91"/>
                <a:gd name="T26" fmla="*/ 27 w 103"/>
                <a:gd name="T27" fmla="*/ 2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91">
                  <a:moveTo>
                    <a:pt x="29" y="22"/>
                  </a:moveTo>
                  <a:cubicBezTo>
                    <a:pt x="12" y="36"/>
                    <a:pt x="9" y="63"/>
                    <a:pt x="27" y="78"/>
                  </a:cubicBezTo>
                  <a:cubicBezTo>
                    <a:pt x="42" y="91"/>
                    <a:pt x="64" y="87"/>
                    <a:pt x="76" y="72"/>
                  </a:cubicBezTo>
                  <a:cubicBezTo>
                    <a:pt x="100" y="42"/>
                    <a:pt x="52" y="0"/>
                    <a:pt x="25" y="25"/>
                  </a:cubicBezTo>
                  <a:cubicBezTo>
                    <a:pt x="11" y="39"/>
                    <a:pt x="13" y="60"/>
                    <a:pt x="23" y="75"/>
                  </a:cubicBezTo>
                  <a:cubicBezTo>
                    <a:pt x="33" y="90"/>
                    <a:pt x="57" y="91"/>
                    <a:pt x="71" y="80"/>
                  </a:cubicBezTo>
                  <a:cubicBezTo>
                    <a:pt x="101" y="59"/>
                    <a:pt x="76" y="12"/>
                    <a:pt x="42" y="17"/>
                  </a:cubicBezTo>
                  <a:cubicBezTo>
                    <a:pt x="13" y="22"/>
                    <a:pt x="0" y="72"/>
                    <a:pt x="31" y="83"/>
                  </a:cubicBezTo>
                  <a:cubicBezTo>
                    <a:pt x="55" y="91"/>
                    <a:pt x="95" y="75"/>
                    <a:pt x="85" y="45"/>
                  </a:cubicBezTo>
                  <a:cubicBezTo>
                    <a:pt x="75" y="16"/>
                    <a:pt x="33" y="4"/>
                    <a:pt x="17" y="32"/>
                  </a:cubicBezTo>
                  <a:cubicBezTo>
                    <a:pt x="9" y="45"/>
                    <a:pt x="10" y="67"/>
                    <a:pt x="23" y="77"/>
                  </a:cubicBezTo>
                  <a:cubicBezTo>
                    <a:pt x="37" y="88"/>
                    <a:pt x="62" y="90"/>
                    <a:pt x="76" y="76"/>
                  </a:cubicBezTo>
                  <a:cubicBezTo>
                    <a:pt x="103" y="50"/>
                    <a:pt x="67" y="8"/>
                    <a:pt x="35" y="21"/>
                  </a:cubicBezTo>
                  <a:cubicBezTo>
                    <a:pt x="32" y="22"/>
                    <a:pt x="29" y="24"/>
                    <a:pt x="27" y="26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文本框 44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879828" y="5833615"/>
              <a:ext cx="1163252" cy="830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E8011">
                      <a:lumMod val="75000"/>
                    </a:srgb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Kartika" panose="02020503030404060203" pitchFamily="18" charset="0"/>
                </a:rPr>
                <a:t>台大新竹分院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E8011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Kartika" panose="02020503030404060203" pitchFamily="18" charset="0"/>
              </a:endParaRPr>
            </a:p>
          </p:txBody>
        </p:sp>
      </p:grpSp>
      <p:sp>
        <p:nvSpPr>
          <p:cNvPr id="68" name="Freeform 14"/>
          <p:cNvSpPr>
            <a:spLocks/>
          </p:cNvSpPr>
          <p:nvPr/>
        </p:nvSpPr>
        <p:spPr bwMode="auto">
          <a:xfrm>
            <a:off x="9083675" y="4416425"/>
            <a:ext cx="2533650" cy="1392238"/>
          </a:xfrm>
          <a:custGeom>
            <a:avLst/>
            <a:gdLst>
              <a:gd name="T0" fmla="*/ 29 w 103"/>
              <a:gd name="T1" fmla="*/ 22 h 91"/>
              <a:gd name="T2" fmla="*/ 27 w 103"/>
              <a:gd name="T3" fmla="*/ 78 h 91"/>
              <a:gd name="T4" fmla="*/ 76 w 103"/>
              <a:gd name="T5" fmla="*/ 72 h 91"/>
              <a:gd name="T6" fmla="*/ 25 w 103"/>
              <a:gd name="T7" fmla="*/ 25 h 91"/>
              <a:gd name="T8" fmla="*/ 23 w 103"/>
              <a:gd name="T9" fmla="*/ 75 h 91"/>
              <a:gd name="T10" fmla="*/ 71 w 103"/>
              <a:gd name="T11" fmla="*/ 80 h 91"/>
              <a:gd name="T12" fmla="*/ 42 w 103"/>
              <a:gd name="T13" fmla="*/ 17 h 91"/>
              <a:gd name="T14" fmla="*/ 31 w 103"/>
              <a:gd name="T15" fmla="*/ 83 h 91"/>
              <a:gd name="T16" fmla="*/ 85 w 103"/>
              <a:gd name="T17" fmla="*/ 45 h 91"/>
              <a:gd name="T18" fmla="*/ 17 w 103"/>
              <a:gd name="T19" fmla="*/ 32 h 91"/>
              <a:gd name="T20" fmla="*/ 23 w 103"/>
              <a:gd name="T21" fmla="*/ 77 h 91"/>
              <a:gd name="T22" fmla="*/ 76 w 103"/>
              <a:gd name="T23" fmla="*/ 76 h 91"/>
              <a:gd name="T24" fmla="*/ 35 w 103"/>
              <a:gd name="T25" fmla="*/ 21 h 91"/>
              <a:gd name="T26" fmla="*/ 27 w 103"/>
              <a:gd name="T27" fmla="*/ 26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" h="91">
                <a:moveTo>
                  <a:pt x="29" y="22"/>
                </a:moveTo>
                <a:cubicBezTo>
                  <a:pt x="12" y="36"/>
                  <a:pt x="9" y="63"/>
                  <a:pt x="27" y="78"/>
                </a:cubicBezTo>
                <a:cubicBezTo>
                  <a:pt x="42" y="91"/>
                  <a:pt x="64" y="87"/>
                  <a:pt x="76" y="72"/>
                </a:cubicBezTo>
                <a:cubicBezTo>
                  <a:pt x="100" y="42"/>
                  <a:pt x="52" y="0"/>
                  <a:pt x="25" y="25"/>
                </a:cubicBezTo>
                <a:cubicBezTo>
                  <a:pt x="11" y="39"/>
                  <a:pt x="13" y="60"/>
                  <a:pt x="23" y="75"/>
                </a:cubicBezTo>
                <a:cubicBezTo>
                  <a:pt x="33" y="90"/>
                  <a:pt x="57" y="91"/>
                  <a:pt x="71" y="80"/>
                </a:cubicBezTo>
                <a:cubicBezTo>
                  <a:pt x="101" y="59"/>
                  <a:pt x="76" y="12"/>
                  <a:pt x="42" y="17"/>
                </a:cubicBezTo>
                <a:cubicBezTo>
                  <a:pt x="13" y="22"/>
                  <a:pt x="0" y="72"/>
                  <a:pt x="31" y="83"/>
                </a:cubicBezTo>
                <a:cubicBezTo>
                  <a:pt x="55" y="91"/>
                  <a:pt x="95" y="75"/>
                  <a:pt x="85" y="45"/>
                </a:cubicBezTo>
                <a:cubicBezTo>
                  <a:pt x="75" y="16"/>
                  <a:pt x="33" y="4"/>
                  <a:pt x="17" y="32"/>
                </a:cubicBezTo>
                <a:cubicBezTo>
                  <a:pt x="9" y="45"/>
                  <a:pt x="10" y="67"/>
                  <a:pt x="23" y="77"/>
                </a:cubicBezTo>
                <a:cubicBezTo>
                  <a:pt x="37" y="88"/>
                  <a:pt x="62" y="90"/>
                  <a:pt x="76" y="76"/>
                </a:cubicBezTo>
                <a:cubicBezTo>
                  <a:pt x="103" y="50"/>
                  <a:pt x="67" y="8"/>
                  <a:pt x="35" y="21"/>
                </a:cubicBezTo>
                <a:cubicBezTo>
                  <a:pt x="32" y="22"/>
                  <a:pt x="29" y="24"/>
                  <a:pt x="27" y="26"/>
                </a:cubicBezTo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文本框 44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753600" y="4868863"/>
            <a:ext cx="1019175" cy="708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Kartika" panose="02020503030404060203" pitchFamily="18" charset="0"/>
              </a:rPr>
              <a:t>台大竹東分院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Kartika" panose="02020503030404060203" pitchFamily="18" charset="0"/>
            </a:endParaRPr>
          </a:p>
        </p:txBody>
      </p:sp>
      <p:grpSp>
        <p:nvGrpSpPr>
          <p:cNvPr id="35848" name="群組 141"/>
          <p:cNvGrpSpPr>
            <a:grpSpLocks/>
          </p:cNvGrpSpPr>
          <p:nvPr/>
        </p:nvGrpSpPr>
        <p:grpSpPr bwMode="auto">
          <a:xfrm>
            <a:off x="8250238" y="3070225"/>
            <a:ext cx="2374900" cy="1971675"/>
            <a:chOff x="7728182" y="4437112"/>
            <a:chExt cx="2373762" cy="1972397"/>
          </a:xfrm>
        </p:grpSpPr>
        <p:sp>
          <p:nvSpPr>
            <p:cNvPr id="35906" name="Freeform 14"/>
            <p:cNvSpPr>
              <a:spLocks/>
            </p:cNvSpPr>
            <p:nvPr/>
          </p:nvSpPr>
          <p:spPr bwMode="auto">
            <a:xfrm>
              <a:off x="7728182" y="4437112"/>
              <a:ext cx="2373762" cy="1972397"/>
            </a:xfrm>
            <a:custGeom>
              <a:avLst/>
              <a:gdLst>
                <a:gd name="T0" fmla="*/ 668341 w 103"/>
                <a:gd name="T1" fmla="*/ 476843 h 91"/>
                <a:gd name="T2" fmla="*/ 622248 w 103"/>
                <a:gd name="T3" fmla="*/ 1690626 h 91"/>
                <a:gd name="T4" fmla="*/ 1751514 w 103"/>
                <a:gd name="T5" fmla="*/ 1560578 h 91"/>
                <a:gd name="T6" fmla="*/ 576156 w 103"/>
                <a:gd name="T7" fmla="*/ 541867 h 91"/>
                <a:gd name="T8" fmla="*/ 530063 w 103"/>
                <a:gd name="T9" fmla="*/ 1625602 h 91"/>
                <a:gd name="T10" fmla="*/ 1636283 w 103"/>
                <a:gd name="T11" fmla="*/ 1733975 h 91"/>
                <a:gd name="T12" fmla="*/ 967942 w 103"/>
                <a:gd name="T13" fmla="*/ 368470 h 91"/>
                <a:gd name="T14" fmla="*/ 714433 w 103"/>
                <a:gd name="T15" fmla="*/ 1799000 h 91"/>
                <a:gd name="T16" fmla="*/ 1958930 w 103"/>
                <a:gd name="T17" fmla="*/ 975361 h 91"/>
                <a:gd name="T18" fmla="*/ 391786 w 103"/>
                <a:gd name="T19" fmla="*/ 693590 h 91"/>
                <a:gd name="T20" fmla="*/ 530063 w 103"/>
                <a:gd name="T21" fmla="*/ 1668951 h 91"/>
                <a:gd name="T22" fmla="*/ 1751514 w 103"/>
                <a:gd name="T23" fmla="*/ 1647277 h 91"/>
                <a:gd name="T24" fmla="*/ 806618 w 103"/>
                <a:gd name="T25" fmla="*/ 455169 h 91"/>
                <a:gd name="T26" fmla="*/ 622248 w 103"/>
                <a:gd name="T27" fmla="*/ 563542 h 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3"/>
                <a:gd name="T43" fmla="*/ 0 h 91"/>
                <a:gd name="T44" fmla="*/ 103 w 103"/>
                <a:gd name="T45" fmla="*/ 91 h 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3" h="91">
                  <a:moveTo>
                    <a:pt x="29" y="22"/>
                  </a:moveTo>
                  <a:cubicBezTo>
                    <a:pt x="12" y="36"/>
                    <a:pt x="9" y="63"/>
                    <a:pt x="27" y="78"/>
                  </a:cubicBezTo>
                  <a:cubicBezTo>
                    <a:pt x="42" y="91"/>
                    <a:pt x="64" y="87"/>
                    <a:pt x="76" y="72"/>
                  </a:cubicBezTo>
                  <a:cubicBezTo>
                    <a:pt x="100" y="42"/>
                    <a:pt x="52" y="0"/>
                    <a:pt x="25" y="25"/>
                  </a:cubicBezTo>
                  <a:cubicBezTo>
                    <a:pt x="11" y="39"/>
                    <a:pt x="13" y="60"/>
                    <a:pt x="23" y="75"/>
                  </a:cubicBezTo>
                  <a:cubicBezTo>
                    <a:pt x="33" y="90"/>
                    <a:pt x="57" y="91"/>
                    <a:pt x="71" y="80"/>
                  </a:cubicBezTo>
                  <a:cubicBezTo>
                    <a:pt x="101" y="59"/>
                    <a:pt x="76" y="12"/>
                    <a:pt x="42" y="17"/>
                  </a:cubicBezTo>
                  <a:cubicBezTo>
                    <a:pt x="13" y="22"/>
                    <a:pt x="0" y="72"/>
                    <a:pt x="31" y="83"/>
                  </a:cubicBezTo>
                  <a:cubicBezTo>
                    <a:pt x="55" y="91"/>
                    <a:pt x="95" y="75"/>
                    <a:pt x="85" y="45"/>
                  </a:cubicBezTo>
                  <a:cubicBezTo>
                    <a:pt x="75" y="16"/>
                    <a:pt x="33" y="4"/>
                    <a:pt x="17" y="32"/>
                  </a:cubicBezTo>
                  <a:cubicBezTo>
                    <a:pt x="9" y="45"/>
                    <a:pt x="10" y="67"/>
                    <a:pt x="23" y="77"/>
                  </a:cubicBezTo>
                  <a:cubicBezTo>
                    <a:pt x="37" y="88"/>
                    <a:pt x="62" y="90"/>
                    <a:pt x="76" y="76"/>
                  </a:cubicBezTo>
                  <a:cubicBezTo>
                    <a:pt x="103" y="50"/>
                    <a:pt x="67" y="8"/>
                    <a:pt x="35" y="21"/>
                  </a:cubicBezTo>
                  <a:cubicBezTo>
                    <a:pt x="32" y="22"/>
                    <a:pt x="29" y="24"/>
                    <a:pt x="27" y="26"/>
                  </a:cubicBezTo>
                </a:path>
              </a:pathLst>
            </a:custGeom>
            <a:noFill/>
            <a:ln w="23813" cap="rnd">
              <a:solidFill>
                <a:srgbClr val="70AD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5907" name="文本框 49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>
              <a:spLocks noChangeArrowheads="1"/>
            </p:cNvSpPr>
            <p:nvPr/>
          </p:nvSpPr>
          <p:spPr bwMode="auto">
            <a:xfrm>
              <a:off x="8287262" y="5083495"/>
              <a:ext cx="125669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Kartika" pitchFamily="18" charset="0"/>
                </a:rPr>
                <a:t>國軍新竹醫院</a:t>
              </a:r>
              <a:endParaRPr kumimoji="0" lang="en-US" altLang="zh-TW" sz="24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Kartika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Kartika" pitchFamily="18" charset="0"/>
              </a:endParaRPr>
            </a:p>
          </p:txBody>
        </p:sp>
      </p:grpSp>
      <p:grpSp>
        <p:nvGrpSpPr>
          <p:cNvPr id="35849" name="群組 140"/>
          <p:cNvGrpSpPr>
            <a:grpSpLocks/>
          </p:cNvGrpSpPr>
          <p:nvPr/>
        </p:nvGrpSpPr>
        <p:grpSpPr bwMode="auto">
          <a:xfrm>
            <a:off x="7085013" y="2566988"/>
            <a:ext cx="2136775" cy="1901825"/>
            <a:chOff x="8304245" y="3140968"/>
            <a:chExt cx="2137332" cy="1902240"/>
          </a:xfrm>
        </p:grpSpPr>
        <p:sp>
          <p:nvSpPr>
            <p:cNvPr id="35904" name="Freeform 14"/>
            <p:cNvSpPr>
              <a:spLocks/>
            </p:cNvSpPr>
            <p:nvPr/>
          </p:nvSpPr>
          <p:spPr bwMode="auto">
            <a:xfrm>
              <a:off x="8304245" y="3140968"/>
              <a:ext cx="2137332" cy="1902240"/>
            </a:xfrm>
            <a:custGeom>
              <a:avLst/>
              <a:gdLst>
                <a:gd name="T0" fmla="*/ 601773 w 103"/>
                <a:gd name="T1" fmla="*/ 459882 h 91"/>
                <a:gd name="T2" fmla="*/ 560271 w 103"/>
                <a:gd name="T3" fmla="*/ 1630492 h 91"/>
                <a:gd name="T4" fmla="*/ 1577061 w 103"/>
                <a:gd name="T5" fmla="*/ 1505069 h 91"/>
                <a:gd name="T6" fmla="*/ 518770 w 103"/>
                <a:gd name="T7" fmla="*/ 522593 h 91"/>
                <a:gd name="T8" fmla="*/ 477268 w 103"/>
                <a:gd name="T9" fmla="*/ 1567780 h 91"/>
                <a:gd name="T10" fmla="*/ 1473307 w 103"/>
                <a:gd name="T11" fmla="*/ 1672299 h 91"/>
                <a:gd name="T12" fmla="*/ 871533 w 103"/>
                <a:gd name="T13" fmla="*/ 355364 h 91"/>
                <a:gd name="T14" fmla="*/ 643275 w 103"/>
                <a:gd name="T15" fmla="*/ 1735010 h 91"/>
                <a:gd name="T16" fmla="*/ 1763818 w 103"/>
                <a:gd name="T17" fmla="*/ 940668 h 91"/>
                <a:gd name="T18" fmla="*/ 352764 w 103"/>
                <a:gd name="T19" fmla="*/ 668920 h 91"/>
                <a:gd name="T20" fmla="*/ 477268 w 103"/>
                <a:gd name="T21" fmla="*/ 1609588 h 91"/>
                <a:gd name="T22" fmla="*/ 1577061 w 103"/>
                <a:gd name="T23" fmla="*/ 1588684 h 91"/>
                <a:gd name="T24" fmla="*/ 726278 w 103"/>
                <a:gd name="T25" fmla="*/ 438978 h 91"/>
                <a:gd name="T26" fmla="*/ 560271 w 103"/>
                <a:gd name="T27" fmla="*/ 543497 h 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3"/>
                <a:gd name="T43" fmla="*/ 0 h 91"/>
                <a:gd name="T44" fmla="*/ 103 w 103"/>
                <a:gd name="T45" fmla="*/ 91 h 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3" h="91">
                  <a:moveTo>
                    <a:pt x="29" y="22"/>
                  </a:moveTo>
                  <a:cubicBezTo>
                    <a:pt x="12" y="36"/>
                    <a:pt x="9" y="63"/>
                    <a:pt x="27" y="78"/>
                  </a:cubicBezTo>
                  <a:cubicBezTo>
                    <a:pt x="42" y="91"/>
                    <a:pt x="64" y="87"/>
                    <a:pt x="76" y="72"/>
                  </a:cubicBezTo>
                  <a:cubicBezTo>
                    <a:pt x="100" y="42"/>
                    <a:pt x="52" y="0"/>
                    <a:pt x="25" y="25"/>
                  </a:cubicBezTo>
                  <a:cubicBezTo>
                    <a:pt x="11" y="39"/>
                    <a:pt x="13" y="60"/>
                    <a:pt x="23" y="75"/>
                  </a:cubicBezTo>
                  <a:cubicBezTo>
                    <a:pt x="33" y="90"/>
                    <a:pt x="57" y="91"/>
                    <a:pt x="71" y="80"/>
                  </a:cubicBezTo>
                  <a:cubicBezTo>
                    <a:pt x="101" y="59"/>
                    <a:pt x="76" y="12"/>
                    <a:pt x="42" y="17"/>
                  </a:cubicBezTo>
                  <a:cubicBezTo>
                    <a:pt x="13" y="22"/>
                    <a:pt x="0" y="72"/>
                    <a:pt x="31" y="83"/>
                  </a:cubicBezTo>
                  <a:cubicBezTo>
                    <a:pt x="55" y="91"/>
                    <a:pt x="95" y="75"/>
                    <a:pt x="85" y="45"/>
                  </a:cubicBezTo>
                  <a:cubicBezTo>
                    <a:pt x="75" y="16"/>
                    <a:pt x="33" y="4"/>
                    <a:pt x="17" y="32"/>
                  </a:cubicBezTo>
                  <a:cubicBezTo>
                    <a:pt x="9" y="45"/>
                    <a:pt x="10" y="67"/>
                    <a:pt x="23" y="77"/>
                  </a:cubicBezTo>
                  <a:cubicBezTo>
                    <a:pt x="37" y="88"/>
                    <a:pt x="62" y="90"/>
                    <a:pt x="76" y="76"/>
                  </a:cubicBezTo>
                  <a:cubicBezTo>
                    <a:pt x="103" y="50"/>
                    <a:pt x="67" y="8"/>
                    <a:pt x="35" y="21"/>
                  </a:cubicBezTo>
                  <a:cubicBezTo>
                    <a:pt x="32" y="22"/>
                    <a:pt x="29" y="24"/>
                    <a:pt x="27" y="26"/>
                  </a:cubicBezTo>
                </a:path>
              </a:pathLst>
            </a:custGeom>
            <a:noFill/>
            <a:ln w="23813" cap="rnd">
              <a:solidFill>
                <a:srgbClr val="F7B63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5905" name="文本框 34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>
              <a:spLocks noChangeArrowheads="1"/>
            </p:cNvSpPr>
            <p:nvPr/>
          </p:nvSpPr>
          <p:spPr bwMode="auto">
            <a:xfrm>
              <a:off x="8760194" y="3797775"/>
              <a:ext cx="111280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7B63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Kartika" pitchFamily="18" charset="0"/>
                </a:rPr>
                <a:t>東元綜</a:t>
              </a:r>
              <a:endParaRPr kumimoji="0" lang="en-US" altLang="zh-TW" sz="2400" b="1" i="0" u="none" strike="noStrike" kern="1200" cap="none" spc="0" normalizeH="0" baseline="0" noProof="0">
                <a:ln>
                  <a:noFill/>
                </a:ln>
                <a:solidFill>
                  <a:srgbClr val="F7B63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Kartika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7B63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Kartika" pitchFamily="18" charset="0"/>
                </a:rPr>
                <a:t>合醫院</a:t>
              </a:r>
              <a:endPara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7B63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Kartika" pitchFamily="18" charset="0"/>
              </a:endParaRPr>
            </a:p>
          </p:txBody>
        </p:sp>
      </p:grpSp>
      <p:grpSp>
        <p:nvGrpSpPr>
          <p:cNvPr id="35850" name="群組 137"/>
          <p:cNvGrpSpPr>
            <a:grpSpLocks/>
          </p:cNvGrpSpPr>
          <p:nvPr/>
        </p:nvGrpSpPr>
        <p:grpSpPr bwMode="auto">
          <a:xfrm>
            <a:off x="2160588" y="3554413"/>
            <a:ext cx="2411412" cy="1766887"/>
            <a:chOff x="2578440" y="2526297"/>
            <a:chExt cx="2411572" cy="1767029"/>
          </a:xfrm>
        </p:grpSpPr>
        <p:sp>
          <p:nvSpPr>
            <p:cNvPr id="35902" name="Freeform 14"/>
            <p:cNvSpPr>
              <a:spLocks/>
            </p:cNvSpPr>
            <p:nvPr/>
          </p:nvSpPr>
          <p:spPr bwMode="auto">
            <a:xfrm>
              <a:off x="2578440" y="2526297"/>
              <a:ext cx="2411572" cy="1767029"/>
            </a:xfrm>
            <a:custGeom>
              <a:avLst/>
              <a:gdLst>
                <a:gd name="T0" fmla="*/ 678986 w 103"/>
                <a:gd name="T1" fmla="*/ 427194 h 91"/>
                <a:gd name="T2" fmla="*/ 632160 w 103"/>
                <a:gd name="T3" fmla="*/ 1514596 h 91"/>
                <a:gd name="T4" fmla="*/ 1779413 w 103"/>
                <a:gd name="T5" fmla="*/ 1398089 h 91"/>
                <a:gd name="T6" fmla="*/ 585333 w 103"/>
                <a:gd name="T7" fmla="*/ 485448 h 91"/>
                <a:gd name="T8" fmla="*/ 538506 w 103"/>
                <a:gd name="T9" fmla="*/ 1456343 h 91"/>
                <a:gd name="T10" fmla="*/ 1662346 w 103"/>
                <a:gd name="T11" fmla="*/ 1553432 h 91"/>
                <a:gd name="T12" fmla="*/ 983360 w 103"/>
                <a:gd name="T13" fmla="*/ 330104 h 91"/>
                <a:gd name="T14" fmla="*/ 725813 w 103"/>
                <a:gd name="T15" fmla="*/ 1611686 h 91"/>
                <a:gd name="T16" fmla="*/ 1990132 w 103"/>
                <a:gd name="T17" fmla="*/ 873806 h 91"/>
                <a:gd name="T18" fmla="*/ 398027 w 103"/>
                <a:gd name="T19" fmla="*/ 621373 h 91"/>
                <a:gd name="T20" fmla="*/ 538506 w 103"/>
                <a:gd name="T21" fmla="*/ 1495178 h 91"/>
                <a:gd name="T22" fmla="*/ 1779413 w 103"/>
                <a:gd name="T23" fmla="*/ 1475761 h 91"/>
                <a:gd name="T24" fmla="*/ 819466 w 103"/>
                <a:gd name="T25" fmla="*/ 407776 h 91"/>
                <a:gd name="T26" fmla="*/ 632160 w 103"/>
                <a:gd name="T27" fmla="*/ 504865 h 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3"/>
                <a:gd name="T43" fmla="*/ 0 h 91"/>
                <a:gd name="T44" fmla="*/ 103 w 103"/>
                <a:gd name="T45" fmla="*/ 91 h 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3" h="91">
                  <a:moveTo>
                    <a:pt x="29" y="22"/>
                  </a:moveTo>
                  <a:cubicBezTo>
                    <a:pt x="12" y="36"/>
                    <a:pt x="9" y="63"/>
                    <a:pt x="27" y="78"/>
                  </a:cubicBezTo>
                  <a:cubicBezTo>
                    <a:pt x="42" y="91"/>
                    <a:pt x="64" y="87"/>
                    <a:pt x="76" y="72"/>
                  </a:cubicBezTo>
                  <a:cubicBezTo>
                    <a:pt x="100" y="42"/>
                    <a:pt x="52" y="0"/>
                    <a:pt x="25" y="25"/>
                  </a:cubicBezTo>
                  <a:cubicBezTo>
                    <a:pt x="11" y="39"/>
                    <a:pt x="13" y="60"/>
                    <a:pt x="23" y="75"/>
                  </a:cubicBezTo>
                  <a:cubicBezTo>
                    <a:pt x="33" y="90"/>
                    <a:pt x="57" y="91"/>
                    <a:pt x="71" y="80"/>
                  </a:cubicBezTo>
                  <a:cubicBezTo>
                    <a:pt x="101" y="59"/>
                    <a:pt x="76" y="12"/>
                    <a:pt x="42" y="17"/>
                  </a:cubicBezTo>
                  <a:cubicBezTo>
                    <a:pt x="13" y="22"/>
                    <a:pt x="0" y="72"/>
                    <a:pt x="31" y="83"/>
                  </a:cubicBezTo>
                  <a:cubicBezTo>
                    <a:pt x="55" y="91"/>
                    <a:pt x="95" y="75"/>
                    <a:pt x="85" y="45"/>
                  </a:cubicBezTo>
                  <a:cubicBezTo>
                    <a:pt x="75" y="16"/>
                    <a:pt x="33" y="4"/>
                    <a:pt x="17" y="32"/>
                  </a:cubicBezTo>
                  <a:cubicBezTo>
                    <a:pt x="9" y="45"/>
                    <a:pt x="10" y="67"/>
                    <a:pt x="23" y="77"/>
                  </a:cubicBezTo>
                  <a:cubicBezTo>
                    <a:pt x="37" y="88"/>
                    <a:pt x="62" y="90"/>
                    <a:pt x="76" y="76"/>
                  </a:cubicBezTo>
                  <a:cubicBezTo>
                    <a:pt x="103" y="50"/>
                    <a:pt x="67" y="8"/>
                    <a:pt x="35" y="21"/>
                  </a:cubicBezTo>
                  <a:cubicBezTo>
                    <a:pt x="32" y="22"/>
                    <a:pt x="29" y="24"/>
                    <a:pt x="27" y="26"/>
                  </a:cubicBezTo>
                </a:path>
              </a:pathLst>
            </a:custGeom>
            <a:noFill/>
            <a:ln w="23813" cap="rnd">
              <a:solidFill>
                <a:srgbClr val="70AD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5903" name="文本框 49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>
              <a:spLocks noChangeArrowheads="1"/>
            </p:cNvSpPr>
            <p:nvPr/>
          </p:nvSpPr>
          <p:spPr bwMode="auto">
            <a:xfrm>
              <a:off x="3076557" y="3144214"/>
              <a:ext cx="127671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pact" panose="020B080603090205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Kartika" pitchFamily="18" charset="0"/>
                </a:rPr>
                <a:t>國泰新竹分院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Kartika" pitchFamily="18" charset="0"/>
              </a:endParaRPr>
            </a:p>
          </p:txBody>
        </p:sp>
      </p:grpSp>
      <p:grpSp>
        <p:nvGrpSpPr>
          <p:cNvPr id="35851" name="群組 142"/>
          <p:cNvGrpSpPr>
            <a:grpSpLocks/>
          </p:cNvGrpSpPr>
          <p:nvPr/>
        </p:nvGrpSpPr>
        <p:grpSpPr bwMode="auto">
          <a:xfrm>
            <a:off x="6451600" y="3859213"/>
            <a:ext cx="2879725" cy="1901825"/>
            <a:chOff x="5327915" y="4955760"/>
            <a:chExt cx="2880320" cy="1902240"/>
          </a:xfrm>
          <a:noFill/>
        </p:grpSpPr>
        <p:sp>
          <p:nvSpPr>
            <p:cNvPr id="77" name="Freeform 14"/>
            <p:cNvSpPr>
              <a:spLocks/>
            </p:cNvSpPr>
            <p:nvPr/>
          </p:nvSpPr>
          <p:spPr bwMode="auto">
            <a:xfrm>
              <a:off x="5327915" y="4955760"/>
              <a:ext cx="2880320" cy="1902240"/>
            </a:xfrm>
            <a:custGeom>
              <a:avLst/>
              <a:gdLst>
                <a:gd name="T0" fmla="*/ 29 w 103"/>
                <a:gd name="T1" fmla="*/ 22 h 91"/>
                <a:gd name="T2" fmla="*/ 27 w 103"/>
                <a:gd name="T3" fmla="*/ 78 h 91"/>
                <a:gd name="T4" fmla="*/ 76 w 103"/>
                <a:gd name="T5" fmla="*/ 72 h 91"/>
                <a:gd name="T6" fmla="*/ 25 w 103"/>
                <a:gd name="T7" fmla="*/ 25 h 91"/>
                <a:gd name="T8" fmla="*/ 23 w 103"/>
                <a:gd name="T9" fmla="*/ 75 h 91"/>
                <a:gd name="T10" fmla="*/ 71 w 103"/>
                <a:gd name="T11" fmla="*/ 80 h 91"/>
                <a:gd name="T12" fmla="*/ 42 w 103"/>
                <a:gd name="T13" fmla="*/ 17 h 91"/>
                <a:gd name="T14" fmla="*/ 31 w 103"/>
                <a:gd name="T15" fmla="*/ 83 h 91"/>
                <a:gd name="T16" fmla="*/ 85 w 103"/>
                <a:gd name="T17" fmla="*/ 45 h 91"/>
                <a:gd name="T18" fmla="*/ 17 w 103"/>
                <a:gd name="T19" fmla="*/ 32 h 91"/>
                <a:gd name="T20" fmla="*/ 23 w 103"/>
                <a:gd name="T21" fmla="*/ 77 h 91"/>
                <a:gd name="T22" fmla="*/ 76 w 103"/>
                <a:gd name="T23" fmla="*/ 76 h 91"/>
                <a:gd name="T24" fmla="*/ 35 w 103"/>
                <a:gd name="T25" fmla="*/ 21 h 91"/>
                <a:gd name="T26" fmla="*/ 27 w 103"/>
                <a:gd name="T27" fmla="*/ 2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91">
                  <a:moveTo>
                    <a:pt x="29" y="22"/>
                  </a:moveTo>
                  <a:cubicBezTo>
                    <a:pt x="12" y="36"/>
                    <a:pt x="9" y="63"/>
                    <a:pt x="27" y="78"/>
                  </a:cubicBezTo>
                  <a:cubicBezTo>
                    <a:pt x="42" y="91"/>
                    <a:pt x="64" y="87"/>
                    <a:pt x="76" y="72"/>
                  </a:cubicBezTo>
                  <a:cubicBezTo>
                    <a:pt x="100" y="42"/>
                    <a:pt x="52" y="0"/>
                    <a:pt x="25" y="25"/>
                  </a:cubicBezTo>
                  <a:cubicBezTo>
                    <a:pt x="11" y="39"/>
                    <a:pt x="13" y="60"/>
                    <a:pt x="23" y="75"/>
                  </a:cubicBezTo>
                  <a:cubicBezTo>
                    <a:pt x="33" y="90"/>
                    <a:pt x="57" y="91"/>
                    <a:pt x="71" y="80"/>
                  </a:cubicBezTo>
                  <a:cubicBezTo>
                    <a:pt x="101" y="59"/>
                    <a:pt x="76" y="12"/>
                    <a:pt x="42" y="17"/>
                  </a:cubicBezTo>
                  <a:cubicBezTo>
                    <a:pt x="13" y="22"/>
                    <a:pt x="0" y="72"/>
                    <a:pt x="31" y="83"/>
                  </a:cubicBezTo>
                  <a:cubicBezTo>
                    <a:pt x="55" y="91"/>
                    <a:pt x="95" y="75"/>
                    <a:pt x="85" y="45"/>
                  </a:cubicBezTo>
                  <a:cubicBezTo>
                    <a:pt x="75" y="16"/>
                    <a:pt x="33" y="4"/>
                    <a:pt x="17" y="32"/>
                  </a:cubicBezTo>
                  <a:cubicBezTo>
                    <a:pt x="9" y="45"/>
                    <a:pt x="10" y="67"/>
                    <a:pt x="23" y="77"/>
                  </a:cubicBezTo>
                  <a:cubicBezTo>
                    <a:pt x="37" y="88"/>
                    <a:pt x="62" y="90"/>
                    <a:pt x="76" y="76"/>
                  </a:cubicBezTo>
                  <a:cubicBezTo>
                    <a:pt x="103" y="50"/>
                    <a:pt x="67" y="8"/>
                    <a:pt x="35" y="21"/>
                  </a:cubicBezTo>
                  <a:cubicBezTo>
                    <a:pt x="32" y="22"/>
                    <a:pt x="29" y="24"/>
                    <a:pt x="27" y="26"/>
                  </a:cubicBez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" name="文本框 34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6078958" y="5643297"/>
              <a:ext cx="1111480" cy="832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24A4B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Kartika" panose="02020503030404060203" pitchFamily="18" charset="0"/>
                </a:rPr>
                <a:t>頭份為</a:t>
              </a:r>
              <a:endPara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B24A4B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Kartika" panose="02020503030404060203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24A4B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Kartika" panose="02020503030404060203" pitchFamily="18" charset="0"/>
                </a:rPr>
                <a:t>恭醫院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B24A4B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Kartika" panose="02020503030404060203" pitchFamily="18" charset="0"/>
              </a:endParaRPr>
            </a:p>
          </p:txBody>
        </p:sp>
      </p:grpSp>
      <p:grpSp>
        <p:nvGrpSpPr>
          <p:cNvPr id="35852" name="群組 138"/>
          <p:cNvGrpSpPr>
            <a:grpSpLocks/>
          </p:cNvGrpSpPr>
          <p:nvPr/>
        </p:nvGrpSpPr>
        <p:grpSpPr bwMode="auto">
          <a:xfrm>
            <a:off x="2757488" y="2238375"/>
            <a:ext cx="2311400" cy="1901825"/>
            <a:chOff x="2330055" y="3866118"/>
            <a:chExt cx="2311613" cy="1902240"/>
          </a:xfrm>
        </p:grpSpPr>
        <p:sp>
          <p:nvSpPr>
            <p:cNvPr id="79" name="Freeform 14"/>
            <p:cNvSpPr>
              <a:spLocks/>
            </p:cNvSpPr>
            <p:nvPr/>
          </p:nvSpPr>
          <p:spPr bwMode="auto">
            <a:xfrm>
              <a:off x="2330055" y="3866118"/>
              <a:ext cx="2311613" cy="1902240"/>
            </a:xfrm>
            <a:custGeom>
              <a:avLst/>
              <a:gdLst>
                <a:gd name="T0" fmla="*/ 29 w 103"/>
                <a:gd name="T1" fmla="*/ 22 h 91"/>
                <a:gd name="T2" fmla="*/ 27 w 103"/>
                <a:gd name="T3" fmla="*/ 78 h 91"/>
                <a:gd name="T4" fmla="*/ 76 w 103"/>
                <a:gd name="T5" fmla="*/ 72 h 91"/>
                <a:gd name="T6" fmla="*/ 25 w 103"/>
                <a:gd name="T7" fmla="*/ 25 h 91"/>
                <a:gd name="T8" fmla="*/ 23 w 103"/>
                <a:gd name="T9" fmla="*/ 75 h 91"/>
                <a:gd name="T10" fmla="*/ 71 w 103"/>
                <a:gd name="T11" fmla="*/ 80 h 91"/>
                <a:gd name="T12" fmla="*/ 42 w 103"/>
                <a:gd name="T13" fmla="*/ 17 h 91"/>
                <a:gd name="T14" fmla="*/ 31 w 103"/>
                <a:gd name="T15" fmla="*/ 83 h 91"/>
                <a:gd name="T16" fmla="*/ 85 w 103"/>
                <a:gd name="T17" fmla="*/ 45 h 91"/>
                <a:gd name="T18" fmla="*/ 17 w 103"/>
                <a:gd name="T19" fmla="*/ 32 h 91"/>
                <a:gd name="T20" fmla="*/ 23 w 103"/>
                <a:gd name="T21" fmla="*/ 77 h 91"/>
                <a:gd name="T22" fmla="*/ 76 w 103"/>
                <a:gd name="T23" fmla="*/ 76 h 91"/>
                <a:gd name="T24" fmla="*/ 35 w 103"/>
                <a:gd name="T25" fmla="*/ 21 h 91"/>
                <a:gd name="T26" fmla="*/ 27 w 103"/>
                <a:gd name="T27" fmla="*/ 2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91">
                  <a:moveTo>
                    <a:pt x="29" y="22"/>
                  </a:moveTo>
                  <a:cubicBezTo>
                    <a:pt x="12" y="36"/>
                    <a:pt x="9" y="63"/>
                    <a:pt x="27" y="78"/>
                  </a:cubicBezTo>
                  <a:cubicBezTo>
                    <a:pt x="42" y="91"/>
                    <a:pt x="64" y="87"/>
                    <a:pt x="76" y="72"/>
                  </a:cubicBezTo>
                  <a:cubicBezTo>
                    <a:pt x="100" y="42"/>
                    <a:pt x="52" y="0"/>
                    <a:pt x="25" y="25"/>
                  </a:cubicBezTo>
                  <a:cubicBezTo>
                    <a:pt x="11" y="39"/>
                    <a:pt x="13" y="60"/>
                    <a:pt x="23" y="75"/>
                  </a:cubicBezTo>
                  <a:cubicBezTo>
                    <a:pt x="33" y="90"/>
                    <a:pt x="57" y="91"/>
                    <a:pt x="71" y="80"/>
                  </a:cubicBezTo>
                  <a:cubicBezTo>
                    <a:pt x="101" y="59"/>
                    <a:pt x="76" y="12"/>
                    <a:pt x="42" y="17"/>
                  </a:cubicBezTo>
                  <a:cubicBezTo>
                    <a:pt x="13" y="22"/>
                    <a:pt x="0" y="72"/>
                    <a:pt x="31" y="83"/>
                  </a:cubicBezTo>
                  <a:cubicBezTo>
                    <a:pt x="55" y="91"/>
                    <a:pt x="95" y="75"/>
                    <a:pt x="85" y="45"/>
                  </a:cubicBezTo>
                  <a:cubicBezTo>
                    <a:pt x="75" y="16"/>
                    <a:pt x="33" y="4"/>
                    <a:pt x="17" y="32"/>
                  </a:cubicBezTo>
                  <a:cubicBezTo>
                    <a:pt x="9" y="45"/>
                    <a:pt x="10" y="67"/>
                    <a:pt x="23" y="77"/>
                  </a:cubicBezTo>
                  <a:cubicBezTo>
                    <a:pt x="37" y="88"/>
                    <a:pt x="62" y="90"/>
                    <a:pt x="76" y="76"/>
                  </a:cubicBezTo>
                  <a:cubicBezTo>
                    <a:pt x="103" y="50"/>
                    <a:pt x="67" y="8"/>
                    <a:pt x="35" y="21"/>
                  </a:cubicBezTo>
                  <a:cubicBezTo>
                    <a:pt x="32" y="22"/>
                    <a:pt x="29" y="24"/>
                    <a:pt x="27" y="26"/>
                  </a:cubicBezTo>
                </a:path>
              </a:pathLst>
            </a:custGeom>
            <a:solidFill>
              <a:schemeClr val="tx2"/>
            </a:solidFill>
            <a:ln w="23813" cap="rnd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" name="文本框 44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2826988" y="4569534"/>
              <a:ext cx="1152631" cy="8304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24242">
                      <a:lumMod val="75000"/>
                    </a:srgb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Kartika" panose="02020503030404060203" pitchFamily="18" charset="0"/>
                </a:rPr>
                <a:t>苗栗大</a:t>
              </a:r>
              <a:endPara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424242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Kartika" panose="02020503030404060203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24242">
                      <a:lumMod val="75000"/>
                    </a:srgb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Kartika" panose="02020503030404060203" pitchFamily="18" charset="0"/>
                </a:rPr>
                <a:t>千醫院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24242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Kartika" panose="02020503030404060203" pitchFamily="18" charset="0"/>
              </a:endParaRPr>
            </a:p>
          </p:txBody>
        </p:sp>
      </p:grpSp>
      <p:sp>
        <p:nvSpPr>
          <p:cNvPr id="83" name="任意多边形 209"/>
          <p:cNvSpPr/>
          <p:nvPr/>
        </p:nvSpPr>
        <p:spPr>
          <a:xfrm flipH="1">
            <a:off x="7924800" y="1484313"/>
            <a:ext cx="2446338" cy="960437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" name="任意多边形 210"/>
          <p:cNvSpPr/>
          <p:nvPr/>
        </p:nvSpPr>
        <p:spPr>
          <a:xfrm>
            <a:off x="9769475" y="1325563"/>
            <a:ext cx="2239963" cy="771525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文本框 44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8399463" y="1773238"/>
            <a:ext cx="1825625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EC079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Kartika" panose="02020503030404060203" pitchFamily="18" charset="0"/>
              </a:rPr>
              <a:t>馬大元診所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CEC079">
                  <a:lumMod val="75000"/>
                </a:srgb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Kartika" panose="02020503030404060203" pitchFamily="18" charset="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10213975" y="1543050"/>
            <a:ext cx="14747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24A4B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Kartika" panose="02020503030404060203" pitchFamily="18" charset="0"/>
              </a:rPr>
              <a:t>林正修診所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B24A4B">
                  <a:lumMod val="75000"/>
                </a:srgb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Kartika" panose="02020503030404060203" pitchFamily="18" charset="0"/>
            </a:endParaRPr>
          </a:p>
        </p:txBody>
      </p:sp>
      <p:sp>
        <p:nvSpPr>
          <p:cNvPr id="88" name="任意多边形 209"/>
          <p:cNvSpPr/>
          <p:nvPr/>
        </p:nvSpPr>
        <p:spPr>
          <a:xfrm flipH="1">
            <a:off x="3790950" y="1446213"/>
            <a:ext cx="3197225" cy="1058862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noFill/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任意多边形 210"/>
          <p:cNvSpPr/>
          <p:nvPr/>
        </p:nvSpPr>
        <p:spPr>
          <a:xfrm>
            <a:off x="5907088" y="977900"/>
            <a:ext cx="2441575" cy="1014413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0" name="文本框 44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4419600" y="1743075"/>
            <a:ext cx="1973263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Kartika" panose="02020503030404060203" pitchFamily="18" charset="0"/>
              </a:rPr>
              <a:t>能清安欣診所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Kartika" panose="02020503030404060203" pitchFamily="18" charset="0"/>
            </a:endParaRPr>
          </a:p>
        </p:txBody>
      </p:sp>
      <p:sp>
        <p:nvSpPr>
          <p:cNvPr id="91" name="文本框 44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6375400" y="1265238"/>
            <a:ext cx="1724025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8011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Kartika" panose="02020503030404060203" pitchFamily="18" charset="0"/>
              </a:rPr>
              <a:t>寬心自在診所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EE8011">
                  <a:lumMod val="75000"/>
                </a:srgb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Kartika" panose="02020503030404060203" pitchFamily="18" charset="0"/>
            </a:endParaRPr>
          </a:p>
        </p:txBody>
      </p:sp>
      <p:grpSp>
        <p:nvGrpSpPr>
          <p:cNvPr id="35861" name="组合 3"/>
          <p:cNvGrpSpPr>
            <a:grpSpLocks/>
          </p:cNvGrpSpPr>
          <p:nvPr/>
        </p:nvGrpSpPr>
        <p:grpSpPr bwMode="auto">
          <a:xfrm>
            <a:off x="287338" y="1020763"/>
            <a:ext cx="4371975" cy="1319212"/>
            <a:chOff x="9798519" y="972296"/>
            <a:chExt cx="2347012" cy="944378"/>
          </a:xfrm>
        </p:grpSpPr>
        <p:sp>
          <p:nvSpPr>
            <p:cNvPr id="93" name="任意多边形 209"/>
            <p:cNvSpPr/>
            <p:nvPr/>
          </p:nvSpPr>
          <p:spPr>
            <a:xfrm flipH="1">
              <a:off x="9798519" y="1230267"/>
              <a:ext cx="1574049" cy="686407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noFill/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任意多边形 210"/>
            <p:cNvSpPr/>
            <p:nvPr/>
          </p:nvSpPr>
          <p:spPr>
            <a:xfrm>
              <a:off x="10943902" y="972296"/>
              <a:ext cx="1201629" cy="552308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noFill/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5" name="文本框 44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692150" y="1598613"/>
            <a:ext cx="2208213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9A58B">
                    <a:lumMod val="60000"/>
                    <a:lumOff val="40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Kartika" panose="02020503030404060203" pitchFamily="18" charset="0"/>
              </a:rPr>
              <a:t>安立身心診所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69A58B">
                  <a:lumMod val="60000"/>
                  <a:lumOff val="40000"/>
                </a:srgb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Kartika" panose="02020503030404060203" pitchFamily="18" charset="0"/>
            </a:endParaRPr>
          </a:p>
        </p:txBody>
      </p:sp>
      <p:sp>
        <p:nvSpPr>
          <p:cNvPr id="96" name="文本框 44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2568575" y="1209675"/>
            <a:ext cx="213360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9A58B">
                    <a:lumMod val="50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Kartika" panose="02020503030404060203" pitchFamily="18" charset="0"/>
              </a:rPr>
              <a:t>心園心理治療所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69A58B">
                  <a:lumMod val="50000"/>
                </a:srgb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Kartika" panose="02020503030404060203" pitchFamily="18" charset="0"/>
            </a:endParaRPr>
          </a:p>
        </p:txBody>
      </p:sp>
      <p:sp>
        <p:nvSpPr>
          <p:cNvPr id="99" name="任意多边形 210"/>
          <p:cNvSpPr/>
          <p:nvPr/>
        </p:nvSpPr>
        <p:spPr>
          <a:xfrm>
            <a:off x="8262599" y="646112"/>
            <a:ext cx="2752725" cy="901700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noFill/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" name="文本框 44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8804276" y="864640"/>
            <a:ext cx="20637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8011">
                    <a:lumMod val="40000"/>
                    <a:lumOff val="60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Kartika" panose="02020503030404060203" pitchFamily="18" charset="0"/>
              </a:rPr>
              <a:t>雲起心理治療所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EE8011">
                  <a:lumMod val="40000"/>
                  <a:lumOff val="60000"/>
                </a:srgb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Kartika" panose="02020503030404060203" pitchFamily="18" charset="0"/>
            </a:endParaRPr>
          </a:p>
        </p:txBody>
      </p:sp>
      <p:grpSp>
        <p:nvGrpSpPr>
          <p:cNvPr id="57" name="Group 55"/>
          <p:cNvGrpSpPr>
            <a:grpSpLocks noChangeAspect="1"/>
          </p:cNvGrpSpPr>
          <p:nvPr/>
        </p:nvGrpSpPr>
        <p:grpSpPr bwMode="auto">
          <a:xfrm>
            <a:off x="10391003" y="3480210"/>
            <a:ext cx="1269976" cy="1398826"/>
            <a:chOff x="1190" y="1507"/>
            <a:chExt cx="1131" cy="1661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2" name="Freeform 56"/>
            <p:cNvSpPr>
              <a:spLocks noEditPoints="1"/>
            </p:cNvSpPr>
            <p:nvPr/>
          </p:nvSpPr>
          <p:spPr bwMode="auto">
            <a:xfrm>
              <a:off x="1406" y="1599"/>
              <a:ext cx="447" cy="438"/>
            </a:xfrm>
            <a:custGeom>
              <a:avLst/>
              <a:gdLst>
                <a:gd name="T0" fmla="*/ 0 w 112"/>
                <a:gd name="T1" fmla="*/ 55 h 110"/>
                <a:gd name="T2" fmla="*/ 56 w 112"/>
                <a:gd name="T3" fmla="*/ 0 h 110"/>
                <a:gd name="T4" fmla="*/ 56 w 112"/>
                <a:gd name="T5" fmla="*/ 0 h 110"/>
                <a:gd name="T6" fmla="*/ 112 w 112"/>
                <a:gd name="T7" fmla="*/ 55 h 110"/>
                <a:gd name="T8" fmla="*/ 112 w 112"/>
                <a:gd name="T9" fmla="*/ 55 h 110"/>
                <a:gd name="T10" fmla="*/ 56 w 112"/>
                <a:gd name="T11" fmla="*/ 110 h 110"/>
                <a:gd name="T12" fmla="*/ 56 w 112"/>
                <a:gd name="T13" fmla="*/ 110 h 110"/>
                <a:gd name="T14" fmla="*/ 0 w 112"/>
                <a:gd name="T15" fmla="*/ 55 h 110"/>
                <a:gd name="T16" fmla="*/ 4 w 112"/>
                <a:gd name="T17" fmla="*/ 55 h 110"/>
                <a:gd name="T18" fmla="*/ 56 w 112"/>
                <a:gd name="T19" fmla="*/ 106 h 110"/>
                <a:gd name="T20" fmla="*/ 56 w 112"/>
                <a:gd name="T21" fmla="*/ 106 h 110"/>
                <a:gd name="T22" fmla="*/ 108 w 112"/>
                <a:gd name="T23" fmla="*/ 55 h 110"/>
                <a:gd name="T24" fmla="*/ 108 w 112"/>
                <a:gd name="T25" fmla="*/ 55 h 110"/>
                <a:gd name="T26" fmla="*/ 56 w 112"/>
                <a:gd name="T27" fmla="*/ 4 h 110"/>
                <a:gd name="T28" fmla="*/ 56 w 112"/>
                <a:gd name="T29" fmla="*/ 4 h 110"/>
                <a:gd name="T30" fmla="*/ 4 w 112"/>
                <a:gd name="T31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110">
                  <a:moveTo>
                    <a:pt x="0" y="55"/>
                  </a:moveTo>
                  <a:cubicBezTo>
                    <a:pt x="0" y="24"/>
                    <a:pt x="25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7" y="0"/>
                    <a:pt x="112" y="24"/>
                    <a:pt x="112" y="55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12" y="85"/>
                    <a:pt x="87" y="110"/>
                    <a:pt x="56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25" y="110"/>
                    <a:pt x="0" y="85"/>
                    <a:pt x="0" y="55"/>
                  </a:cubicBezTo>
                  <a:close/>
                  <a:moveTo>
                    <a:pt x="4" y="55"/>
                  </a:moveTo>
                  <a:cubicBezTo>
                    <a:pt x="4" y="83"/>
                    <a:pt x="27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85" y="106"/>
                    <a:pt x="108" y="83"/>
                    <a:pt x="108" y="55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8" y="26"/>
                    <a:pt x="85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27" y="4"/>
                    <a:pt x="4" y="26"/>
                    <a:pt x="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Freeform 57"/>
            <p:cNvSpPr>
              <a:spLocks noEditPoints="1"/>
            </p:cNvSpPr>
            <p:nvPr/>
          </p:nvSpPr>
          <p:spPr bwMode="auto">
            <a:xfrm>
              <a:off x="1398" y="1591"/>
              <a:ext cx="463" cy="454"/>
            </a:xfrm>
            <a:custGeom>
              <a:avLst/>
              <a:gdLst>
                <a:gd name="T0" fmla="*/ 0 w 116"/>
                <a:gd name="T1" fmla="*/ 57 h 114"/>
                <a:gd name="T2" fmla="*/ 58 w 116"/>
                <a:gd name="T3" fmla="*/ 0 h 114"/>
                <a:gd name="T4" fmla="*/ 58 w 116"/>
                <a:gd name="T5" fmla="*/ 0 h 114"/>
                <a:gd name="T6" fmla="*/ 116 w 116"/>
                <a:gd name="T7" fmla="*/ 57 h 114"/>
                <a:gd name="T8" fmla="*/ 116 w 116"/>
                <a:gd name="T9" fmla="*/ 57 h 114"/>
                <a:gd name="T10" fmla="*/ 58 w 116"/>
                <a:gd name="T11" fmla="*/ 114 h 114"/>
                <a:gd name="T12" fmla="*/ 58 w 116"/>
                <a:gd name="T13" fmla="*/ 114 h 114"/>
                <a:gd name="T14" fmla="*/ 0 w 116"/>
                <a:gd name="T15" fmla="*/ 57 h 114"/>
                <a:gd name="T16" fmla="*/ 58 w 116"/>
                <a:gd name="T17" fmla="*/ 110 h 114"/>
                <a:gd name="T18" fmla="*/ 62 w 116"/>
                <a:gd name="T19" fmla="*/ 109 h 114"/>
                <a:gd name="T20" fmla="*/ 62 w 116"/>
                <a:gd name="T21" fmla="*/ 109 h 114"/>
                <a:gd name="T22" fmla="*/ 58 w 116"/>
                <a:gd name="T23" fmla="*/ 110 h 114"/>
                <a:gd name="T24" fmla="*/ 58 w 116"/>
                <a:gd name="T25" fmla="*/ 110 h 114"/>
                <a:gd name="T26" fmla="*/ 54 w 116"/>
                <a:gd name="T27" fmla="*/ 109 h 114"/>
                <a:gd name="T28" fmla="*/ 54 w 116"/>
                <a:gd name="T29" fmla="*/ 109 h 114"/>
                <a:gd name="T30" fmla="*/ 58 w 116"/>
                <a:gd name="T31" fmla="*/ 110 h 114"/>
                <a:gd name="T32" fmla="*/ 58 w 116"/>
                <a:gd name="T33" fmla="*/ 106 h 114"/>
                <a:gd name="T34" fmla="*/ 108 w 116"/>
                <a:gd name="T35" fmla="*/ 57 h 114"/>
                <a:gd name="T36" fmla="*/ 108 w 116"/>
                <a:gd name="T37" fmla="*/ 57 h 114"/>
                <a:gd name="T38" fmla="*/ 58 w 116"/>
                <a:gd name="T39" fmla="*/ 8 h 114"/>
                <a:gd name="T40" fmla="*/ 58 w 116"/>
                <a:gd name="T41" fmla="*/ 8 h 114"/>
                <a:gd name="T42" fmla="*/ 8 w 116"/>
                <a:gd name="T43" fmla="*/ 57 h 114"/>
                <a:gd name="T44" fmla="*/ 8 w 116"/>
                <a:gd name="T45" fmla="*/ 57 h 114"/>
                <a:gd name="T46" fmla="*/ 58 w 116"/>
                <a:gd name="T47" fmla="*/ 106 h 114"/>
                <a:gd name="T48" fmla="*/ 4 w 116"/>
                <a:gd name="T49" fmla="*/ 57 h 114"/>
                <a:gd name="T50" fmla="*/ 19 w 116"/>
                <a:gd name="T51" fmla="*/ 93 h 114"/>
                <a:gd name="T52" fmla="*/ 19 w 116"/>
                <a:gd name="T53" fmla="*/ 93 h 114"/>
                <a:gd name="T54" fmla="*/ 4 w 116"/>
                <a:gd name="T55" fmla="*/ 57 h 114"/>
                <a:gd name="T56" fmla="*/ 4 w 116"/>
                <a:gd name="T57" fmla="*/ 57 h 114"/>
                <a:gd name="T58" fmla="*/ 99 w 116"/>
                <a:gd name="T59" fmla="*/ 91 h 114"/>
                <a:gd name="T60" fmla="*/ 112 w 116"/>
                <a:gd name="T61" fmla="*/ 57 h 114"/>
                <a:gd name="T62" fmla="*/ 112 w 116"/>
                <a:gd name="T63" fmla="*/ 57 h 114"/>
                <a:gd name="T64" fmla="*/ 99 w 116"/>
                <a:gd name="T65" fmla="*/ 91 h 114"/>
                <a:gd name="T66" fmla="*/ 112 w 116"/>
                <a:gd name="T67" fmla="*/ 57 h 114"/>
                <a:gd name="T68" fmla="*/ 97 w 116"/>
                <a:gd name="T69" fmla="*/ 20 h 114"/>
                <a:gd name="T70" fmla="*/ 97 w 116"/>
                <a:gd name="T71" fmla="*/ 20 h 114"/>
                <a:gd name="T72" fmla="*/ 112 w 116"/>
                <a:gd name="T73" fmla="*/ 57 h 114"/>
                <a:gd name="T74" fmla="*/ 4 w 116"/>
                <a:gd name="T75" fmla="*/ 57 h 114"/>
                <a:gd name="T76" fmla="*/ 20 w 116"/>
                <a:gd name="T77" fmla="*/ 19 h 114"/>
                <a:gd name="T78" fmla="*/ 20 w 116"/>
                <a:gd name="T79" fmla="*/ 19 h 114"/>
                <a:gd name="T80" fmla="*/ 4 w 116"/>
                <a:gd name="T81" fmla="*/ 5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14">
                  <a:moveTo>
                    <a:pt x="0" y="57"/>
                  </a:moveTo>
                  <a:cubicBezTo>
                    <a:pt x="0" y="25"/>
                    <a:pt x="26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90" y="0"/>
                    <a:pt x="116" y="25"/>
                    <a:pt x="116" y="57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6" y="88"/>
                    <a:pt x="90" y="114"/>
                    <a:pt x="58" y="114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26" y="114"/>
                    <a:pt x="0" y="88"/>
                    <a:pt x="0" y="57"/>
                  </a:cubicBezTo>
                  <a:close/>
                  <a:moveTo>
                    <a:pt x="58" y="110"/>
                  </a:moveTo>
                  <a:cubicBezTo>
                    <a:pt x="59" y="110"/>
                    <a:pt x="61" y="110"/>
                    <a:pt x="62" y="109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1" y="110"/>
                    <a:pt x="59" y="110"/>
                    <a:pt x="58" y="110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0"/>
                    <a:pt x="55" y="110"/>
                    <a:pt x="54" y="109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55" y="110"/>
                    <a:pt x="57" y="110"/>
                    <a:pt x="58" y="110"/>
                  </a:cubicBezTo>
                  <a:close/>
                  <a:moveTo>
                    <a:pt x="58" y="106"/>
                  </a:moveTo>
                  <a:cubicBezTo>
                    <a:pt x="85" y="106"/>
                    <a:pt x="108" y="84"/>
                    <a:pt x="108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08" y="30"/>
                    <a:pt x="85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30" y="8"/>
                    <a:pt x="8" y="30"/>
                    <a:pt x="8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84"/>
                    <a:pt x="30" y="106"/>
                    <a:pt x="58" y="106"/>
                  </a:cubicBezTo>
                  <a:close/>
                  <a:moveTo>
                    <a:pt x="4" y="57"/>
                  </a:moveTo>
                  <a:cubicBezTo>
                    <a:pt x="4" y="71"/>
                    <a:pt x="10" y="84"/>
                    <a:pt x="19" y="93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0" y="84"/>
                    <a:pt x="4" y="71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lose/>
                  <a:moveTo>
                    <a:pt x="99" y="91"/>
                  </a:moveTo>
                  <a:cubicBezTo>
                    <a:pt x="107" y="82"/>
                    <a:pt x="112" y="70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70"/>
                    <a:pt x="107" y="82"/>
                    <a:pt x="99" y="91"/>
                  </a:cubicBezTo>
                  <a:close/>
                  <a:moveTo>
                    <a:pt x="112" y="57"/>
                  </a:moveTo>
                  <a:cubicBezTo>
                    <a:pt x="112" y="43"/>
                    <a:pt x="106" y="30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106" y="30"/>
                    <a:pt x="112" y="43"/>
                    <a:pt x="112" y="57"/>
                  </a:cubicBezTo>
                  <a:close/>
                  <a:moveTo>
                    <a:pt x="4" y="57"/>
                  </a:moveTo>
                  <a:cubicBezTo>
                    <a:pt x="4" y="42"/>
                    <a:pt x="10" y="2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0" y="29"/>
                    <a:pt x="4" y="42"/>
                    <a:pt x="4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Freeform 58"/>
            <p:cNvSpPr/>
            <p:nvPr/>
          </p:nvSpPr>
          <p:spPr bwMode="auto">
            <a:xfrm>
              <a:off x="1482" y="1766"/>
              <a:ext cx="12" cy="16"/>
            </a:xfrm>
            <a:custGeom>
              <a:avLst/>
              <a:gdLst>
                <a:gd name="T0" fmla="*/ 0 w 12"/>
                <a:gd name="T1" fmla="*/ 16 h 16"/>
                <a:gd name="T2" fmla="*/ 0 w 12"/>
                <a:gd name="T3" fmla="*/ 0 h 16"/>
                <a:gd name="T4" fmla="*/ 12 w 12"/>
                <a:gd name="T5" fmla="*/ 0 h 16"/>
                <a:gd name="T6" fmla="*/ 12 w 12"/>
                <a:gd name="T7" fmla="*/ 16 h 16"/>
                <a:gd name="T8" fmla="*/ 0 w 12"/>
                <a:gd name="T9" fmla="*/ 16 h 16"/>
                <a:gd name="T10" fmla="*/ 0 w 1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6">
                  <a:moveTo>
                    <a:pt x="0" y="1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" name="Freeform 59"/>
            <p:cNvSpPr/>
            <p:nvPr/>
          </p:nvSpPr>
          <p:spPr bwMode="auto">
            <a:xfrm>
              <a:off x="1474" y="1758"/>
              <a:ext cx="28" cy="32"/>
            </a:xfrm>
            <a:custGeom>
              <a:avLst/>
              <a:gdLst>
                <a:gd name="T0" fmla="*/ 20 w 28"/>
                <a:gd name="T1" fmla="*/ 32 h 32"/>
                <a:gd name="T2" fmla="*/ 8 w 28"/>
                <a:gd name="T3" fmla="*/ 32 h 32"/>
                <a:gd name="T4" fmla="*/ 8 w 28"/>
                <a:gd name="T5" fmla="*/ 24 h 32"/>
                <a:gd name="T6" fmla="*/ 16 w 28"/>
                <a:gd name="T7" fmla="*/ 24 h 32"/>
                <a:gd name="T8" fmla="*/ 8 w 28"/>
                <a:gd name="T9" fmla="*/ 24 h 32"/>
                <a:gd name="T10" fmla="*/ 8 w 28"/>
                <a:gd name="T11" fmla="*/ 32 h 32"/>
                <a:gd name="T12" fmla="*/ 0 w 28"/>
                <a:gd name="T13" fmla="*/ 32 h 32"/>
                <a:gd name="T14" fmla="*/ 0 w 28"/>
                <a:gd name="T15" fmla="*/ 0 h 32"/>
                <a:gd name="T16" fmla="*/ 8 w 28"/>
                <a:gd name="T17" fmla="*/ 0 h 32"/>
                <a:gd name="T18" fmla="*/ 28 w 28"/>
                <a:gd name="T19" fmla="*/ 0 h 32"/>
                <a:gd name="T20" fmla="*/ 28 w 28"/>
                <a:gd name="T21" fmla="*/ 32 h 32"/>
                <a:gd name="T22" fmla="*/ 20 w 28"/>
                <a:gd name="T23" fmla="*/ 32 h 32"/>
                <a:gd name="T24" fmla="*/ 20 w 28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2">
                  <a:moveTo>
                    <a:pt x="20" y="32"/>
                  </a:moveTo>
                  <a:lnTo>
                    <a:pt x="8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8" y="0"/>
                  </a:lnTo>
                  <a:lnTo>
                    <a:pt x="28" y="0"/>
                  </a:lnTo>
                  <a:lnTo>
                    <a:pt x="28" y="32"/>
                  </a:lnTo>
                  <a:lnTo>
                    <a:pt x="20" y="32"/>
                  </a:lnTo>
                  <a:lnTo>
                    <a:pt x="2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" name="Freeform 60"/>
            <p:cNvSpPr/>
            <p:nvPr/>
          </p:nvSpPr>
          <p:spPr bwMode="auto">
            <a:xfrm>
              <a:off x="1382" y="1870"/>
              <a:ext cx="44" cy="35"/>
            </a:xfrm>
            <a:custGeom>
              <a:avLst/>
              <a:gdLst>
                <a:gd name="T0" fmla="*/ 0 w 44"/>
                <a:gd name="T1" fmla="*/ 23 h 35"/>
                <a:gd name="T2" fmla="*/ 36 w 44"/>
                <a:gd name="T3" fmla="*/ 0 h 35"/>
                <a:gd name="T4" fmla="*/ 44 w 44"/>
                <a:gd name="T5" fmla="*/ 12 h 35"/>
                <a:gd name="T6" fmla="*/ 12 w 44"/>
                <a:gd name="T7" fmla="*/ 35 h 35"/>
                <a:gd name="T8" fmla="*/ 0 w 44"/>
                <a:gd name="T9" fmla="*/ 23 h 35"/>
                <a:gd name="T10" fmla="*/ 0 w 44"/>
                <a:gd name="T11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5">
                  <a:moveTo>
                    <a:pt x="0" y="23"/>
                  </a:moveTo>
                  <a:lnTo>
                    <a:pt x="36" y="0"/>
                  </a:lnTo>
                  <a:lnTo>
                    <a:pt x="44" y="12"/>
                  </a:lnTo>
                  <a:lnTo>
                    <a:pt x="12" y="35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" name="Freeform 61"/>
            <p:cNvSpPr/>
            <p:nvPr/>
          </p:nvSpPr>
          <p:spPr bwMode="auto">
            <a:xfrm>
              <a:off x="1374" y="1858"/>
              <a:ext cx="64" cy="59"/>
            </a:xfrm>
            <a:custGeom>
              <a:avLst/>
              <a:gdLst>
                <a:gd name="T0" fmla="*/ 4 w 64"/>
                <a:gd name="T1" fmla="*/ 39 h 59"/>
                <a:gd name="T2" fmla="*/ 8 w 64"/>
                <a:gd name="T3" fmla="*/ 35 h 59"/>
                <a:gd name="T4" fmla="*/ 12 w 64"/>
                <a:gd name="T5" fmla="*/ 43 h 59"/>
                <a:gd name="T6" fmla="*/ 8 w 64"/>
                <a:gd name="T7" fmla="*/ 35 h 59"/>
                <a:gd name="T8" fmla="*/ 4 w 64"/>
                <a:gd name="T9" fmla="*/ 39 h 59"/>
                <a:gd name="T10" fmla="*/ 0 w 64"/>
                <a:gd name="T11" fmla="*/ 32 h 59"/>
                <a:gd name="T12" fmla="*/ 48 w 64"/>
                <a:gd name="T13" fmla="*/ 0 h 59"/>
                <a:gd name="T14" fmla="*/ 64 w 64"/>
                <a:gd name="T15" fmla="*/ 28 h 59"/>
                <a:gd name="T16" fmla="*/ 16 w 64"/>
                <a:gd name="T17" fmla="*/ 59 h 59"/>
                <a:gd name="T18" fmla="*/ 4 w 64"/>
                <a:gd name="T19" fmla="*/ 39 h 59"/>
                <a:gd name="T20" fmla="*/ 4 w 64"/>
                <a:gd name="T21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59">
                  <a:moveTo>
                    <a:pt x="4" y="39"/>
                  </a:moveTo>
                  <a:lnTo>
                    <a:pt x="8" y="35"/>
                  </a:lnTo>
                  <a:lnTo>
                    <a:pt x="12" y="43"/>
                  </a:lnTo>
                  <a:lnTo>
                    <a:pt x="8" y="35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48" y="0"/>
                  </a:lnTo>
                  <a:lnTo>
                    <a:pt x="64" y="28"/>
                  </a:lnTo>
                  <a:lnTo>
                    <a:pt x="16" y="59"/>
                  </a:lnTo>
                  <a:lnTo>
                    <a:pt x="4" y="39"/>
                  </a:lnTo>
                  <a:lnTo>
                    <a:pt x="4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" name="Freeform 62"/>
            <p:cNvSpPr/>
            <p:nvPr/>
          </p:nvSpPr>
          <p:spPr bwMode="auto">
            <a:xfrm>
              <a:off x="1454" y="1882"/>
              <a:ext cx="224" cy="139"/>
            </a:xfrm>
            <a:custGeom>
              <a:avLst/>
              <a:gdLst>
                <a:gd name="T0" fmla="*/ 23 w 56"/>
                <a:gd name="T1" fmla="*/ 31 h 35"/>
                <a:gd name="T2" fmla="*/ 52 w 56"/>
                <a:gd name="T3" fmla="*/ 17 h 35"/>
                <a:gd name="T4" fmla="*/ 51 w 56"/>
                <a:gd name="T5" fmla="*/ 16 h 35"/>
                <a:gd name="T6" fmla="*/ 51 w 56"/>
                <a:gd name="T7" fmla="*/ 16 h 35"/>
                <a:gd name="T8" fmla="*/ 47 w 56"/>
                <a:gd name="T9" fmla="*/ 10 h 35"/>
                <a:gd name="T10" fmla="*/ 47 w 56"/>
                <a:gd name="T11" fmla="*/ 10 h 35"/>
                <a:gd name="T12" fmla="*/ 28 w 56"/>
                <a:gd name="T13" fmla="*/ 4 h 35"/>
                <a:gd name="T14" fmla="*/ 28 w 56"/>
                <a:gd name="T15" fmla="*/ 4 h 35"/>
                <a:gd name="T16" fmla="*/ 27 w 56"/>
                <a:gd name="T17" fmla="*/ 4 h 35"/>
                <a:gd name="T18" fmla="*/ 27 w 56"/>
                <a:gd name="T19" fmla="*/ 4 h 35"/>
                <a:gd name="T20" fmla="*/ 14 w 56"/>
                <a:gd name="T21" fmla="*/ 11 h 35"/>
                <a:gd name="T22" fmla="*/ 14 w 56"/>
                <a:gd name="T23" fmla="*/ 11 h 35"/>
                <a:gd name="T24" fmla="*/ 2 w 56"/>
                <a:gd name="T25" fmla="*/ 17 h 35"/>
                <a:gd name="T26" fmla="*/ 2 w 56"/>
                <a:gd name="T27" fmla="*/ 17 h 35"/>
                <a:gd name="T28" fmla="*/ 0 w 56"/>
                <a:gd name="T29" fmla="*/ 14 h 35"/>
                <a:gd name="T30" fmla="*/ 12 w 56"/>
                <a:gd name="T31" fmla="*/ 7 h 35"/>
                <a:gd name="T32" fmla="*/ 12 w 56"/>
                <a:gd name="T33" fmla="*/ 7 h 35"/>
                <a:gd name="T34" fmla="*/ 27 w 56"/>
                <a:gd name="T35" fmla="*/ 0 h 35"/>
                <a:gd name="T36" fmla="*/ 27 w 56"/>
                <a:gd name="T37" fmla="*/ 0 h 35"/>
                <a:gd name="T38" fmla="*/ 28 w 56"/>
                <a:gd name="T39" fmla="*/ 0 h 35"/>
                <a:gd name="T40" fmla="*/ 28 w 56"/>
                <a:gd name="T41" fmla="*/ 0 h 35"/>
                <a:gd name="T42" fmla="*/ 50 w 56"/>
                <a:gd name="T43" fmla="*/ 7 h 35"/>
                <a:gd name="T44" fmla="*/ 50 w 56"/>
                <a:gd name="T45" fmla="*/ 7 h 35"/>
                <a:gd name="T46" fmla="*/ 56 w 56"/>
                <a:gd name="T47" fmla="*/ 18 h 35"/>
                <a:gd name="T48" fmla="*/ 56 w 56"/>
                <a:gd name="T49" fmla="*/ 18 h 35"/>
                <a:gd name="T50" fmla="*/ 56 w 56"/>
                <a:gd name="T51" fmla="*/ 19 h 35"/>
                <a:gd name="T52" fmla="*/ 25 w 56"/>
                <a:gd name="T53" fmla="*/ 35 h 35"/>
                <a:gd name="T54" fmla="*/ 23 w 56"/>
                <a:gd name="T55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35">
                  <a:moveTo>
                    <a:pt x="23" y="31"/>
                  </a:move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0" y="14"/>
                    <a:pt x="49" y="12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7"/>
                    <a:pt x="31" y="3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0" y="7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8" y="14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6" y="11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8" y="4"/>
                    <a:pt x="24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45" y="3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5" y="12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3" y="31"/>
                    <a:pt x="23" y="31"/>
                    <a:pt x="23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" name="Freeform 63"/>
            <p:cNvSpPr>
              <a:spLocks noEditPoints="1"/>
            </p:cNvSpPr>
            <p:nvPr/>
          </p:nvSpPr>
          <p:spPr bwMode="auto">
            <a:xfrm>
              <a:off x="1442" y="1874"/>
              <a:ext cx="248" cy="155"/>
            </a:xfrm>
            <a:custGeom>
              <a:avLst/>
              <a:gdLst>
                <a:gd name="T0" fmla="*/ 26 w 62"/>
                <a:gd name="T1" fmla="*/ 33 h 39"/>
                <a:gd name="T2" fmla="*/ 26 w 62"/>
                <a:gd name="T3" fmla="*/ 33 h 39"/>
                <a:gd name="T4" fmla="*/ 23 w 62"/>
                <a:gd name="T5" fmla="*/ 32 h 39"/>
                <a:gd name="T6" fmla="*/ 49 w 62"/>
                <a:gd name="T7" fmla="*/ 13 h 39"/>
                <a:gd name="T8" fmla="*/ 31 w 62"/>
                <a:gd name="T9" fmla="*/ 8 h 39"/>
                <a:gd name="T10" fmla="*/ 31 w 62"/>
                <a:gd name="T11" fmla="*/ 8 h 39"/>
                <a:gd name="T12" fmla="*/ 31 w 62"/>
                <a:gd name="T13" fmla="*/ 8 h 39"/>
                <a:gd name="T14" fmla="*/ 31 w 62"/>
                <a:gd name="T15" fmla="*/ 8 h 39"/>
                <a:gd name="T16" fmla="*/ 30 w 62"/>
                <a:gd name="T17" fmla="*/ 8 h 39"/>
                <a:gd name="T18" fmla="*/ 26 w 62"/>
                <a:gd name="T19" fmla="*/ 10 h 39"/>
                <a:gd name="T20" fmla="*/ 18 w 62"/>
                <a:gd name="T21" fmla="*/ 14 h 39"/>
                <a:gd name="T22" fmla="*/ 6 w 62"/>
                <a:gd name="T23" fmla="*/ 21 h 39"/>
                <a:gd name="T24" fmla="*/ 4 w 62"/>
                <a:gd name="T25" fmla="*/ 22 h 39"/>
                <a:gd name="T26" fmla="*/ 2 w 62"/>
                <a:gd name="T27" fmla="*/ 14 h 39"/>
                <a:gd name="T28" fmla="*/ 3 w 62"/>
                <a:gd name="T29" fmla="*/ 14 h 39"/>
                <a:gd name="T30" fmla="*/ 6 w 62"/>
                <a:gd name="T31" fmla="*/ 12 h 39"/>
                <a:gd name="T32" fmla="*/ 14 w 62"/>
                <a:gd name="T33" fmla="*/ 7 h 39"/>
                <a:gd name="T34" fmla="*/ 30 w 62"/>
                <a:gd name="T35" fmla="*/ 0 h 39"/>
                <a:gd name="T36" fmla="*/ 31 w 62"/>
                <a:gd name="T37" fmla="*/ 0 h 39"/>
                <a:gd name="T38" fmla="*/ 55 w 62"/>
                <a:gd name="T39" fmla="*/ 8 h 39"/>
                <a:gd name="T40" fmla="*/ 61 w 62"/>
                <a:gd name="T41" fmla="*/ 19 h 39"/>
                <a:gd name="T42" fmla="*/ 62 w 62"/>
                <a:gd name="T43" fmla="*/ 23 h 39"/>
                <a:gd name="T44" fmla="*/ 24 w 62"/>
                <a:gd name="T45" fmla="*/ 34 h 39"/>
                <a:gd name="T46" fmla="*/ 57 w 62"/>
                <a:gd name="T47" fmla="*/ 20 h 39"/>
                <a:gd name="T48" fmla="*/ 57 w 62"/>
                <a:gd name="T49" fmla="*/ 20 h 39"/>
                <a:gd name="T50" fmla="*/ 56 w 62"/>
                <a:gd name="T51" fmla="*/ 17 h 39"/>
                <a:gd name="T52" fmla="*/ 56 w 62"/>
                <a:gd name="T53" fmla="*/ 19 h 39"/>
                <a:gd name="T54" fmla="*/ 56 w 62"/>
                <a:gd name="T55" fmla="*/ 17 h 39"/>
                <a:gd name="T56" fmla="*/ 52 w 62"/>
                <a:gd name="T57" fmla="*/ 11 h 39"/>
                <a:gd name="T58" fmla="*/ 56 w 62"/>
                <a:gd name="T59" fmla="*/ 17 h 39"/>
                <a:gd name="T60" fmla="*/ 2 w 62"/>
                <a:gd name="T61" fmla="*/ 14 h 39"/>
                <a:gd name="T62" fmla="*/ 52 w 62"/>
                <a:gd name="T63" fmla="*/ 11 h 39"/>
                <a:gd name="T64" fmla="*/ 52 w 62"/>
                <a:gd name="T65" fmla="*/ 11 h 39"/>
                <a:gd name="T66" fmla="*/ 23 w 62"/>
                <a:gd name="T67" fmla="*/ 7 h 39"/>
                <a:gd name="T68" fmla="*/ 28 w 62"/>
                <a:gd name="T69" fmla="*/ 5 h 39"/>
                <a:gd name="T70" fmla="*/ 39 w 62"/>
                <a:gd name="T71" fmla="*/ 5 h 39"/>
                <a:gd name="T72" fmla="*/ 32 w 62"/>
                <a:gd name="T73" fmla="*/ 4 h 39"/>
                <a:gd name="T74" fmla="*/ 28 w 62"/>
                <a:gd name="T75" fmla="*/ 4 h 39"/>
                <a:gd name="T76" fmla="*/ 28 w 62"/>
                <a:gd name="T77" fmla="*/ 4 h 39"/>
                <a:gd name="T78" fmla="*/ 30 w 62"/>
                <a:gd name="T79" fmla="*/ 4 h 39"/>
                <a:gd name="T80" fmla="*/ 30 w 62"/>
                <a:gd name="T81" fmla="*/ 4 h 39"/>
                <a:gd name="T82" fmla="*/ 30 w 62"/>
                <a:gd name="T83" fmla="*/ 4 h 39"/>
                <a:gd name="T84" fmla="*/ 30 w 62"/>
                <a:gd name="T85" fmla="*/ 4 h 39"/>
                <a:gd name="T86" fmla="*/ 30 w 62"/>
                <a:gd name="T87" fmla="*/ 4 h 39"/>
                <a:gd name="T88" fmla="*/ 30 w 62"/>
                <a:gd name="T89" fmla="*/ 4 h 39"/>
                <a:gd name="T90" fmla="*/ 30 w 62"/>
                <a:gd name="T91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2" h="39">
                  <a:moveTo>
                    <a:pt x="24" y="34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1" y="17"/>
                    <a:pt x="50" y="15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8" y="12"/>
                    <a:pt x="34" y="7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8"/>
                    <a:pt x="28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4" y="11"/>
                    <a:pt x="21" y="13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2" y="17"/>
                    <a:pt x="7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5" y="13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1"/>
                    <a:pt x="11" y="9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4"/>
                    <a:pt x="26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6" y="0"/>
                    <a:pt x="49" y="3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9" y="12"/>
                    <a:pt x="61" y="18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4" y="34"/>
                    <a:pt x="24" y="34"/>
                    <a:pt x="24" y="34"/>
                  </a:cubicBezTo>
                  <a:close/>
                  <a:moveTo>
                    <a:pt x="29" y="34"/>
                  </a:move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29" y="34"/>
                    <a:pt x="29" y="34"/>
                    <a:pt x="29" y="34"/>
                  </a:cubicBezTo>
                  <a:close/>
                  <a:moveTo>
                    <a:pt x="56" y="17"/>
                  </a:moveTo>
                  <a:cubicBezTo>
                    <a:pt x="56" y="18"/>
                    <a:pt x="56" y="18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6" y="18"/>
                    <a:pt x="56" y="18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5" y="15"/>
                    <a:pt x="54" y="13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4" y="13"/>
                    <a:pt x="55" y="15"/>
                    <a:pt x="56" y="17"/>
                  </a:cubicBezTo>
                  <a:close/>
                  <a:moveTo>
                    <a:pt x="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lose/>
                  <a:moveTo>
                    <a:pt x="52" y="11"/>
                  </a:move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lose/>
                  <a:moveTo>
                    <a:pt x="23" y="7"/>
                  </a:moveTo>
                  <a:cubicBezTo>
                    <a:pt x="25" y="6"/>
                    <a:pt x="27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6" y="5"/>
                    <a:pt x="25" y="6"/>
                    <a:pt x="23" y="7"/>
                  </a:cubicBezTo>
                  <a:close/>
                  <a:moveTo>
                    <a:pt x="39" y="5"/>
                  </a:moveTo>
                  <a:cubicBezTo>
                    <a:pt x="36" y="4"/>
                    <a:pt x="34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4" y="4"/>
                    <a:pt x="36" y="4"/>
                    <a:pt x="39" y="5"/>
                  </a:cubicBezTo>
                  <a:close/>
                  <a:moveTo>
                    <a:pt x="28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lose/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lose/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" name="Freeform 64"/>
            <p:cNvSpPr/>
            <p:nvPr/>
          </p:nvSpPr>
          <p:spPr bwMode="auto">
            <a:xfrm>
              <a:off x="1490" y="1941"/>
              <a:ext cx="104" cy="68"/>
            </a:xfrm>
            <a:custGeom>
              <a:avLst/>
              <a:gdLst>
                <a:gd name="T0" fmla="*/ 12 w 26"/>
                <a:gd name="T1" fmla="*/ 11 h 17"/>
                <a:gd name="T2" fmla="*/ 12 w 26"/>
                <a:gd name="T3" fmla="*/ 10 h 17"/>
                <a:gd name="T4" fmla="*/ 12 w 26"/>
                <a:gd name="T5" fmla="*/ 10 h 17"/>
                <a:gd name="T6" fmla="*/ 12 w 26"/>
                <a:gd name="T7" fmla="*/ 8 h 17"/>
                <a:gd name="T8" fmla="*/ 12 w 26"/>
                <a:gd name="T9" fmla="*/ 8 h 17"/>
                <a:gd name="T10" fmla="*/ 10 w 26"/>
                <a:gd name="T11" fmla="*/ 5 h 17"/>
                <a:gd name="T12" fmla="*/ 10 w 26"/>
                <a:gd name="T13" fmla="*/ 5 h 17"/>
                <a:gd name="T14" fmla="*/ 8 w 26"/>
                <a:gd name="T15" fmla="*/ 4 h 17"/>
                <a:gd name="T16" fmla="*/ 8 w 26"/>
                <a:gd name="T17" fmla="*/ 4 h 17"/>
                <a:gd name="T18" fmla="*/ 5 w 26"/>
                <a:gd name="T19" fmla="*/ 6 h 17"/>
                <a:gd name="T20" fmla="*/ 5 w 26"/>
                <a:gd name="T21" fmla="*/ 6 h 17"/>
                <a:gd name="T22" fmla="*/ 3 w 26"/>
                <a:gd name="T23" fmla="*/ 8 h 17"/>
                <a:gd name="T24" fmla="*/ 3 w 26"/>
                <a:gd name="T25" fmla="*/ 8 h 17"/>
                <a:gd name="T26" fmla="*/ 0 w 26"/>
                <a:gd name="T27" fmla="*/ 6 h 17"/>
                <a:gd name="T28" fmla="*/ 8 w 26"/>
                <a:gd name="T29" fmla="*/ 0 h 17"/>
                <a:gd name="T30" fmla="*/ 8 w 26"/>
                <a:gd name="T31" fmla="*/ 0 h 17"/>
                <a:gd name="T32" fmla="*/ 12 w 26"/>
                <a:gd name="T33" fmla="*/ 2 h 17"/>
                <a:gd name="T34" fmla="*/ 12 w 26"/>
                <a:gd name="T35" fmla="*/ 2 h 17"/>
                <a:gd name="T36" fmla="*/ 15 w 26"/>
                <a:gd name="T37" fmla="*/ 4 h 17"/>
                <a:gd name="T38" fmla="*/ 15 w 26"/>
                <a:gd name="T39" fmla="*/ 4 h 17"/>
                <a:gd name="T40" fmla="*/ 16 w 26"/>
                <a:gd name="T41" fmla="*/ 4 h 17"/>
                <a:gd name="T42" fmla="*/ 16 w 26"/>
                <a:gd name="T43" fmla="*/ 4 h 17"/>
                <a:gd name="T44" fmla="*/ 19 w 26"/>
                <a:gd name="T45" fmla="*/ 4 h 17"/>
                <a:gd name="T46" fmla="*/ 19 w 26"/>
                <a:gd name="T47" fmla="*/ 4 h 17"/>
                <a:gd name="T48" fmla="*/ 25 w 26"/>
                <a:gd name="T49" fmla="*/ 13 h 17"/>
                <a:gd name="T50" fmla="*/ 25 w 26"/>
                <a:gd name="T51" fmla="*/ 13 h 17"/>
                <a:gd name="T52" fmla="*/ 25 w 26"/>
                <a:gd name="T53" fmla="*/ 14 h 17"/>
                <a:gd name="T54" fmla="*/ 25 w 26"/>
                <a:gd name="T55" fmla="*/ 14 h 17"/>
                <a:gd name="T56" fmla="*/ 21 w 26"/>
                <a:gd name="T57" fmla="*/ 14 h 17"/>
                <a:gd name="T58" fmla="*/ 21 w 26"/>
                <a:gd name="T59" fmla="*/ 13 h 17"/>
                <a:gd name="T60" fmla="*/ 21 w 26"/>
                <a:gd name="T61" fmla="*/ 13 h 17"/>
                <a:gd name="T62" fmla="*/ 18 w 26"/>
                <a:gd name="T63" fmla="*/ 8 h 17"/>
                <a:gd name="T64" fmla="*/ 18 w 26"/>
                <a:gd name="T65" fmla="*/ 8 h 17"/>
                <a:gd name="T66" fmla="*/ 16 w 26"/>
                <a:gd name="T67" fmla="*/ 8 h 17"/>
                <a:gd name="T68" fmla="*/ 16 w 26"/>
                <a:gd name="T69" fmla="*/ 8 h 17"/>
                <a:gd name="T70" fmla="*/ 16 w 26"/>
                <a:gd name="T71" fmla="*/ 8 h 17"/>
                <a:gd name="T72" fmla="*/ 16 w 26"/>
                <a:gd name="T73" fmla="*/ 8 h 17"/>
                <a:gd name="T74" fmla="*/ 16 w 26"/>
                <a:gd name="T75" fmla="*/ 9 h 17"/>
                <a:gd name="T76" fmla="*/ 16 w 26"/>
                <a:gd name="T77" fmla="*/ 9 h 17"/>
                <a:gd name="T78" fmla="*/ 15 w 26"/>
                <a:gd name="T79" fmla="*/ 12 h 17"/>
                <a:gd name="T80" fmla="*/ 15 w 26"/>
                <a:gd name="T81" fmla="*/ 12 h 17"/>
                <a:gd name="T82" fmla="*/ 12 w 26"/>
                <a:gd name="T83" fmla="*/ 17 h 17"/>
                <a:gd name="T84" fmla="*/ 12 w 26"/>
                <a:gd name="T8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17">
                  <a:moveTo>
                    <a:pt x="12" y="11"/>
                  </a:moveTo>
                  <a:cubicBezTo>
                    <a:pt x="12" y="11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1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1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4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5" y="7"/>
                    <a:pt x="26" y="12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1"/>
                    <a:pt x="12" y="11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" name="Freeform 65"/>
            <p:cNvSpPr>
              <a:spLocks noEditPoints="1"/>
            </p:cNvSpPr>
            <p:nvPr/>
          </p:nvSpPr>
          <p:spPr bwMode="auto">
            <a:xfrm>
              <a:off x="1470" y="1933"/>
              <a:ext cx="128" cy="100"/>
            </a:xfrm>
            <a:custGeom>
              <a:avLst/>
              <a:gdLst>
                <a:gd name="T0" fmla="*/ 15 w 32"/>
                <a:gd name="T1" fmla="*/ 12 h 25"/>
                <a:gd name="T2" fmla="*/ 15 w 32"/>
                <a:gd name="T3" fmla="*/ 10 h 25"/>
                <a:gd name="T4" fmla="*/ 13 w 32"/>
                <a:gd name="T5" fmla="*/ 8 h 25"/>
                <a:gd name="T6" fmla="*/ 13 w 32"/>
                <a:gd name="T7" fmla="*/ 8 h 25"/>
                <a:gd name="T8" fmla="*/ 13 w 32"/>
                <a:gd name="T9" fmla="*/ 8 h 25"/>
                <a:gd name="T10" fmla="*/ 13 w 32"/>
                <a:gd name="T11" fmla="*/ 8 h 25"/>
                <a:gd name="T12" fmla="*/ 12 w 32"/>
                <a:gd name="T13" fmla="*/ 8 h 25"/>
                <a:gd name="T14" fmla="*/ 11 w 32"/>
                <a:gd name="T15" fmla="*/ 9 h 25"/>
                <a:gd name="T16" fmla="*/ 10 w 32"/>
                <a:gd name="T17" fmla="*/ 11 h 25"/>
                <a:gd name="T18" fmla="*/ 0 w 32"/>
                <a:gd name="T19" fmla="*/ 7 h 25"/>
                <a:gd name="T20" fmla="*/ 4 w 32"/>
                <a:gd name="T21" fmla="*/ 6 h 25"/>
                <a:gd name="T22" fmla="*/ 6 w 32"/>
                <a:gd name="T23" fmla="*/ 4 h 25"/>
                <a:gd name="T24" fmla="*/ 13 w 32"/>
                <a:gd name="T25" fmla="*/ 0 h 25"/>
                <a:gd name="T26" fmla="*/ 13 w 32"/>
                <a:gd name="T27" fmla="*/ 0 h 25"/>
                <a:gd name="T28" fmla="*/ 19 w 32"/>
                <a:gd name="T29" fmla="*/ 2 h 25"/>
                <a:gd name="T30" fmla="*/ 20 w 32"/>
                <a:gd name="T31" fmla="*/ 4 h 25"/>
                <a:gd name="T32" fmla="*/ 21 w 32"/>
                <a:gd name="T33" fmla="*/ 4 h 25"/>
                <a:gd name="T34" fmla="*/ 21 w 32"/>
                <a:gd name="T35" fmla="*/ 4 h 25"/>
                <a:gd name="T36" fmla="*/ 22 w 32"/>
                <a:gd name="T37" fmla="*/ 4 h 25"/>
                <a:gd name="T38" fmla="*/ 25 w 32"/>
                <a:gd name="T39" fmla="*/ 5 h 25"/>
                <a:gd name="T40" fmla="*/ 32 w 32"/>
                <a:gd name="T41" fmla="*/ 15 h 25"/>
                <a:gd name="T42" fmla="*/ 32 w 32"/>
                <a:gd name="T43" fmla="*/ 15 h 25"/>
                <a:gd name="T44" fmla="*/ 32 w 32"/>
                <a:gd name="T45" fmla="*/ 16 h 25"/>
                <a:gd name="T46" fmla="*/ 32 w 32"/>
                <a:gd name="T47" fmla="*/ 18 h 25"/>
                <a:gd name="T48" fmla="*/ 25 w 32"/>
                <a:gd name="T49" fmla="*/ 17 h 25"/>
                <a:gd name="T50" fmla="*/ 25 w 32"/>
                <a:gd name="T51" fmla="*/ 17 h 25"/>
                <a:gd name="T52" fmla="*/ 25 w 32"/>
                <a:gd name="T53" fmla="*/ 17 h 25"/>
                <a:gd name="T54" fmla="*/ 24 w 32"/>
                <a:gd name="T55" fmla="*/ 15 h 25"/>
                <a:gd name="T56" fmla="*/ 24 w 32"/>
                <a:gd name="T57" fmla="*/ 15 h 25"/>
                <a:gd name="T58" fmla="*/ 23 w 32"/>
                <a:gd name="T59" fmla="*/ 12 h 25"/>
                <a:gd name="T60" fmla="*/ 22 w 32"/>
                <a:gd name="T61" fmla="*/ 15 h 25"/>
                <a:gd name="T62" fmla="*/ 15 w 32"/>
                <a:gd name="T63" fmla="*/ 13 h 25"/>
                <a:gd name="T64" fmla="*/ 27 w 32"/>
                <a:gd name="T65" fmla="*/ 11 h 25"/>
                <a:gd name="T66" fmla="*/ 28 w 32"/>
                <a:gd name="T67" fmla="*/ 14 h 25"/>
                <a:gd name="T68" fmla="*/ 28 w 32"/>
                <a:gd name="T69" fmla="*/ 14 h 25"/>
                <a:gd name="T70" fmla="*/ 19 w 32"/>
                <a:gd name="T71" fmla="*/ 10 h 25"/>
                <a:gd name="T72" fmla="*/ 19 w 32"/>
                <a:gd name="T73" fmla="*/ 12 h 25"/>
                <a:gd name="T74" fmla="*/ 19 w 32"/>
                <a:gd name="T75" fmla="*/ 12 h 25"/>
                <a:gd name="T76" fmla="*/ 17 w 32"/>
                <a:gd name="T77" fmla="*/ 13 h 25"/>
                <a:gd name="T78" fmla="*/ 19 w 32"/>
                <a:gd name="T79" fmla="*/ 11 h 25"/>
                <a:gd name="T80" fmla="*/ 19 w 32"/>
                <a:gd name="T81" fmla="*/ 10 h 25"/>
                <a:gd name="T82" fmla="*/ 19 w 32"/>
                <a:gd name="T83" fmla="*/ 10 h 25"/>
                <a:gd name="T84" fmla="*/ 20 w 32"/>
                <a:gd name="T85" fmla="*/ 8 h 25"/>
                <a:gd name="T86" fmla="*/ 19 w 32"/>
                <a:gd name="T87" fmla="*/ 9 h 25"/>
                <a:gd name="T88" fmla="*/ 19 w 32"/>
                <a:gd name="T89" fmla="*/ 9 h 25"/>
                <a:gd name="T90" fmla="*/ 23 w 32"/>
                <a:gd name="T91" fmla="*/ 8 h 25"/>
                <a:gd name="T92" fmla="*/ 21 w 32"/>
                <a:gd name="T93" fmla="*/ 8 h 25"/>
                <a:gd name="T94" fmla="*/ 21 w 32"/>
                <a:gd name="T95" fmla="*/ 8 h 25"/>
                <a:gd name="T96" fmla="*/ 21 w 32"/>
                <a:gd name="T97" fmla="*/ 8 h 25"/>
                <a:gd name="T98" fmla="*/ 21 w 32"/>
                <a:gd name="T99" fmla="*/ 8 h 25"/>
                <a:gd name="T100" fmla="*/ 21 w 32"/>
                <a:gd name="T101" fmla="*/ 8 h 25"/>
                <a:gd name="T102" fmla="*/ 21 w 32"/>
                <a:gd name="T103" fmla="*/ 8 h 25"/>
                <a:gd name="T104" fmla="*/ 8 w 32"/>
                <a:gd name="T105" fmla="*/ 7 h 25"/>
                <a:gd name="T106" fmla="*/ 8 w 32"/>
                <a:gd name="T107" fmla="*/ 7 h 25"/>
                <a:gd name="T108" fmla="*/ 10 w 32"/>
                <a:gd name="T109" fmla="*/ 5 h 25"/>
                <a:gd name="T110" fmla="*/ 8 w 32"/>
                <a:gd name="T111" fmla="*/ 7 h 25"/>
                <a:gd name="T112" fmla="*/ 18 w 32"/>
                <a:gd name="T113" fmla="*/ 7 h 25"/>
                <a:gd name="T114" fmla="*/ 16 w 32"/>
                <a:gd name="T115" fmla="*/ 5 h 25"/>
                <a:gd name="T116" fmla="*/ 14 w 32"/>
                <a:gd name="T117" fmla="*/ 4 h 25"/>
                <a:gd name="T118" fmla="*/ 16 w 32"/>
                <a:gd name="T119" fmla="*/ 5 h 25"/>
                <a:gd name="T120" fmla="*/ 13 w 32"/>
                <a:gd name="T121" fmla="*/ 4 h 25"/>
                <a:gd name="T122" fmla="*/ 13 w 32"/>
                <a:gd name="T123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" h="25">
                  <a:moveTo>
                    <a:pt x="15" y="13"/>
                  </a:moveTo>
                  <a:cubicBezTo>
                    <a:pt x="15" y="13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4" y="9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20" y="3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4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31" y="7"/>
                    <a:pt x="32" y="13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4" y="16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4" y="13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4"/>
                    <a:pt x="22" y="14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13"/>
                    <a:pt x="15" y="13"/>
                    <a:pt x="15" y="13"/>
                  </a:cubicBezTo>
                  <a:close/>
                  <a:moveTo>
                    <a:pt x="28" y="14"/>
                  </a:moveTo>
                  <a:cubicBezTo>
                    <a:pt x="28" y="13"/>
                    <a:pt x="28" y="12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2"/>
                    <a:pt x="28" y="13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lose/>
                  <a:moveTo>
                    <a:pt x="19" y="9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9" y="11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20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9" y="9"/>
                    <a:pt x="19" y="9"/>
                  </a:cubicBezTo>
                  <a:close/>
                  <a:moveTo>
                    <a:pt x="21" y="8"/>
                  </a:moveTo>
                  <a:cubicBezTo>
                    <a:pt x="22" y="8"/>
                    <a:pt x="2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6"/>
                    <a:pt x="9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  <a:moveTo>
                    <a:pt x="16" y="5"/>
                  </a:moveTo>
                  <a:cubicBezTo>
                    <a:pt x="17" y="6"/>
                    <a:pt x="17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6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5"/>
                    <a:pt x="16" y="5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" name="Freeform 66"/>
            <p:cNvSpPr/>
            <p:nvPr/>
          </p:nvSpPr>
          <p:spPr bwMode="auto">
            <a:xfrm>
              <a:off x="1370" y="1519"/>
              <a:ext cx="140" cy="120"/>
            </a:xfrm>
            <a:custGeom>
              <a:avLst/>
              <a:gdLst>
                <a:gd name="T0" fmla="*/ 3 w 35"/>
                <a:gd name="T1" fmla="*/ 14 h 30"/>
                <a:gd name="T2" fmla="*/ 0 w 35"/>
                <a:gd name="T3" fmla="*/ 8 h 30"/>
                <a:gd name="T4" fmla="*/ 0 w 35"/>
                <a:gd name="T5" fmla="*/ 8 h 30"/>
                <a:gd name="T6" fmla="*/ 9 w 35"/>
                <a:gd name="T7" fmla="*/ 1 h 30"/>
                <a:gd name="T8" fmla="*/ 9 w 35"/>
                <a:gd name="T9" fmla="*/ 1 h 30"/>
                <a:gd name="T10" fmla="*/ 17 w 35"/>
                <a:gd name="T11" fmla="*/ 0 h 30"/>
                <a:gd name="T12" fmla="*/ 17 w 35"/>
                <a:gd name="T13" fmla="*/ 0 h 30"/>
                <a:gd name="T14" fmla="*/ 17 w 35"/>
                <a:gd name="T15" fmla="*/ 0 h 30"/>
                <a:gd name="T16" fmla="*/ 17 w 35"/>
                <a:gd name="T17" fmla="*/ 4 h 30"/>
                <a:gd name="T18" fmla="*/ 12 w 35"/>
                <a:gd name="T19" fmla="*/ 4 h 30"/>
                <a:gd name="T20" fmla="*/ 12 w 35"/>
                <a:gd name="T21" fmla="*/ 4 h 30"/>
                <a:gd name="T22" fmla="*/ 5 w 35"/>
                <a:gd name="T23" fmla="*/ 7 h 30"/>
                <a:gd name="T24" fmla="*/ 5 w 35"/>
                <a:gd name="T25" fmla="*/ 7 h 30"/>
                <a:gd name="T26" fmla="*/ 4 w 35"/>
                <a:gd name="T27" fmla="*/ 8 h 30"/>
                <a:gd name="T28" fmla="*/ 4 w 35"/>
                <a:gd name="T29" fmla="*/ 8 h 30"/>
                <a:gd name="T30" fmla="*/ 6 w 35"/>
                <a:gd name="T31" fmla="*/ 11 h 30"/>
                <a:gd name="T32" fmla="*/ 6 w 35"/>
                <a:gd name="T33" fmla="*/ 11 h 30"/>
                <a:gd name="T34" fmla="*/ 35 w 35"/>
                <a:gd name="T35" fmla="*/ 27 h 30"/>
                <a:gd name="T36" fmla="*/ 35 w 35"/>
                <a:gd name="T37" fmla="*/ 27 h 30"/>
                <a:gd name="T38" fmla="*/ 34 w 35"/>
                <a:gd name="T39" fmla="*/ 30 h 30"/>
                <a:gd name="T40" fmla="*/ 3 w 35"/>
                <a:gd name="T4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0">
                  <a:moveTo>
                    <a:pt x="3" y="14"/>
                  </a:moveTo>
                  <a:cubicBezTo>
                    <a:pt x="1" y="12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5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3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5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5"/>
                    <a:pt x="7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3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4" y="10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6" y="20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15" y="2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" name="Freeform 67"/>
            <p:cNvSpPr>
              <a:spLocks noEditPoints="1"/>
            </p:cNvSpPr>
            <p:nvPr/>
          </p:nvSpPr>
          <p:spPr bwMode="auto">
            <a:xfrm>
              <a:off x="1362" y="1507"/>
              <a:ext cx="160" cy="144"/>
            </a:xfrm>
            <a:custGeom>
              <a:avLst/>
              <a:gdLst>
                <a:gd name="T0" fmla="*/ 35 w 40"/>
                <a:gd name="T1" fmla="*/ 35 h 36"/>
                <a:gd name="T2" fmla="*/ 34 w 40"/>
                <a:gd name="T3" fmla="*/ 35 h 36"/>
                <a:gd name="T4" fmla="*/ 32 w 40"/>
                <a:gd name="T5" fmla="*/ 34 h 36"/>
                <a:gd name="T6" fmla="*/ 24 w 40"/>
                <a:gd name="T7" fmla="*/ 31 h 36"/>
                <a:gd name="T8" fmla="*/ 4 w 40"/>
                <a:gd name="T9" fmla="*/ 19 h 36"/>
                <a:gd name="T10" fmla="*/ 4 w 40"/>
                <a:gd name="T11" fmla="*/ 19 h 36"/>
                <a:gd name="T12" fmla="*/ 0 w 40"/>
                <a:gd name="T13" fmla="*/ 11 h 36"/>
                <a:gd name="T14" fmla="*/ 10 w 40"/>
                <a:gd name="T15" fmla="*/ 2 h 36"/>
                <a:gd name="T16" fmla="*/ 18 w 40"/>
                <a:gd name="T17" fmla="*/ 1 h 36"/>
                <a:gd name="T18" fmla="*/ 21 w 40"/>
                <a:gd name="T19" fmla="*/ 3 h 36"/>
                <a:gd name="T20" fmla="*/ 20 w 40"/>
                <a:gd name="T21" fmla="*/ 8 h 36"/>
                <a:gd name="T22" fmla="*/ 20 w 40"/>
                <a:gd name="T23" fmla="*/ 9 h 36"/>
                <a:gd name="T24" fmla="*/ 19 w 40"/>
                <a:gd name="T25" fmla="*/ 9 h 36"/>
                <a:gd name="T26" fmla="*/ 19 w 40"/>
                <a:gd name="T27" fmla="*/ 9 h 36"/>
                <a:gd name="T28" fmla="*/ 19 w 40"/>
                <a:gd name="T29" fmla="*/ 9 h 36"/>
                <a:gd name="T30" fmla="*/ 19 w 40"/>
                <a:gd name="T31" fmla="*/ 9 h 36"/>
                <a:gd name="T32" fmla="*/ 18 w 40"/>
                <a:gd name="T33" fmla="*/ 9 h 36"/>
                <a:gd name="T34" fmla="*/ 15 w 40"/>
                <a:gd name="T35" fmla="*/ 9 h 36"/>
                <a:gd name="T36" fmla="*/ 8 w 40"/>
                <a:gd name="T37" fmla="*/ 11 h 36"/>
                <a:gd name="T38" fmla="*/ 8 w 40"/>
                <a:gd name="T39" fmla="*/ 11 h 36"/>
                <a:gd name="T40" fmla="*/ 9 w 40"/>
                <a:gd name="T41" fmla="*/ 13 h 36"/>
                <a:gd name="T42" fmla="*/ 38 w 40"/>
                <a:gd name="T43" fmla="*/ 28 h 36"/>
                <a:gd name="T44" fmla="*/ 40 w 40"/>
                <a:gd name="T45" fmla="*/ 28 h 36"/>
                <a:gd name="T46" fmla="*/ 35 w 40"/>
                <a:gd name="T47" fmla="*/ 35 h 36"/>
                <a:gd name="T48" fmla="*/ 33 w 40"/>
                <a:gd name="T49" fmla="*/ 30 h 36"/>
                <a:gd name="T50" fmla="*/ 26 w 40"/>
                <a:gd name="T51" fmla="*/ 27 h 36"/>
                <a:gd name="T52" fmla="*/ 20 w 40"/>
                <a:gd name="T53" fmla="*/ 24 h 36"/>
                <a:gd name="T54" fmla="*/ 35 w 40"/>
                <a:gd name="T55" fmla="*/ 31 h 36"/>
                <a:gd name="T56" fmla="*/ 5 w 40"/>
                <a:gd name="T57" fmla="*/ 14 h 36"/>
                <a:gd name="T58" fmla="*/ 6 w 40"/>
                <a:gd name="T59" fmla="*/ 16 h 36"/>
                <a:gd name="T60" fmla="*/ 4 w 40"/>
                <a:gd name="T61" fmla="*/ 12 h 36"/>
                <a:gd name="T62" fmla="*/ 4 w 40"/>
                <a:gd name="T63" fmla="*/ 12 h 36"/>
                <a:gd name="T64" fmla="*/ 4 w 40"/>
                <a:gd name="T65" fmla="*/ 12 h 36"/>
                <a:gd name="T66" fmla="*/ 4 w 40"/>
                <a:gd name="T67" fmla="*/ 11 h 36"/>
                <a:gd name="T68" fmla="*/ 6 w 40"/>
                <a:gd name="T69" fmla="*/ 8 h 36"/>
                <a:gd name="T70" fmla="*/ 8 w 40"/>
                <a:gd name="T71" fmla="*/ 7 h 36"/>
                <a:gd name="T72" fmla="*/ 4 w 40"/>
                <a:gd name="T73" fmla="*/ 11 h 36"/>
                <a:gd name="T74" fmla="*/ 11 w 40"/>
                <a:gd name="T75" fmla="*/ 6 h 36"/>
                <a:gd name="T76" fmla="*/ 14 w 40"/>
                <a:gd name="T77" fmla="*/ 5 h 36"/>
                <a:gd name="T78" fmla="*/ 17 w 40"/>
                <a:gd name="T79" fmla="*/ 5 h 36"/>
                <a:gd name="T80" fmla="*/ 17 w 40"/>
                <a:gd name="T8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" h="36">
                  <a:moveTo>
                    <a:pt x="35" y="35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3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0" y="33"/>
                    <a:pt x="27" y="32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8" y="28"/>
                    <a:pt x="10" y="24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" y="17"/>
                    <a:pt x="0" y="14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7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4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2" y="10"/>
                    <a:pt x="9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8" y="20"/>
                    <a:pt x="35" y="27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5" y="35"/>
                    <a:pt x="35" y="35"/>
                    <a:pt x="35" y="35"/>
                  </a:cubicBezTo>
                  <a:close/>
                  <a:moveTo>
                    <a:pt x="35" y="31"/>
                  </a:moveTo>
                  <a:cubicBezTo>
                    <a:pt x="34" y="31"/>
                    <a:pt x="34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1" y="30"/>
                    <a:pt x="29" y="28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4" y="26"/>
                    <a:pt x="22" y="25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27"/>
                    <a:pt x="32" y="30"/>
                    <a:pt x="35" y="31"/>
                  </a:cubicBezTo>
                  <a:close/>
                  <a:moveTo>
                    <a:pt x="6" y="16"/>
                  </a:moveTo>
                  <a:cubicBezTo>
                    <a:pt x="6" y="15"/>
                    <a:pt x="5" y="15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6" y="15"/>
                    <a:pt x="6" y="16"/>
                  </a:cubicBezTo>
                  <a:close/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lose/>
                  <a:moveTo>
                    <a:pt x="4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5" y="9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7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5" y="8"/>
                    <a:pt x="4" y="9"/>
                    <a:pt x="4" y="11"/>
                  </a:cubicBezTo>
                  <a:close/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3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6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5"/>
                    <a:pt x="13" y="5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" name="Freeform 68"/>
            <p:cNvSpPr/>
            <p:nvPr/>
          </p:nvSpPr>
          <p:spPr bwMode="auto">
            <a:xfrm>
              <a:off x="1490" y="1519"/>
              <a:ext cx="60" cy="96"/>
            </a:xfrm>
            <a:custGeom>
              <a:avLst/>
              <a:gdLst>
                <a:gd name="T0" fmla="*/ 3 w 15"/>
                <a:gd name="T1" fmla="*/ 12 h 24"/>
                <a:gd name="T2" fmla="*/ 0 w 15"/>
                <a:gd name="T3" fmla="*/ 6 h 24"/>
                <a:gd name="T4" fmla="*/ 0 w 15"/>
                <a:gd name="T5" fmla="*/ 6 h 24"/>
                <a:gd name="T6" fmla="*/ 5 w 15"/>
                <a:gd name="T7" fmla="*/ 0 h 24"/>
                <a:gd name="T8" fmla="*/ 5 w 15"/>
                <a:gd name="T9" fmla="*/ 0 h 24"/>
                <a:gd name="T10" fmla="*/ 11 w 15"/>
                <a:gd name="T11" fmla="*/ 0 h 24"/>
                <a:gd name="T12" fmla="*/ 11 w 15"/>
                <a:gd name="T13" fmla="*/ 0 h 24"/>
                <a:gd name="T14" fmla="*/ 13 w 15"/>
                <a:gd name="T15" fmla="*/ 0 h 24"/>
                <a:gd name="T16" fmla="*/ 13 w 15"/>
                <a:gd name="T17" fmla="*/ 0 h 24"/>
                <a:gd name="T18" fmla="*/ 12 w 15"/>
                <a:gd name="T19" fmla="*/ 4 h 24"/>
                <a:gd name="T20" fmla="*/ 11 w 15"/>
                <a:gd name="T21" fmla="*/ 4 h 24"/>
                <a:gd name="T22" fmla="*/ 11 w 15"/>
                <a:gd name="T23" fmla="*/ 4 h 24"/>
                <a:gd name="T24" fmla="*/ 6 w 15"/>
                <a:gd name="T25" fmla="*/ 4 h 24"/>
                <a:gd name="T26" fmla="*/ 6 w 15"/>
                <a:gd name="T27" fmla="*/ 4 h 24"/>
                <a:gd name="T28" fmla="*/ 4 w 15"/>
                <a:gd name="T29" fmla="*/ 6 h 24"/>
                <a:gd name="T30" fmla="*/ 4 w 15"/>
                <a:gd name="T31" fmla="*/ 6 h 24"/>
                <a:gd name="T32" fmla="*/ 6 w 15"/>
                <a:gd name="T33" fmla="*/ 10 h 24"/>
                <a:gd name="T34" fmla="*/ 6 w 15"/>
                <a:gd name="T35" fmla="*/ 10 h 24"/>
                <a:gd name="T36" fmla="*/ 13 w 15"/>
                <a:gd name="T37" fmla="*/ 18 h 24"/>
                <a:gd name="T38" fmla="*/ 13 w 15"/>
                <a:gd name="T39" fmla="*/ 18 h 24"/>
                <a:gd name="T40" fmla="*/ 15 w 15"/>
                <a:gd name="T41" fmla="*/ 20 h 24"/>
                <a:gd name="T42" fmla="*/ 15 w 15"/>
                <a:gd name="T43" fmla="*/ 20 h 24"/>
                <a:gd name="T44" fmla="*/ 15 w 15"/>
                <a:gd name="T45" fmla="*/ 20 h 24"/>
                <a:gd name="T46" fmla="*/ 15 w 15"/>
                <a:gd name="T47" fmla="*/ 20 h 24"/>
                <a:gd name="T48" fmla="*/ 15 w 15"/>
                <a:gd name="T49" fmla="*/ 21 h 24"/>
                <a:gd name="T50" fmla="*/ 15 w 15"/>
                <a:gd name="T51" fmla="*/ 24 h 24"/>
                <a:gd name="T52" fmla="*/ 3 w 15"/>
                <a:gd name="T5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" h="24">
                  <a:moveTo>
                    <a:pt x="3" y="12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4"/>
                    <a:pt x="8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8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4"/>
                    <a:pt x="12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5" y="19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3"/>
                    <a:pt x="11" y="23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" name="Freeform 69"/>
            <p:cNvSpPr>
              <a:spLocks noEditPoints="1"/>
            </p:cNvSpPr>
            <p:nvPr/>
          </p:nvSpPr>
          <p:spPr bwMode="auto">
            <a:xfrm>
              <a:off x="1482" y="1511"/>
              <a:ext cx="80" cy="112"/>
            </a:xfrm>
            <a:custGeom>
              <a:avLst/>
              <a:gdLst>
                <a:gd name="T0" fmla="*/ 3 w 20"/>
                <a:gd name="T1" fmla="*/ 15 h 28"/>
                <a:gd name="T2" fmla="*/ 5 w 20"/>
                <a:gd name="T3" fmla="*/ 14 h 28"/>
                <a:gd name="T4" fmla="*/ 0 w 20"/>
                <a:gd name="T5" fmla="*/ 8 h 28"/>
                <a:gd name="T6" fmla="*/ 0 w 20"/>
                <a:gd name="T7" fmla="*/ 8 h 28"/>
                <a:gd name="T8" fmla="*/ 6 w 20"/>
                <a:gd name="T9" fmla="*/ 0 h 28"/>
                <a:gd name="T10" fmla="*/ 13 w 20"/>
                <a:gd name="T11" fmla="*/ 0 h 28"/>
                <a:gd name="T12" fmla="*/ 15 w 20"/>
                <a:gd name="T13" fmla="*/ 0 h 28"/>
                <a:gd name="T14" fmla="*/ 15 w 20"/>
                <a:gd name="T15" fmla="*/ 0 h 28"/>
                <a:gd name="T16" fmla="*/ 16 w 20"/>
                <a:gd name="T17" fmla="*/ 8 h 28"/>
                <a:gd name="T18" fmla="*/ 13 w 20"/>
                <a:gd name="T19" fmla="*/ 8 h 28"/>
                <a:gd name="T20" fmla="*/ 13 w 20"/>
                <a:gd name="T21" fmla="*/ 8 h 28"/>
                <a:gd name="T22" fmla="*/ 9 w 20"/>
                <a:gd name="T23" fmla="*/ 8 h 28"/>
                <a:gd name="T24" fmla="*/ 8 w 20"/>
                <a:gd name="T25" fmla="*/ 8 h 28"/>
                <a:gd name="T26" fmla="*/ 9 w 20"/>
                <a:gd name="T27" fmla="*/ 8 h 28"/>
                <a:gd name="T28" fmla="*/ 10 w 20"/>
                <a:gd name="T29" fmla="*/ 10 h 28"/>
                <a:gd name="T30" fmla="*/ 17 w 20"/>
                <a:gd name="T31" fmla="*/ 19 h 28"/>
                <a:gd name="T32" fmla="*/ 18 w 20"/>
                <a:gd name="T33" fmla="*/ 20 h 28"/>
                <a:gd name="T34" fmla="*/ 19 w 20"/>
                <a:gd name="T35" fmla="*/ 22 h 28"/>
                <a:gd name="T36" fmla="*/ 18 w 20"/>
                <a:gd name="T37" fmla="*/ 28 h 28"/>
                <a:gd name="T38" fmla="*/ 15 w 20"/>
                <a:gd name="T39" fmla="*/ 22 h 28"/>
                <a:gd name="T40" fmla="*/ 14 w 20"/>
                <a:gd name="T41" fmla="*/ 21 h 28"/>
                <a:gd name="T42" fmla="*/ 13 w 20"/>
                <a:gd name="T43" fmla="*/ 21 h 28"/>
                <a:gd name="T44" fmla="*/ 15 w 20"/>
                <a:gd name="T45" fmla="*/ 22 h 28"/>
                <a:gd name="T46" fmla="*/ 6 w 20"/>
                <a:gd name="T47" fmla="*/ 12 h 28"/>
                <a:gd name="T48" fmla="*/ 7 w 20"/>
                <a:gd name="T49" fmla="*/ 13 h 28"/>
                <a:gd name="T50" fmla="*/ 4 w 20"/>
                <a:gd name="T51" fmla="*/ 7 h 28"/>
                <a:gd name="T52" fmla="*/ 4 w 20"/>
                <a:gd name="T53" fmla="*/ 8 h 28"/>
                <a:gd name="T54" fmla="*/ 4 w 20"/>
                <a:gd name="T55" fmla="*/ 8 h 28"/>
                <a:gd name="T56" fmla="*/ 6 w 20"/>
                <a:gd name="T57" fmla="*/ 5 h 28"/>
                <a:gd name="T58" fmla="*/ 4 w 20"/>
                <a:gd name="T59" fmla="*/ 7 h 28"/>
                <a:gd name="T60" fmla="*/ 7 w 20"/>
                <a:gd name="T61" fmla="*/ 4 h 28"/>
                <a:gd name="T62" fmla="*/ 7 w 20"/>
                <a:gd name="T63" fmla="*/ 4 h 28"/>
                <a:gd name="T64" fmla="*/ 8 w 20"/>
                <a:gd name="T65" fmla="*/ 4 h 28"/>
                <a:gd name="T66" fmla="*/ 7 w 20"/>
                <a:gd name="T6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28">
                  <a:moveTo>
                    <a:pt x="16" y="27"/>
                  </a:moveTo>
                  <a:cubicBezTo>
                    <a:pt x="14" y="27"/>
                    <a:pt x="11" y="2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3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0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3" y="15"/>
                    <a:pt x="15" y="17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6" y="27"/>
                    <a:pt x="16" y="27"/>
                    <a:pt x="16" y="27"/>
                  </a:cubicBezTo>
                  <a:close/>
                  <a:moveTo>
                    <a:pt x="15" y="22"/>
                  </a:move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4" y="22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2"/>
                    <a:pt x="15" y="22"/>
                    <a:pt x="15" y="22"/>
                  </a:cubicBezTo>
                  <a:close/>
                  <a:moveTo>
                    <a:pt x="7" y="13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7" y="13"/>
                  </a:cubicBezTo>
                  <a:close/>
                  <a:moveTo>
                    <a:pt x="4" y="8"/>
                  </a:move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  <a:moveTo>
                    <a:pt x="4" y="7"/>
                  </a:move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6"/>
                    <a:pt x="4" y="7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" name="Freeform 70"/>
            <p:cNvSpPr/>
            <p:nvPr/>
          </p:nvSpPr>
          <p:spPr bwMode="auto">
            <a:xfrm>
              <a:off x="1662" y="2025"/>
              <a:ext cx="16" cy="28"/>
            </a:xfrm>
            <a:custGeom>
              <a:avLst/>
              <a:gdLst>
                <a:gd name="T0" fmla="*/ 0 w 16"/>
                <a:gd name="T1" fmla="*/ 28 h 28"/>
                <a:gd name="T2" fmla="*/ 0 w 16"/>
                <a:gd name="T3" fmla="*/ 0 h 28"/>
                <a:gd name="T4" fmla="*/ 16 w 16"/>
                <a:gd name="T5" fmla="*/ 0 h 28"/>
                <a:gd name="T6" fmla="*/ 16 w 16"/>
                <a:gd name="T7" fmla="*/ 28 h 28"/>
                <a:gd name="T8" fmla="*/ 0 w 16"/>
                <a:gd name="T9" fmla="*/ 28 h 28"/>
                <a:gd name="T10" fmla="*/ 0 w 16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8">
                  <a:moveTo>
                    <a:pt x="0" y="2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28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" name="Freeform 71"/>
            <p:cNvSpPr>
              <a:spLocks noEditPoints="1"/>
            </p:cNvSpPr>
            <p:nvPr/>
          </p:nvSpPr>
          <p:spPr bwMode="auto">
            <a:xfrm>
              <a:off x="1654" y="2017"/>
              <a:ext cx="32" cy="44"/>
            </a:xfrm>
            <a:custGeom>
              <a:avLst/>
              <a:gdLst>
                <a:gd name="T0" fmla="*/ 24 w 32"/>
                <a:gd name="T1" fmla="*/ 44 h 44"/>
                <a:gd name="T2" fmla="*/ 8 w 32"/>
                <a:gd name="T3" fmla="*/ 44 h 44"/>
                <a:gd name="T4" fmla="*/ 8 w 32"/>
                <a:gd name="T5" fmla="*/ 36 h 44"/>
                <a:gd name="T6" fmla="*/ 16 w 32"/>
                <a:gd name="T7" fmla="*/ 36 h 44"/>
                <a:gd name="T8" fmla="*/ 8 w 32"/>
                <a:gd name="T9" fmla="*/ 36 h 44"/>
                <a:gd name="T10" fmla="*/ 8 w 32"/>
                <a:gd name="T11" fmla="*/ 44 h 44"/>
                <a:gd name="T12" fmla="*/ 0 w 32"/>
                <a:gd name="T13" fmla="*/ 44 h 44"/>
                <a:gd name="T14" fmla="*/ 0 w 32"/>
                <a:gd name="T15" fmla="*/ 0 h 44"/>
                <a:gd name="T16" fmla="*/ 32 w 32"/>
                <a:gd name="T17" fmla="*/ 0 h 44"/>
                <a:gd name="T18" fmla="*/ 32 w 32"/>
                <a:gd name="T19" fmla="*/ 44 h 44"/>
                <a:gd name="T20" fmla="*/ 24 w 32"/>
                <a:gd name="T21" fmla="*/ 44 h 44"/>
                <a:gd name="T22" fmla="*/ 24 w 32"/>
                <a:gd name="T23" fmla="*/ 44 h 44"/>
                <a:gd name="T24" fmla="*/ 16 w 32"/>
                <a:gd name="T25" fmla="*/ 28 h 44"/>
                <a:gd name="T26" fmla="*/ 16 w 32"/>
                <a:gd name="T27" fmla="*/ 16 h 44"/>
                <a:gd name="T28" fmla="*/ 16 w 32"/>
                <a:gd name="T29" fmla="*/ 28 h 44"/>
                <a:gd name="T30" fmla="*/ 16 w 32"/>
                <a:gd name="T31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44">
                  <a:moveTo>
                    <a:pt x="24" y="44"/>
                  </a:moveTo>
                  <a:lnTo>
                    <a:pt x="8" y="44"/>
                  </a:lnTo>
                  <a:lnTo>
                    <a:pt x="8" y="36"/>
                  </a:lnTo>
                  <a:lnTo>
                    <a:pt x="16" y="36"/>
                  </a:lnTo>
                  <a:lnTo>
                    <a:pt x="8" y="36"/>
                  </a:lnTo>
                  <a:lnTo>
                    <a:pt x="8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44"/>
                  </a:lnTo>
                  <a:lnTo>
                    <a:pt x="24" y="44"/>
                  </a:lnTo>
                  <a:lnTo>
                    <a:pt x="24" y="44"/>
                  </a:lnTo>
                  <a:close/>
                  <a:moveTo>
                    <a:pt x="16" y="28"/>
                  </a:moveTo>
                  <a:lnTo>
                    <a:pt x="16" y="16"/>
                  </a:lnTo>
                  <a:lnTo>
                    <a:pt x="16" y="28"/>
                  </a:lnTo>
                  <a:lnTo>
                    <a:pt x="16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" name="Freeform 72"/>
            <p:cNvSpPr/>
            <p:nvPr/>
          </p:nvSpPr>
          <p:spPr bwMode="auto">
            <a:xfrm>
              <a:off x="1542" y="2045"/>
              <a:ext cx="387" cy="522"/>
            </a:xfrm>
            <a:custGeom>
              <a:avLst/>
              <a:gdLst>
                <a:gd name="T0" fmla="*/ 0 w 97"/>
                <a:gd name="T1" fmla="*/ 65 h 131"/>
                <a:gd name="T2" fmla="*/ 7 w 97"/>
                <a:gd name="T3" fmla="*/ 22 h 131"/>
                <a:gd name="T4" fmla="*/ 7 w 97"/>
                <a:gd name="T5" fmla="*/ 22 h 131"/>
                <a:gd name="T6" fmla="*/ 32 w 97"/>
                <a:gd name="T7" fmla="*/ 0 h 131"/>
                <a:gd name="T8" fmla="*/ 32 w 97"/>
                <a:gd name="T9" fmla="*/ 0 h 131"/>
                <a:gd name="T10" fmla="*/ 95 w 97"/>
                <a:gd name="T11" fmla="*/ 54 h 131"/>
                <a:gd name="T12" fmla="*/ 95 w 97"/>
                <a:gd name="T13" fmla="*/ 54 h 131"/>
                <a:gd name="T14" fmla="*/ 93 w 97"/>
                <a:gd name="T15" fmla="*/ 54 h 131"/>
                <a:gd name="T16" fmla="*/ 91 w 97"/>
                <a:gd name="T17" fmla="*/ 55 h 131"/>
                <a:gd name="T18" fmla="*/ 32 w 97"/>
                <a:gd name="T19" fmla="*/ 4 h 131"/>
                <a:gd name="T20" fmla="*/ 32 w 97"/>
                <a:gd name="T21" fmla="*/ 4 h 131"/>
                <a:gd name="T22" fmla="*/ 10 w 97"/>
                <a:gd name="T23" fmla="*/ 23 h 131"/>
                <a:gd name="T24" fmla="*/ 10 w 97"/>
                <a:gd name="T25" fmla="*/ 23 h 131"/>
                <a:gd name="T26" fmla="*/ 4 w 97"/>
                <a:gd name="T27" fmla="*/ 65 h 131"/>
                <a:gd name="T28" fmla="*/ 4 w 97"/>
                <a:gd name="T29" fmla="*/ 65 h 131"/>
                <a:gd name="T30" fmla="*/ 24 w 97"/>
                <a:gd name="T31" fmla="*/ 107 h 131"/>
                <a:gd name="T32" fmla="*/ 24 w 97"/>
                <a:gd name="T33" fmla="*/ 107 h 131"/>
                <a:gd name="T34" fmla="*/ 59 w 97"/>
                <a:gd name="T35" fmla="*/ 127 h 131"/>
                <a:gd name="T36" fmla="*/ 59 w 97"/>
                <a:gd name="T37" fmla="*/ 127 h 131"/>
                <a:gd name="T38" fmla="*/ 83 w 97"/>
                <a:gd name="T39" fmla="*/ 109 h 131"/>
                <a:gd name="T40" fmla="*/ 83 w 97"/>
                <a:gd name="T41" fmla="*/ 109 h 131"/>
                <a:gd name="T42" fmla="*/ 93 w 97"/>
                <a:gd name="T43" fmla="*/ 71 h 131"/>
                <a:gd name="T44" fmla="*/ 93 w 97"/>
                <a:gd name="T45" fmla="*/ 71 h 131"/>
                <a:gd name="T46" fmla="*/ 91 w 97"/>
                <a:gd name="T47" fmla="*/ 55 h 131"/>
                <a:gd name="T48" fmla="*/ 91 w 97"/>
                <a:gd name="T49" fmla="*/ 55 h 131"/>
                <a:gd name="T50" fmla="*/ 93 w 97"/>
                <a:gd name="T51" fmla="*/ 54 h 131"/>
                <a:gd name="T52" fmla="*/ 95 w 97"/>
                <a:gd name="T53" fmla="*/ 54 h 131"/>
                <a:gd name="T54" fmla="*/ 97 w 97"/>
                <a:gd name="T55" fmla="*/ 71 h 131"/>
                <a:gd name="T56" fmla="*/ 97 w 97"/>
                <a:gd name="T57" fmla="*/ 71 h 131"/>
                <a:gd name="T58" fmla="*/ 59 w 97"/>
                <a:gd name="T59" fmla="*/ 131 h 131"/>
                <a:gd name="T60" fmla="*/ 59 w 97"/>
                <a:gd name="T61" fmla="*/ 131 h 131"/>
                <a:gd name="T62" fmla="*/ 0 w 97"/>
                <a:gd name="T63" fmla="*/ 6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131">
                  <a:moveTo>
                    <a:pt x="0" y="65"/>
                  </a:moveTo>
                  <a:cubicBezTo>
                    <a:pt x="0" y="50"/>
                    <a:pt x="2" y="34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1" y="9"/>
                    <a:pt x="20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6" y="0"/>
                    <a:pt x="85" y="24"/>
                    <a:pt x="95" y="54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82" y="27"/>
                    <a:pt x="53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2" y="4"/>
                    <a:pt x="15" y="11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6" y="35"/>
                    <a:pt x="4" y="50"/>
                    <a:pt x="4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80"/>
                    <a:pt x="12" y="95"/>
                    <a:pt x="2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35" y="119"/>
                    <a:pt x="49" y="127"/>
                    <a:pt x="59" y="127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68" y="127"/>
                    <a:pt x="76" y="120"/>
                    <a:pt x="83" y="109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89" y="98"/>
                    <a:pt x="93" y="84"/>
                    <a:pt x="93" y="71"/>
                  </a:cubicBezTo>
                  <a:cubicBezTo>
                    <a:pt x="93" y="71"/>
                    <a:pt x="93" y="71"/>
                    <a:pt x="93" y="71"/>
                  </a:cubicBezTo>
                  <a:cubicBezTo>
                    <a:pt x="93" y="65"/>
                    <a:pt x="92" y="60"/>
                    <a:pt x="91" y="55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6" y="59"/>
                    <a:pt x="97" y="65"/>
                    <a:pt x="97" y="71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99"/>
                    <a:pt x="80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35" y="130"/>
                    <a:pt x="0" y="97"/>
                    <a:pt x="0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" name="Freeform 73"/>
            <p:cNvSpPr>
              <a:spLocks noEditPoints="1"/>
            </p:cNvSpPr>
            <p:nvPr/>
          </p:nvSpPr>
          <p:spPr bwMode="auto">
            <a:xfrm>
              <a:off x="1534" y="2037"/>
              <a:ext cx="403" cy="538"/>
            </a:xfrm>
            <a:custGeom>
              <a:avLst/>
              <a:gdLst>
                <a:gd name="T0" fmla="*/ 2 w 101"/>
                <a:gd name="T1" fmla="*/ 67 h 135"/>
                <a:gd name="T2" fmla="*/ 7 w 101"/>
                <a:gd name="T3" fmla="*/ 23 h 135"/>
                <a:gd name="T4" fmla="*/ 34 w 101"/>
                <a:gd name="T5" fmla="*/ 0 h 135"/>
                <a:gd name="T6" fmla="*/ 34 w 101"/>
                <a:gd name="T7" fmla="*/ 0 h 135"/>
                <a:gd name="T8" fmla="*/ 34 w 101"/>
                <a:gd name="T9" fmla="*/ 0 h 135"/>
                <a:gd name="T10" fmla="*/ 98 w 101"/>
                <a:gd name="T11" fmla="*/ 53 h 135"/>
                <a:gd name="T12" fmla="*/ 98 w 101"/>
                <a:gd name="T13" fmla="*/ 55 h 135"/>
                <a:gd name="T14" fmla="*/ 99 w 101"/>
                <a:gd name="T15" fmla="*/ 55 h 135"/>
                <a:gd name="T16" fmla="*/ 99 w 101"/>
                <a:gd name="T17" fmla="*/ 57 h 135"/>
                <a:gd name="T18" fmla="*/ 101 w 101"/>
                <a:gd name="T19" fmla="*/ 73 h 135"/>
                <a:gd name="T20" fmla="*/ 61 w 101"/>
                <a:gd name="T21" fmla="*/ 135 h 135"/>
                <a:gd name="T22" fmla="*/ 61 w 101"/>
                <a:gd name="T23" fmla="*/ 131 h 135"/>
                <a:gd name="T24" fmla="*/ 93 w 101"/>
                <a:gd name="T25" fmla="*/ 97 h 135"/>
                <a:gd name="T26" fmla="*/ 86 w 101"/>
                <a:gd name="T27" fmla="*/ 112 h 135"/>
                <a:gd name="T28" fmla="*/ 62 w 101"/>
                <a:gd name="T29" fmla="*/ 131 h 135"/>
                <a:gd name="T30" fmla="*/ 61 w 101"/>
                <a:gd name="T31" fmla="*/ 131 h 135"/>
                <a:gd name="T32" fmla="*/ 61 w 101"/>
                <a:gd name="T33" fmla="*/ 131 h 135"/>
                <a:gd name="T34" fmla="*/ 61 w 101"/>
                <a:gd name="T35" fmla="*/ 131 h 135"/>
                <a:gd name="T36" fmla="*/ 24 w 101"/>
                <a:gd name="T37" fmla="*/ 110 h 135"/>
                <a:gd name="T38" fmla="*/ 14 w 101"/>
                <a:gd name="T39" fmla="*/ 97 h 135"/>
                <a:gd name="T40" fmla="*/ 61 w 101"/>
                <a:gd name="T41" fmla="*/ 131 h 135"/>
                <a:gd name="T42" fmla="*/ 61 w 101"/>
                <a:gd name="T43" fmla="*/ 127 h 135"/>
                <a:gd name="T44" fmla="*/ 62 w 101"/>
                <a:gd name="T45" fmla="*/ 127 h 135"/>
                <a:gd name="T46" fmla="*/ 83 w 101"/>
                <a:gd name="T47" fmla="*/ 110 h 135"/>
                <a:gd name="T48" fmla="*/ 93 w 101"/>
                <a:gd name="T49" fmla="*/ 73 h 135"/>
                <a:gd name="T50" fmla="*/ 93 w 101"/>
                <a:gd name="T51" fmla="*/ 73 h 135"/>
                <a:gd name="T52" fmla="*/ 91 w 101"/>
                <a:gd name="T53" fmla="*/ 58 h 135"/>
                <a:gd name="T54" fmla="*/ 91 w 101"/>
                <a:gd name="T55" fmla="*/ 57 h 135"/>
                <a:gd name="T56" fmla="*/ 34 w 101"/>
                <a:gd name="T57" fmla="*/ 8 h 135"/>
                <a:gd name="T58" fmla="*/ 34 w 101"/>
                <a:gd name="T59" fmla="*/ 8 h 135"/>
                <a:gd name="T60" fmla="*/ 14 w 101"/>
                <a:gd name="T61" fmla="*/ 26 h 135"/>
                <a:gd name="T62" fmla="*/ 8 w 101"/>
                <a:gd name="T63" fmla="*/ 67 h 135"/>
                <a:gd name="T64" fmla="*/ 8 w 101"/>
                <a:gd name="T65" fmla="*/ 68 h 135"/>
                <a:gd name="T66" fmla="*/ 27 w 101"/>
                <a:gd name="T67" fmla="*/ 108 h 135"/>
                <a:gd name="T68" fmla="*/ 61 w 101"/>
                <a:gd name="T69" fmla="*/ 127 h 135"/>
                <a:gd name="T70" fmla="*/ 93 w 101"/>
                <a:gd name="T71" fmla="*/ 97 h 135"/>
                <a:gd name="T72" fmla="*/ 93 w 101"/>
                <a:gd name="T73" fmla="*/ 97 h 135"/>
                <a:gd name="T74" fmla="*/ 93 w 101"/>
                <a:gd name="T75" fmla="*/ 96 h 135"/>
                <a:gd name="T76" fmla="*/ 93 w 101"/>
                <a:gd name="T77" fmla="*/ 96 h 135"/>
                <a:gd name="T78" fmla="*/ 97 w 101"/>
                <a:gd name="T79" fmla="*/ 72 h 135"/>
                <a:gd name="T80" fmla="*/ 95 w 101"/>
                <a:gd name="T81" fmla="*/ 58 h 135"/>
                <a:gd name="T82" fmla="*/ 97 w 101"/>
                <a:gd name="T83" fmla="*/ 72 h 135"/>
                <a:gd name="T84" fmla="*/ 65 w 101"/>
                <a:gd name="T85" fmla="*/ 16 h 135"/>
                <a:gd name="T86" fmla="*/ 92 w 101"/>
                <a:gd name="T87" fmla="*/ 50 h 135"/>
                <a:gd name="T88" fmla="*/ 6 w 101"/>
                <a:gd name="T89" fmla="*/ 41 h 135"/>
                <a:gd name="T90" fmla="*/ 6 w 101"/>
                <a:gd name="T91" fmla="*/ 41 h 135"/>
                <a:gd name="T92" fmla="*/ 6 w 101"/>
                <a:gd name="T93" fmla="*/ 40 h 135"/>
                <a:gd name="T94" fmla="*/ 10 w 101"/>
                <a:gd name="T95" fmla="*/ 24 h 135"/>
                <a:gd name="T96" fmla="*/ 34 w 101"/>
                <a:gd name="T97" fmla="*/ 4 h 135"/>
                <a:gd name="T98" fmla="*/ 34 w 101"/>
                <a:gd name="T99" fmla="*/ 4 h 135"/>
                <a:gd name="T100" fmla="*/ 10 w 101"/>
                <a:gd name="T101" fmla="*/ 24 h 135"/>
                <a:gd name="T102" fmla="*/ 65 w 101"/>
                <a:gd name="T103" fmla="*/ 15 h 135"/>
                <a:gd name="T104" fmla="*/ 65 w 101"/>
                <a:gd name="T105" fmla="*/ 16 h 135"/>
                <a:gd name="T106" fmla="*/ 64 w 101"/>
                <a:gd name="T107" fmla="*/ 15 h 135"/>
                <a:gd name="T108" fmla="*/ 65 w 101"/>
                <a:gd name="T109" fmla="*/ 15 h 135"/>
                <a:gd name="T110" fmla="*/ 64 w 101"/>
                <a:gd name="T111" fmla="*/ 15 h 135"/>
                <a:gd name="T112" fmla="*/ 64 w 101"/>
                <a:gd name="T113" fmla="*/ 15 h 135"/>
                <a:gd name="T114" fmla="*/ 64 w 101"/>
                <a:gd name="T115" fmla="*/ 15 h 135"/>
                <a:gd name="T116" fmla="*/ 64 w 101"/>
                <a:gd name="T117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135">
                  <a:moveTo>
                    <a:pt x="0" y="67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52"/>
                    <a:pt x="2" y="36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2" y="10"/>
                    <a:pt x="2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9" y="0"/>
                    <a:pt x="88" y="24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5"/>
                    <a:pt x="98" y="55"/>
                    <a:pt x="98" y="55"/>
                  </a:cubicBezTo>
                  <a:cubicBezTo>
                    <a:pt x="98" y="55"/>
                    <a:pt x="98" y="55"/>
                    <a:pt x="99" y="55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0" y="62"/>
                    <a:pt x="101" y="67"/>
                    <a:pt x="101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1" y="102"/>
                    <a:pt x="85" y="134"/>
                    <a:pt x="61" y="135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36" y="134"/>
                    <a:pt x="1" y="101"/>
                    <a:pt x="0" y="67"/>
                  </a:cubicBezTo>
                  <a:close/>
                  <a:moveTo>
                    <a:pt x="61" y="131"/>
                  </a:moveTo>
                  <a:cubicBezTo>
                    <a:pt x="75" y="131"/>
                    <a:pt x="87" y="116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1" y="103"/>
                    <a:pt x="89" y="108"/>
                    <a:pt x="86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0" y="123"/>
                    <a:pt x="71" y="131"/>
                    <a:pt x="62" y="131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62" y="131"/>
                    <a:pt x="62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50" y="131"/>
                    <a:pt x="36" y="122"/>
                    <a:pt x="24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0" y="106"/>
                    <a:pt x="17" y="102"/>
                    <a:pt x="14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26" y="116"/>
                    <a:pt x="46" y="131"/>
                    <a:pt x="61" y="131"/>
                  </a:cubicBezTo>
                  <a:close/>
                  <a:moveTo>
                    <a:pt x="61" y="127"/>
                  </a:moveTo>
                  <a:cubicBezTo>
                    <a:pt x="61" y="127"/>
                    <a:pt x="61" y="127"/>
                    <a:pt x="61" y="127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61" y="127"/>
                    <a:pt x="61" y="127"/>
                    <a:pt x="62" y="127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69" y="127"/>
                    <a:pt x="77" y="120"/>
                    <a:pt x="83" y="110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9" y="100"/>
                    <a:pt x="93" y="86"/>
                    <a:pt x="93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3" y="67"/>
                    <a:pt x="92" y="62"/>
                    <a:pt x="91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82" y="30"/>
                    <a:pt x="5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5" y="8"/>
                    <a:pt x="19" y="14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0" y="37"/>
                    <a:pt x="8" y="52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81"/>
                    <a:pt x="16" y="96"/>
                    <a:pt x="27" y="108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38" y="119"/>
                    <a:pt x="52" y="127"/>
                    <a:pt x="61" y="127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61" y="127"/>
                    <a:pt x="61" y="127"/>
                    <a:pt x="61" y="127"/>
                  </a:cubicBezTo>
                  <a:close/>
                  <a:moveTo>
                    <a:pt x="93" y="97"/>
                  </a:moveTo>
                  <a:cubicBezTo>
                    <a:pt x="93" y="97"/>
                    <a:pt x="93" y="97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close/>
                  <a:moveTo>
                    <a:pt x="93" y="96"/>
                  </a:move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lose/>
                  <a:moveTo>
                    <a:pt x="97" y="72"/>
                  </a:moveTo>
                  <a:cubicBezTo>
                    <a:pt x="97" y="67"/>
                    <a:pt x="96" y="63"/>
                    <a:pt x="95" y="58"/>
                  </a:cubicBezTo>
                  <a:cubicBezTo>
                    <a:pt x="95" y="58"/>
                    <a:pt x="95" y="58"/>
                    <a:pt x="95" y="58"/>
                  </a:cubicBezTo>
                  <a:cubicBezTo>
                    <a:pt x="95" y="58"/>
                    <a:pt x="95" y="58"/>
                    <a:pt x="95" y="58"/>
                  </a:cubicBezTo>
                  <a:cubicBezTo>
                    <a:pt x="96" y="63"/>
                    <a:pt x="97" y="67"/>
                    <a:pt x="97" y="72"/>
                  </a:cubicBezTo>
                  <a:close/>
                  <a:moveTo>
                    <a:pt x="92" y="50"/>
                  </a:moveTo>
                  <a:cubicBezTo>
                    <a:pt x="86" y="36"/>
                    <a:pt x="76" y="24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76" y="24"/>
                    <a:pt x="86" y="36"/>
                    <a:pt x="92" y="50"/>
                  </a:cubicBezTo>
                  <a:close/>
                  <a:moveTo>
                    <a:pt x="6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lose/>
                  <a:moveTo>
                    <a:pt x="10" y="24"/>
                  </a:moveTo>
                  <a:cubicBezTo>
                    <a:pt x="9" y="29"/>
                    <a:pt x="7" y="35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7" y="35"/>
                    <a:pt x="9" y="29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5" y="12"/>
                    <a:pt x="23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23" y="4"/>
                    <a:pt x="15" y="12"/>
                    <a:pt x="10" y="24"/>
                  </a:cubicBezTo>
                  <a:close/>
                  <a:moveTo>
                    <a:pt x="65" y="16"/>
                  </a:moveTo>
                  <a:cubicBezTo>
                    <a:pt x="65" y="16"/>
                    <a:pt x="65" y="16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6"/>
                    <a:pt x="65" y="16"/>
                    <a:pt x="65" y="16"/>
                  </a:cubicBezTo>
                  <a:close/>
                  <a:moveTo>
                    <a:pt x="65" y="15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5" y="15"/>
                  </a:cubicBezTo>
                  <a:close/>
                  <a:moveTo>
                    <a:pt x="64" y="15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lose/>
                  <a:moveTo>
                    <a:pt x="64" y="15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" name="Freeform 74"/>
            <p:cNvSpPr/>
            <p:nvPr/>
          </p:nvSpPr>
          <p:spPr bwMode="auto">
            <a:xfrm>
              <a:off x="1598" y="2037"/>
              <a:ext cx="128" cy="107"/>
            </a:xfrm>
            <a:custGeom>
              <a:avLst/>
              <a:gdLst>
                <a:gd name="T0" fmla="*/ 0 w 128"/>
                <a:gd name="T1" fmla="*/ 48 h 107"/>
                <a:gd name="T2" fmla="*/ 16 w 128"/>
                <a:gd name="T3" fmla="*/ 40 h 107"/>
                <a:gd name="T4" fmla="*/ 32 w 128"/>
                <a:gd name="T5" fmla="*/ 72 h 107"/>
                <a:gd name="T6" fmla="*/ 72 w 128"/>
                <a:gd name="T7" fmla="*/ 0 h 107"/>
                <a:gd name="T8" fmla="*/ 108 w 128"/>
                <a:gd name="T9" fmla="*/ 52 h 107"/>
                <a:gd name="T10" fmla="*/ 112 w 128"/>
                <a:gd name="T11" fmla="*/ 24 h 107"/>
                <a:gd name="T12" fmla="*/ 128 w 128"/>
                <a:gd name="T13" fmla="*/ 28 h 107"/>
                <a:gd name="T14" fmla="*/ 116 w 128"/>
                <a:gd name="T15" fmla="*/ 91 h 107"/>
                <a:gd name="T16" fmla="*/ 72 w 128"/>
                <a:gd name="T17" fmla="*/ 32 h 107"/>
                <a:gd name="T18" fmla="*/ 32 w 128"/>
                <a:gd name="T19" fmla="*/ 107 h 107"/>
                <a:gd name="T20" fmla="*/ 0 w 128"/>
                <a:gd name="T21" fmla="*/ 48 h 107"/>
                <a:gd name="T22" fmla="*/ 0 w 128"/>
                <a:gd name="T23" fmla="*/ 4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07">
                  <a:moveTo>
                    <a:pt x="0" y="48"/>
                  </a:moveTo>
                  <a:lnTo>
                    <a:pt x="16" y="40"/>
                  </a:lnTo>
                  <a:lnTo>
                    <a:pt x="32" y="72"/>
                  </a:lnTo>
                  <a:lnTo>
                    <a:pt x="72" y="0"/>
                  </a:lnTo>
                  <a:lnTo>
                    <a:pt x="108" y="52"/>
                  </a:lnTo>
                  <a:lnTo>
                    <a:pt x="112" y="24"/>
                  </a:lnTo>
                  <a:lnTo>
                    <a:pt x="128" y="28"/>
                  </a:lnTo>
                  <a:lnTo>
                    <a:pt x="116" y="91"/>
                  </a:lnTo>
                  <a:lnTo>
                    <a:pt x="72" y="32"/>
                  </a:lnTo>
                  <a:lnTo>
                    <a:pt x="32" y="107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" name="Freeform 75"/>
            <p:cNvSpPr>
              <a:spLocks noEditPoints="1"/>
            </p:cNvSpPr>
            <p:nvPr/>
          </p:nvSpPr>
          <p:spPr bwMode="auto">
            <a:xfrm>
              <a:off x="1590" y="2021"/>
              <a:ext cx="148" cy="139"/>
            </a:xfrm>
            <a:custGeom>
              <a:avLst/>
              <a:gdLst>
                <a:gd name="T0" fmla="*/ 0 w 148"/>
                <a:gd name="T1" fmla="*/ 68 h 139"/>
                <a:gd name="T2" fmla="*/ 8 w 148"/>
                <a:gd name="T3" fmla="*/ 64 h 139"/>
                <a:gd name="T4" fmla="*/ 12 w 148"/>
                <a:gd name="T5" fmla="*/ 72 h 139"/>
                <a:gd name="T6" fmla="*/ 8 w 148"/>
                <a:gd name="T7" fmla="*/ 64 h 139"/>
                <a:gd name="T8" fmla="*/ 0 w 148"/>
                <a:gd name="T9" fmla="*/ 68 h 139"/>
                <a:gd name="T10" fmla="*/ 0 w 148"/>
                <a:gd name="T11" fmla="*/ 64 h 139"/>
                <a:gd name="T12" fmla="*/ 28 w 148"/>
                <a:gd name="T13" fmla="*/ 48 h 139"/>
                <a:gd name="T14" fmla="*/ 40 w 148"/>
                <a:gd name="T15" fmla="*/ 72 h 139"/>
                <a:gd name="T16" fmla="*/ 80 w 148"/>
                <a:gd name="T17" fmla="*/ 0 h 139"/>
                <a:gd name="T18" fmla="*/ 112 w 148"/>
                <a:gd name="T19" fmla="*/ 48 h 139"/>
                <a:gd name="T20" fmla="*/ 116 w 148"/>
                <a:gd name="T21" fmla="*/ 28 h 139"/>
                <a:gd name="T22" fmla="*/ 148 w 148"/>
                <a:gd name="T23" fmla="*/ 36 h 139"/>
                <a:gd name="T24" fmla="*/ 128 w 148"/>
                <a:gd name="T25" fmla="*/ 127 h 139"/>
                <a:gd name="T26" fmla="*/ 80 w 148"/>
                <a:gd name="T27" fmla="*/ 64 h 139"/>
                <a:gd name="T28" fmla="*/ 40 w 148"/>
                <a:gd name="T29" fmla="*/ 139 h 139"/>
                <a:gd name="T30" fmla="*/ 0 w 148"/>
                <a:gd name="T31" fmla="*/ 68 h 139"/>
                <a:gd name="T32" fmla="*/ 0 w 148"/>
                <a:gd name="T33" fmla="*/ 68 h 139"/>
                <a:gd name="T34" fmla="*/ 40 w 148"/>
                <a:gd name="T35" fmla="*/ 104 h 139"/>
                <a:gd name="T36" fmla="*/ 80 w 148"/>
                <a:gd name="T37" fmla="*/ 32 h 139"/>
                <a:gd name="T38" fmla="*/ 120 w 148"/>
                <a:gd name="T39" fmla="*/ 88 h 139"/>
                <a:gd name="T40" fmla="*/ 128 w 148"/>
                <a:gd name="T41" fmla="*/ 48 h 139"/>
                <a:gd name="T42" fmla="*/ 120 w 148"/>
                <a:gd name="T43" fmla="*/ 88 h 139"/>
                <a:gd name="T44" fmla="*/ 80 w 148"/>
                <a:gd name="T45" fmla="*/ 32 h 139"/>
                <a:gd name="T46" fmla="*/ 40 w 148"/>
                <a:gd name="T47" fmla="*/ 104 h 139"/>
                <a:gd name="T48" fmla="*/ 40 w 148"/>
                <a:gd name="T49" fmla="*/ 10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8" h="139">
                  <a:moveTo>
                    <a:pt x="0" y="68"/>
                  </a:moveTo>
                  <a:lnTo>
                    <a:pt x="8" y="64"/>
                  </a:lnTo>
                  <a:lnTo>
                    <a:pt x="12" y="72"/>
                  </a:lnTo>
                  <a:lnTo>
                    <a:pt x="8" y="64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28" y="48"/>
                  </a:lnTo>
                  <a:lnTo>
                    <a:pt x="40" y="72"/>
                  </a:lnTo>
                  <a:lnTo>
                    <a:pt x="80" y="0"/>
                  </a:lnTo>
                  <a:lnTo>
                    <a:pt x="112" y="48"/>
                  </a:lnTo>
                  <a:lnTo>
                    <a:pt x="116" y="28"/>
                  </a:lnTo>
                  <a:lnTo>
                    <a:pt x="148" y="36"/>
                  </a:lnTo>
                  <a:lnTo>
                    <a:pt x="128" y="127"/>
                  </a:lnTo>
                  <a:lnTo>
                    <a:pt x="80" y="64"/>
                  </a:lnTo>
                  <a:lnTo>
                    <a:pt x="40" y="139"/>
                  </a:lnTo>
                  <a:lnTo>
                    <a:pt x="0" y="68"/>
                  </a:lnTo>
                  <a:lnTo>
                    <a:pt x="0" y="68"/>
                  </a:lnTo>
                  <a:close/>
                  <a:moveTo>
                    <a:pt x="40" y="104"/>
                  </a:moveTo>
                  <a:lnTo>
                    <a:pt x="80" y="32"/>
                  </a:lnTo>
                  <a:lnTo>
                    <a:pt x="120" y="88"/>
                  </a:lnTo>
                  <a:lnTo>
                    <a:pt x="128" y="48"/>
                  </a:lnTo>
                  <a:lnTo>
                    <a:pt x="120" y="88"/>
                  </a:lnTo>
                  <a:lnTo>
                    <a:pt x="80" y="32"/>
                  </a:lnTo>
                  <a:lnTo>
                    <a:pt x="40" y="104"/>
                  </a:lnTo>
                  <a:lnTo>
                    <a:pt x="40" y="1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Freeform 76"/>
            <p:cNvSpPr/>
            <p:nvPr/>
          </p:nvSpPr>
          <p:spPr bwMode="auto">
            <a:xfrm>
              <a:off x="1718" y="1870"/>
              <a:ext cx="503" cy="191"/>
            </a:xfrm>
            <a:custGeom>
              <a:avLst/>
              <a:gdLst>
                <a:gd name="T0" fmla="*/ 0 w 503"/>
                <a:gd name="T1" fmla="*/ 175 h 191"/>
                <a:gd name="T2" fmla="*/ 499 w 503"/>
                <a:gd name="T3" fmla="*/ 0 h 191"/>
                <a:gd name="T4" fmla="*/ 503 w 503"/>
                <a:gd name="T5" fmla="*/ 16 h 191"/>
                <a:gd name="T6" fmla="*/ 4 w 503"/>
                <a:gd name="T7" fmla="*/ 191 h 191"/>
                <a:gd name="T8" fmla="*/ 0 w 503"/>
                <a:gd name="T9" fmla="*/ 175 h 191"/>
                <a:gd name="T10" fmla="*/ 0 w 503"/>
                <a:gd name="T11" fmla="*/ 17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" h="191">
                  <a:moveTo>
                    <a:pt x="0" y="175"/>
                  </a:moveTo>
                  <a:lnTo>
                    <a:pt x="499" y="0"/>
                  </a:lnTo>
                  <a:lnTo>
                    <a:pt x="503" y="16"/>
                  </a:lnTo>
                  <a:lnTo>
                    <a:pt x="4" y="191"/>
                  </a:lnTo>
                  <a:lnTo>
                    <a:pt x="0" y="175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" name="Freeform 77"/>
            <p:cNvSpPr>
              <a:spLocks noEditPoints="1"/>
            </p:cNvSpPr>
            <p:nvPr/>
          </p:nvSpPr>
          <p:spPr bwMode="auto">
            <a:xfrm>
              <a:off x="1706" y="1858"/>
              <a:ext cx="527" cy="211"/>
            </a:xfrm>
            <a:custGeom>
              <a:avLst/>
              <a:gdLst>
                <a:gd name="T0" fmla="*/ 8 w 527"/>
                <a:gd name="T1" fmla="*/ 207 h 211"/>
                <a:gd name="T2" fmla="*/ 4 w 527"/>
                <a:gd name="T3" fmla="*/ 191 h 211"/>
                <a:gd name="T4" fmla="*/ 12 w 527"/>
                <a:gd name="T5" fmla="*/ 187 h 211"/>
                <a:gd name="T6" fmla="*/ 12 w 527"/>
                <a:gd name="T7" fmla="*/ 195 h 211"/>
                <a:gd name="T8" fmla="*/ 12 w 527"/>
                <a:gd name="T9" fmla="*/ 187 h 211"/>
                <a:gd name="T10" fmla="*/ 4 w 527"/>
                <a:gd name="T11" fmla="*/ 191 h 211"/>
                <a:gd name="T12" fmla="*/ 0 w 527"/>
                <a:gd name="T13" fmla="*/ 183 h 211"/>
                <a:gd name="T14" fmla="*/ 515 w 527"/>
                <a:gd name="T15" fmla="*/ 0 h 211"/>
                <a:gd name="T16" fmla="*/ 527 w 527"/>
                <a:gd name="T17" fmla="*/ 32 h 211"/>
                <a:gd name="T18" fmla="*/ 12 w 527"/>
                <a:gd name="T19" fmla="*/ 211 h 211"/>
                <a:gd name="T20" fmla="*/ 8 w 527"/>
                <a:gd name="T21" fmla="*/ 207 h 211"/>
                <a:gd name="T22" fmla="*/ 8 w 527"/>
                <a:gd name="T23" fmla="*/ 207 h 211"/>
                <a:gd name="T24" fmla="*/ 20 w 527"/>
                <a:gd name="T25" fmla="*/ 191 h 211"/>
                <a:gd name="T26" fmla="*/ 507 w 527"/>
                <a:gd name="T27" fmla="*/ 20 h 211"/>
                <a:gd name="T28" fmla="*/ 507 w 527"/>
                <a:gd name="T29" fmla="*/ 20 h 211"/>
                <a:gd name="T30" fmla="*/ 20 w 527"/>
                <a:gd name="T31" fmla="*/ 191 h 211"/>
                <a:gd name="T32" fmla="*/ 20 w 527"/>
                <a:gd name="T33" fmla="*/ 191 h 211"/>
                <a:gd name="T34" fmla="*/ 20 w 527"/>
                <a:gd name="T35" fmla="*/ 19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7" h="211">
                  <a:moveTo>
                    <a:pt x="8" y="207"/>
                  </a:moveTo>
                  <a:lnTo>
                    <a:pt x="4" y="191"/>
                  </a:lnTo>
                  <a:lnTo>
                    <a:pt x="12" y="187"/>
                  </a:lnTo>
                  <a:lnTo>
                    <a:pt x="12" y="195"/>
                  </a:lnTo>
                  <a:lnTo>
                    <a:pt x="12" y="187"/>
                  </a:lnTo>
                  <a:lnTo>
                    <a:pt x="4" y="191"/>
                  </a:lnTo>
                  <a:lnTo>
                    <a:pt x="0" y="183"/>
                  </a:lnTo>
                  <a:lnTo>
                    <a:pt x="515" y="0"/>
                  </a:lnTo>
                  <a:lnTo>
                    <a:pt x="527" y="32"/>
                  </a:lnTo>
                  <a:lnTo>
                    <a:pt x="12" y="211"/>
                  </a:lnTo>
                  <a:lnTo>
                    <a:pt x="8" y="207"/>
                  </a:lnTo>
                  <a:lnTo>
                    <a:pt x="8" y="207"/>
                  </a:lnTo>
                  <a:close/>
                  <a:moveTo>
                    <a:pt x="20" y="191"/>
                  </a:moveTo>
                  <a:lnTo>
                    <a:pt x="507" y="20"/>
                  </a:lnTo>
                  <a:lnTo>
                    <a:pt x="507" y="20"/>
                  </a:lnTo>
                  <a:lnTo>
                    <a:pt x="20" y="191"/>
                  </a:lnTo>
                  <a:lnTo>
                    <a:pt x="20" y="191"/>
                  </a:lnTo>
                  <a:lnTo>
                    <a:pt x="20" y="1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" name="Freeform 78"/>
            <p:cNvSpPr/>
            <p:nvPr/>
          </p:nvSpPr>
          <p:spPr bwMode="auto">
            <a:xfrm>
              <a:off x="1202" y="2121"/>
              <a:ext cx="380" cy="286"/>
            </a:xfrm>
            <a:custGeom>
              <a:avLst/>
              <a:gdLst>
                <a:gd name="T0" fmla="*/ 0 w 380"/>
                <a:gd name="T1" fmla="*/ 270 h 286"/>
                <a:gd name="T2" fmla="*/ 372 w 380"/>
                <a:gd name="T3" fmla="*/ 0 h 286"/>
                <a:gd name="T4" fmla="*/ 380 w 380"/>
                <a:gd name="T5" fmla="*/ 11 h 286"/>
                <a:gd name="T6" fmla="*/ 12 w 380"/>
                <a:gd name="T7" fmla="*/ 286 h 286"/>
                <a:gd name="T8" fmla="*/ 0 w 380"/>
                <a:gd name="T9" fmla="*/ 270 h 286"/>
                <a:gd name="T10" fmla="*/ 0 w 380"/>
                <a:gd name="T11" fmla="*/ 27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286">
                  <a:moveTo>
                    <a:pt x="0" y="270"/>
                  </a:moveTo>
                  <a:lnTo>
                    <a:pt x="372" y="0"/>
                  </a:lnTo>
                  <a:lnTo>
                    <a:pt x="380" y="11"/>
                  </a:lnTo>
                  <a:lnTo>
                    <a:pt x="12" y="286"/>
                  </a:lnTo>
                  <a:lnTo>
                    <a:pt x="0" y="270"/>
                  </a:lnTo>
                  <a:lnTo>
                    <a:pt x="0" y="2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" name="Freeform 79"/>
            <p:cNvSpPr>
              <a:spLocks noEditPoints="1"/>
            </p:cNvSpPr>
            <p:nvPr/>
          </p:nvSpPr>
          <p:spPr bwMode="auto">
            <a:xfrm>
              <a:off x="1190" y="2109"/>
              <a:ext cx="404" cy="306"/>
            </a:xfrm>
            <a:custGeom>
              <a:avLst/>
              <a:gdLst>
                <a:gd name="T0" fmla="*/ 8 w 404"/>
                <a:gd name="T1" fmla="*/ 286 h 306"/>
                <a:gd name="T2" fmla="*/ 12 w 404"/>
                <a:gd name="T3" fmla="*/ 282 h 306"/>
                <a:gd name="T4" fmla="*/ 16 w 404"/>
                <a:gd name="T5" fmla="*/ 290 h 306"/>
                <a:gd name="T6" fmla="*/ 12 w 404"/>
                <a:gd name="T7" fmla="*/ 282 h 306"/>
                <a:gd name="T8" fmla="*/ 8 w 404"/>
                <a:gd name="T9" fmla="*/ 286 h 306"/>
                <a:gd name="T10" fmla="*/ 0 w 404"/>
                <a:gd name="T11" fmla="*/ 282 h 306"/>
                <a:gd name="T12" fmla="*/ 384 w 404"/>
                <a:gd name="T13" fmla="*/ 0 h 306"/>
                <a:gd name="T14" fmla="*/ 404 w 404"/>
                <a:gd name="T15" fmla="*/ 23 h 306"/>
                <a:gd name="T16" fmla="*/ 20 w 404"/>
                <a:gd name="T17" fmla="*/ 306 h 306"/>
                <a:gd name="T18" fmla="*/ 8 w 404"/>
                <a:gd name="T19" fmla="*/ 286 h 306"/>
                <a:gd name="T20" fmla="*/ 8 w 404"/>
                <a:gd name="T21" fmla="*/ 286 h 306"/>
                <a:gd name="T22" fmla="*/ 24 w 404"/>
                <a:gd name="T23" fmla="*/ 286 h 306"/>
                <a:gd name="T24" fmla="*/ 384 w 404"/>
                <a:gd name="T25" fmla="*/ 23 h 306"/>
                <a:gd name="T26" fmla="*/ 24 w 404"/>
                <a:gd name="T27" fmla="*/ 286 h 306"/>
                <a:gd name="T28" fmla="*/ 24 w 404"/>
                <a:gd name="T29" fmla="*/ 286 h 306"/>
                <a:gd name="T30" fmla="*/ 24 w 404"/>
                <a:gd name="T31" fmla="*/ 28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4" h="306">
                  <a:moveTo>
                    <a:pt x="8" y="286"/>
                  </a:moveTo>
                  <a:lnTo>
                    <a:pt x="12" y="282"/>
                  </a:lnTo>
                  <a:lnTo>
                    <a:pt x="16" y="290"/>
                  </a:lnTo>
                  <a:lnTo>
                    <a:pt x="12" y="282"/>
                  </a:lnTo>
                  <a:lnTo>
                    <a:pt x="8" y="286"/>
                  </a:lnTo>
                  <a:lnTo>
                    <a:pt x="0" y="282"/>
                  </a:lnTo>
                  <a:lnTo>
                    <a:pt x="384" y="0"/>
                  </a:lnTo>
                  <a:lnTo>
                    <a:pt x="404" y="23"/>
                  </a:lnTo>
                  <a:lnTo>
                    <a:pt x="20" y="306"/>
                  </a:lnTo>
                  <a:lnTo>
                    <a:pt x="8" y="286"/>
                  </a:lnTo>
                  <a:lnTo>
                    <a:pt x="8" y="286"/>
                  </a:lnTo>
                  <a:close/>
                  <a:moveTo>
                    <a:pt x="24" y="286"/>
                  </a:moveTo>
                  <a:lnTo>
                    <a:pt x="384" y="23"/>
                  </a:lnTo>
                  <a:lnTo>
                    <a:pt x="24" y="286"/>
                  </a:lnTo>
                  <a:lnTo>
                    <a:pt x="24" y="286"/>
                  </a:lnTo>
                  <a:lnTo>
                    <a:pt x="24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" name="Freeform 80"/>
            <p:cNvSpPr>
              <a:spLocks noEditPoints="1"/>
            </p:cNvSpPr>
            <p:nvPr/>
          </p:nvSpPr>
          <p:spPr bwMode="auto">
            <a:xfrm>
              <a:off x="1270" y="2340"/>
              <a:ext cx="20" cy="47"/>
            </a:xfrm>
            <a:custGeom>
              <a:avLst/>
              <a:gdLst>
                <a:gd name="T0" fmla="*/ 0 w 5"/>
                <a:gd name="T1" fmla="*/ 5 h 12"/>
                <a:gd name="T2" fmla="*/ 0 w 5"/>
                <a:gd name="T3" fmla="*/ 2 h 12"/>
                <a:gd name="T4" fmla="*/ 0 w 5"/>
                <a:gd name="T5" fmla="*/ 2 h 12"/>
                <a:gd name="T6" fmla="*/ 0 w 5"/>
                <a:gd name="T7" fmla="*/ 2 h 12"/>
                <a:gd name="T8" fmla="*/ 0 w 5"/>
                <a:gd name="T9" fmla="*/ 2 h 12"/>
                <a:gd name="T10" fmla="*/ 1 w 5"/>
                <a:gd name="T11" fmla="*/ 0 h 12"/>
                <a:gd name="T12" fmla="*/ 1 w 5"/>
                <a:gd name="T13" fmla="*/ 0 h 12"/>
                <a:gd name="T14" fmla="*/ 2 w 5"/>
                <a:gd name="T15" fmla="*/ 0 h 12"/>
                <a:gd name="T16" fmla="*/ 2 w 5"/>
                <a:gd name="T17" fmla="*/ 0 h 12"/>
                <a:gd name="T18" fmla="*/ 4 w 5"/>
                <a:gd name="T19" fmla="*/ 1 h 12"/>
                <a:gd name="T20" fmla="*/ 4 w 5"/>
                <a:gd name="T21" fmla="*/ 1 h 12"/>
                <a:gd name="T22" fmla="*/ 4 w 5"/>
                <a:gd name="T23" fmla="*/ 2 h 12"/>
                <a:gd name="T24" fmla="*/ 4 w 5"/>
                <a:gd name="T25" fmla="*/ 2 h 12"/>
                <a:gd name="T26" fmla="*/ 4 w 5"/>
                <a:gd name="T27" fmla="*/ 5 h 12"/>
                <a:gd name="T28" fmla="*/ 4 w 5"/>
                <a:gd name="T29" fmla="*/ 5 h 12"/>
                <a:gd name="T30" fmla="*/ 5 w 5"/>
                <a:gd name="T31" fmla="*/ 9 h 12"/>
                <a:gd name="T32" fmla="*/ 5 w 5"/>
                <a:gd name="T33" fmla="*/ 9 h 12"/>
                <a:gd name="T34" fmla="*/ 2 w 5"/>
                <a:gd name="T35" fmla="*/ 12 h 12"/>
                <a:gd name="T36" fmla="*/ 0 w 5"/>
                <a:gd name="T37" fmla="*/ 5 h 12"/>
                <a:gd name="T38" fmla="*/ 4 w 5"/>
                <a:gd name="T39" fmla="*/ 3 h 12"/>
                <a:gd name="T40" fmla="*/ 2 w 5"/>
                <a:gd name="T41" fmla="*/ 2 h 12"/>
                <a:gd name="T42" fmla="*/ 4 w 5"/>
                <a:gd name="T43" fmla="*/ 3 h 12"/>
                <a:gd name="T44" fmla="*/ 2 w 5"/>
                <a:gd name="T45" fmla="*/ 2 h 12"/>
                <a:gd name="T46" fmla="*/ 2 w 5"/>
                <a:gd name="T47" fmla="*/ 2 h 12"/>
                <a:gd name="T48" fmla="*/ 2 w 5"/>
                <a:gd name="T49" fmla="*/ 2 h 12"/>
                <a:gd name="T50" fmla="*/ 2 w 5"/>
                <a:gd name="T5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12">
                  <a:moveTo>
                    <a:pt x="0" y="5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7"/>
                    <a:pt x="4" y="8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0"/>
                    <a:pt x="0" y="7"/>
                    <a:pt x="0" y="5"/>
                  </a:cubicBezTo>
                  <a:close/>
                  <a:moveTo>
                    <a:pt x="4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3"/>
                    <a:pt x="4" y="3"/>
                    <a:pt x="4" y="3"/>
                  </a:cubicBezTo>
                  <a:close/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7" name="Freeform 81"/>
            <p:cNvSpPr>
              <a:spLocks noEditPoints="1"/>
            </p:cNvSpPr>
            <p:nvPr/>
          </p:nvSpPr>
          <p:spPr bwMode="auto">
            <a:xfrm>
              <a:off x="1262" y="2332"/>
              <a:ext cx="40" cy="67"/>
            </a:xfrm>
            <a:custGeom>
              <a:avLst/>
              <a:gdLst>
                <a:gd name="T0" fmla="*/ 3 w 10"/>
                <a:gd name="T1" fmla="*/ 15 h 17"/>
                <a:gd name="T2" fmla="*/ 0 w 10"/>
                <a:gd name="T3" fmla="*/ 7 h 17"/>
                <a:gd name="T4" fmla="*/ 0 w 10"/>
                <a:gd name="T5" fmla="*/ 7 h 17"/>
                <a:gd name="T6" fmla="*/ 2 w 10"/>
                <a:gd name="T7" fmla="*/ 7 h 17"/>
                <a:gd name="T8" fmla="*/ 0 w 10"/>
                <a:gd name="T9" fmla="*/ 7 h 17"/>
                <a:gd name="T10" fmla="*/ 0 w 10"/>
                <a:gd name="T11" fmla="*/ 4 h 17"/>
                <a:gd name="T12" fmla="*/ 0 w 10"/>
                <a:gd name="T13" fmla="*/ 4 h 17"/>
                <a:gd name="T14" fmla="*/ 0 w 10"/>
                <a:gd name="T15" fmla="*/ 4 h 17"/>
                <a:gd name="T16" fmla="*/ 0 w 10"/>
                <a:gd name="T17" fmla="*/ 4 h 17"/>
                <a:gd name="T18" fmla="*/ 1 w 10"/>
                <a:gd name="T19" fmla="*/ 1 h 17"/>
                <a:gd name="T20" fmla="*/ 1 w 10"/>
                <a:gd name="T21" fmla="*/ 1 h 17"/>
                <a:gd name="T22" fmla="*/ 4 w 10"/>
                <a:gd name="T23" fmla="*/ 0 h 17"/>
                <a:gd name="T24" fmla="*/ 4 w 10"/>
                <a:gd name="T25" fmla="*/ 0 h 17"/>
                <a:gd name="T26" fmla="*/ 8 w 10"/>
                <a:gd name="T27" fmla="*/ 3 h 17"/>
                <a:gd name="T28" fmla="*/ 8 w 10"/>
                <a:gd name="T29" fmla="*/ 3 h 17"/>
                <a:gd name="T30" fmla="*/ 8 w 10"/>
                <a:gd name="T31" fmla="*/ 4 h 17"/>
                <a:gd name="T32" fmla="*/ 8 w 10"/>
                <a:gd name="T33" fmla="*/ 4 h 17"/>
                <a:gd name="T34" fmla="*/ 8 w 10"/>
                <a:gd name="T35" fmla="*/ 4 h 17"/>
                <a:gd name="T36" fmla="*/ 8 w 10"/>
                <a:gd name="T37" fmla="*/ 4 h 17"/>
                <a:gd name="T38" fmla="*/ 8 w 10"/>
                <a:gd name="T39" fmla="*/ 8 h 17"/>
                <a:gd name="T40" fmla="*/ 8 w 10"/>
                <a:gd name="T41" fmla="*/ 8 h 17"/>
                <a:gd name="T42" fmla="*/ 8 w 10"/>
                <a:gd name="T43" fmla="*/ 8 h 17"/>
                <a:gd name="T44" fmla="*/ 8 w 10"/>
                <a:gd name="T45" fmla="*/ 9 h 17"/>
                <a:gd name="T46" fmla="*/ 8 w 10"/>
                <a:gd name="T47" fmla="*/ 9 h 17"/>
                <a:gd name="T48" fmla="*/ 8 w 10"/>
                <a:gd name="T49" fmla="*/ 9 h 17"/>
                <a:gd name="T50" fmla="*/ 10 w 10"/>
                <a:gd name="T51" fmla="*/ 11 h 17"/>
                <a:gd name="T52" fmla="*/ 4 w 10"/>
                <a:gd name="T53" fmla="*/ 17 h 17"/>
                <a:gd name="T54" fmla="*/ 3 w 10"/>
                <a:gd name="T55" fmla="*/ 15 h 17"/>
                <a:gd name="T56" fmla="*/ 4 w 10"/>
                <a:gd name="T57" fmla="*/ 9 h 17"/>
                <a:gd name="T58" fmla="*/ 4 w 10"/>
                <a:gd name="T59" fmla="*/ 8 h 17"/>
                <a:gd name="T60" fmla="*/ 4 w 10"/>
                <a:gd name="T61" fmla="*/ 8 h 17"/>
                <a:gd name="T62" fmla="*/ 4 w 10"/>
                <a:gd name="T63" fmla="*/ 9 h 17"/>
                <a:gd name="T64" fmla="*/ 4 w 10"/>
                <a:gd name="T65" fmla="*/ 7 h 17"/>
                <a:gd name="T66" fmla="*/ 4 w 10"/>
                <a:gd name="T67" fmla="*/ 6 h 17"/>
                <a:gd name="T68" fmla="*/ 4 w 10"/>
                <a:gd name="T69" fmla="*/ 6 h 17"/>
                <a:gd name="T70" fmla="*/ 4 w 10"/>
                <a:gd name="T71" fmla="*/ 6 h 17"/>
                <a:gd name="T72" fmla="*/ 4 w 10"/>
                <a:gd name="T73" fmla="*/ 7 h 17"/>
                <a:gd name="T74" fmla="*/ 6 w 10"/>
                <a:gd name="T75" fmla="*/ 5 h 17"/>
                <a:gd name="T76" fmla="*/ 7 w 10"/>
                <a:gd name="T77" fmla="*/ 4 h 17"/>
                <a:gd name="T78" fmla="*/ 6 w 10"/>
                <a:gd name="T79" fmla="*/ 5 h 17"/>
                <a:gd name="T80" fmla="*/ 6 w 10"/>
                <a:gd name="T81" fmla="*/ 5 h 17"/>
                <a:gd name="T82" fmla="*/ 7 w 10"/>
                <a:gd name="T83" fmla="*/ 4 h 17"/>
                <a:gd name="T84" fmla="*/ 6 w 10"/>
                <a:gd name="T8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" h="17">
                  <a:moveTo>
                    <a:pt x="3" y="15"/>
                  </a:moveTo>
                  <a:cubicBezTo>
                    <a:pt x="0" y="13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6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5"/>
                    <a:pt x="3" y="15"/>
                    <a:pt x="3" y="15"/>
                  </a:cubicBezTo>
                  <a:close/>
                  <a:moveTo>
                    <a:pt x="4" y="9"/>
                  </a:moveTo>
                  <a:cubicBezTo>
                    <a:pt x="4" y="9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lose/>
                  <a:moveTo>
                    <a:pt x="6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lose/>
                  <a:moveTo>
                    <a:pt x="6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8" name="Freeform 82"/>
            <p:cNvSpPr>
              <a:spLocks noEditPoints="1"/>
            </p:cNvSpPr>
            <p:nvPr/>
          </p:nvSpPr>
          <p:spPr bwMode="auto">
            <a:xfrm>
              <a:off x="1654" y="2065"/>
              <a:ext cx="104" cy="374"/>
            </a:xfrm>
            <a:custGeom>
              <a:avLst/>
              <a:gdLst>
                <a:gd name="T0" fmla="*/ 24 w 104"/>
                <a:gd name="T1" fmla="*/ 287 h 374"/>
                <a:gd name="T2" fmla="*/ 32 w 104"/>
                <a:gd name="T3" fmla="*/ 283 h 374"/>
                <a:gd name="T4" fmla="*/ 40 w 104"/>
                <a:gd name="T5" fmla="*/ 283 h 374"/>
                <a:gd name="T6" fmla="*/ 32 w 104"/>
                <a:gd name="T7" fmla="*/ 283 h 374"/>
                <a:gd name="T8" fmla="*/ 24 w 104"/>
                <a:gd name="T9" fmla="*/ 287 h 374"/>
                <a:gd name="T10" fmla="*/ 24 w 104"/>
                <a:gd name="T11" fmla="*/ 287 h 374"/>
                <a:gd name="T12" fmla="*/ 0 w 104"/>
                <a:gd name="T13" fmla="*/ 0 h 374"/>
                <a:gd name="T14" fmla="*/ 16 w 104"/>
                <a:gd name="T15" fmla="*/ 0 h 374"/>
                <a:gd name="T16" fmla="*/ 104 w 104"/>
                <a:gd name="T17" fmla="*/ 283 h 374"/>
                <a:gd name="T18" fmla="*/ 104 w 104"/>
                <a:gd name="T19" fmla="*/ 374 h 374"/>
                <a:gd name="T20" fmla="*/ 24 w 104"/>
                <a:gd name="T21" fmla="*/ 287 h 374"/>
                <a:gd name="T22" fmla="*/ 24 w 104"/>
                <a:gd name="T23" fmla="*/ 287 h 374"/>
                <a:gd name="T24" fmla="*/ 88 w 104"/>
                <a:gd name="T25" fmla="*/ 330 h 374"/>
                <a:gd name="T26" fmla="*/ 88 w 104"/>
                <a:gd name="T27" fmla="*/ 283 h 374"/>
                <a:gd name="T28" fmla="*/ 24 w 104"/>
                <a:gd name="T29" fmla="*/ 75 h 374"/>
                <a:gd name="T30" fmla="*/ 40 w 104"/>
                <a:gd name="T31" fmla="*/ 279 h 374"/>
                <a:gd name="T32" fmla="*/ 88 w 104"/>
                <a:gd name="T33" fmla="*/ 330 h 374"/>
                <a:gd name="T34" fmla="*/ 88 w 104"/>
                <a:gd name="T35" fmla="*/ 33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374">
                  <a:moveTo>
                    <a:pt x="24" y="287"/>
                  </a:moveTo>
                  <a:lnTo>
                    <a:pt x="32" y="283"/>
                  </a:lnTo>
                  <a:lnTo>
                    <a:pt x="40" y="283"/>
                  </a:lnTo>
                  <a:lnTo>
                    <a:pt x="32" y="283"/>
                  </a:lnTo>
                  <a:lnTo>
                    <a:pt x="24" y="287"/>
                  </a:lnTo>
                  <a:lnTo>
                    <a:pt x="24" y="287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04" y="283"/>
                  </a:lnTo>
                  <a:lnTo>
                    <a:pt x="104" y="374"/>
                  </a:lnTo>
                  <a:lnTo>
                    <a:pt x="24" y="287"/>
                  </a:lnTo>
                  <a:lnTo>
                    <a:pt x="24" y="287"/>
                  </a:lnTo>
                  <a:close/>
                  <a:moveTo>
                    <a:pt x="88" y="330"/>
                  </a:moveTo>
                  <a:lnTo>
                    <a:pt x="88" y="283"/>
                  </a:lnTo>
                  <a:lnTo>
                    <a:pt x="24" y="75"/>
                  </a:lnTo>
                  <a:lnTo>
                    <a:pt x="40" y="279"/>
                  </a:lnTo>
                  <a:lnTo>
                    <a:pt x="88" y="330"/>
                  </a:lnTo>
                  <a:lnTo>
                    <a:pt x="88" y="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9" name="Freeform 83"/>
            <p:cNvSpPr>
              <a:spLocks noEditPoints="1"/>
            </p:cNvSpPr>
            <p:nvPr/>
          </p:nvSpPr>
          <p:spPr bwMode="auto">
            <a:xfrm>
              <a:off x="1646" y="2053"/>
              <a:ext cx="120" cy="406"/>
            </a:xfrm>
            <a:custGeom>
              <a:avLst/>
              <a:gdLst>
                <a:gd name="T0" fmla="*/ 28 w 120"/>
                <a:gd name="T1" fmla="*/ 306 h 406"/>
                <a:gd name="T2" fmla="*/ 24 w 120"/>
                <a:gd name="T3" fmla="*/ 303 h 406"/>
                <a:gd name="T4" fmla="*/ 24 w 120"/>
                <a:gd name="T5" fmla="*/ 303 h 406"/>
                <a:gd name="T6" fmla="*/ 24 w 120"/>
                <a:gd name="T7" fmla="*/ 299 h 406"/>
                <a:gd name="T8" fmla="*/ 24 w 120"/>
                <a:gd name="T9" fmla="*/ 299 h 406"/>
                <a:gd name="T10" fmla="*/ 0 w 120"/>
                <a:gd name="T11" fmla="*/ 8 h 406"/>
                <a:gd name="T12" fmla="*/ 28 w 120"/>
                <a:gd name="T13" fmla="*/ 0 h 406"/>
                <a:gd name="T14" fmla="*/ 120 w 120"/>
                <a:gd name="T15" fmla="*/ 291 h 406"/>
                <a:gd name="T16" fmla="*/ 120 w 120"/>
                <a:gd name="T17" fmla="*/ 406 h 406"/>
                <a:gd name="T18" fmla="*/ 28 w 120"/>
                <a:gd name="T19" fmla="*/ 306 h 406"/>
                <a:gd name="T20" fmla="*/ 28 w 120"/>
                <a:gd name="T21" fmla="*/ 306 h 406"/>
                <a:gd name="T22" fmla="*/ 104 w 120"/>
                <a:gd name="T23" fmla="*/ 362 h 406"/>
                <a:gd name="T24" fmla="*/ 104 w 120"/>
                <a:gd name="T25" fmla="*/ 295 h 406"/>
                <a:gd name="T26" fmla="*/ 104 w 120"/>
                <a:gd name="T27" fmla="*/ 342 h 406"/>
                <a:gd name="T28" fmla="*/ 104 w 120"/>
                <a:gd name="T29" fmla="*/ 362 h 406"/>
                <a:gd name="T30" fmla="*/ 48 w 120"/>
                <a:gd name="T31" fmla="*/ 303 h 406"/>
                <a:gd name="T32" fmla="*/ 48 w 120"/>
                <a:gd name="T33" fmla="*/ 303 h 406"/>
                <a:gd name="T34" fmla="*/ 104 w 120"/>
                <a:gd name="T35" fmla="*/ 362 h 406"/>
                <a:gd name="T36" fmla="*/ 104 w 120"/>
                <a:gd name="T37" fmla="*/ 362 h 406"/>
                <a:gd name="T38" fmla="*/ 96 w 120"/>
                <a:gd name="T39" fmla="*/ 342 h 406"/>
                <a:gd name="T40" fmla="*/ 100 w 120"/>
                <a:gd name="T41" fmla="*/ 338 h 406"/>
                <a:gd name="T42" fmla="*/ 96 w 120"/>
                <a:gd name="T43" fmla="*/ 342 h 406"/>
                <a:gd name="T44" fmla="*/ 96 w 120"/>
                <a:gd name="T45" fmla="*/ 342 h 406"/>
                <a:gd name="T46" fmla="*/ 56 w 120"/>
                <a:gd name="T47" fmla="*/ 287 h 406"/>
                <a:gd name="T48" fmla="*/ 88 w 120"/>
                <a:gd name="T49" fmla="*/ 322 h 406"/>
                <a:gd name="T50" fmla="*/ 88 w 120"/>
                <a:gd name="T51" fmla="*/ 295 h 406"/>
                <a:gd name="T52" fmla="*/ 44 w 120"/>
                <a:gd name="T53" fmla="*/ 159 h 406"/>
                <a:gd name="T54" fmla="*/ 56 w 120"/>
                <a:gd name="T55" fmla="*/ 287 h 406"/>
                <a:gd name="T56" fmla="*/ 56 w 120"/>
                <a:gd name="T57" fmla="*/ 287 h 406"/>
                <a:gd name="T58" fmla="*/ 40 w 120"/>
                <a:gd name="T59" fmla="*/ 287 h 406"/>
                <a:gd name="T60" fmla="*/ 40 w 120"/>
                <a:gd name="T61" fmla="*/ 275 h 406"/>
                <a:gd name="T62" fmla="*/ 40 w 120"/>
                <a:gd name="T63" fmla="*/ 287 h 406"/>
                <a:gd name="T64" fmla="*/ 40 w 120"/>
                <a:gd name="T65" fmla="*/ 287 h 406"/>
                <a:gd name="T66" fmla="*/ 16 w 120"/>
                <a:gd name="T67" fmla="*/ 20 h 406"/>
                <a:gd name="T68" fmla="*/ 24 w 120"/>
                <a:gd name="T69" fmla="*/ 87 h 406"/>
                <a:gd name="T70" fmla="*/ 40 w 120"/>
                <a:gd name="T71" fmla="*/ 83 h 406"/>
                <a:gd name="T72" fmla="*/ 20 w 120"/>
                <a:gd name="T73" fmla="*/ 20 h 406"/>
                <a:gd name="T74" fmla="*/ 16 w 120"/>
                <a:gd name="T75" fmla="*/ 20 h 406"/>
                <a:gd name="T76" fmla="*/ 16 w 120"/>
                <a:gd name="T77" fmla="*/ 2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0" h="406">
                  <a:moveTo>
                    <a:pt x="28" y="306"/>
                  </a:moveTo>
                  <a:lnTo>
                    <a:pt x="24" y="303"/>
                  </a:lnTo>
                  <a:lnTo>
                    <a:pt x="24" y="303"/>
                  </a:lnTo>
                  <a:lnTo>
                    <a:pt x="24" y="299"/>
                  </a:lnTo>
                  <a:lnTo>
                    <a:pt x="24" y="299"/>
                  </a:lnTo>
                  <a:lnTo>
                    <a:pt x="0" y="8"/>
                  </a:lnTo>
                  <a:lnTo>
                    <a:pt x="28" y="0"/>
                  </a:lnTo>
                  <a:lnTo>
                    <a:pt x="120" y="291"/>
                  </a:lnTo>
                  <a:lnTo>
                    <a:pt x="120" y="406"/>
                  </a:lnTo>
                  <a:lnTo>
                    <a:pt x="28" y="306"/>
                  </a:lnTo>
                  <a:lnTo>
                    <a:pt x="28" y="306"/>
                  </a:lnTo>
                  <a:close/>
                  <a:moveTo>
                    <a:pt x="104" y="362"/>
                  </a:moveTo>
                  <a:lnTo>
                    <a:pt x="104" y="295"/>
                  </a:lnTo>
                  <a:lnTo>
                    <a:pt x="104" y="342"/>
                  </a:lnTo>
                  <a:lnTo>
                    <a:pt x="104" y="362"/>
                  </a:lnTo>
                  <a:lnTo>
                    <a:pt x="48" y="303"/>
                  </a:lnTo>
                  <a:lnTo>
                    <a:pt x="48" y="303"/>
                  </a:lnTo>
                  <a:lnTo>
                    <a:pt x="104" y="362"/>
                  </a:lnTo>
                  <a:lnTo>
                    <a:pt x="104" y="362"/>
                  </a:lnTo>
                  <a:close/>
                  <a:moveTo>
                    <a:pt x="96" y="342"/>
                  </a:moveTo>
                  <a:lnTo>
                    <a:pt x="100" y="338"/>
                  </a:lnTo>
                  <a:lnTo>
                    <a:pt x="96" y="342"/>
                  </a:lnTo>
                  <a:lnTo>
                    <a:pt x="96" y="342"/>
                  </a:lnTo>
                  <a:close/>
                  <a:moveTo>
                    <a:pt x="56" y="287"/>
                  </a:moveTo>
                  <a:lnTo>
                    <a:pt x="88" y="322"/>
                  </a:lnTo>
                  <a:lnTo>
                    <a:pt x="88" y="295"/>
                  </a:lnTo>
                  <a:lnTo>
                    <a:pt x="44" y="159"/>
                  </a:lnTo>
                  <a:lnTo>
                    <a:pt x="56" y="287"/>
                  </a:lnTo>
                  <a:lnTo>
                    <a:pt x="56" y="287"/>
                  </a:lnTo>
                  <a:close/>
                  <a:moveTo>
                    <a:pt x="40" y="287"/>
                  </a:moveTo>
                  <a:lnTo>
                    <a:pt x="40" y="275"/>
                  </a:lnTo>
                  <a:lnTo>
                    <a:pt x="40" y="287"/>
                  </a:lnTo>
                  <a:lnTo>
                    <a:pt x="40" y="287"/>
                  </a:lnTo>
                  <a:close/>
                  <a:moveTo>
                    <a:pt x="16" y="20"/>
                  </a:moveTo>
                  <a:lnTo>
                    <a:pt x="24" y="87"/>
                  </a:lnTo>
                  <a:lnTo>
                    <a:pt x="40" y="83"/>
                  </a:lnTo>
                  <a:lnTo>
                    <a:pt x="20" y="20"/>
                  </a:lnTo>
                  <a:lnTo>
                    <a:pt x="16" y="20"/>
                  </a:lnTo>
                  <a:lnTo>
                    <a:pt x="16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0" name="Freeform 84"/>
            <p:cNvSpPr/>
            <p:nvPr/>
          </p:nvSpPr>
          <p:spPr bwMode="auto">
            <a:xfrm>
              <a:off x="1662" y="2559"/>
              <a:ext cx="84" cy="601"/>
            </a:xfrm>
            <a:custGeom>
              <a:avLst/>
              <a:gdLst>
                <a:gd name="T0" fmla="*/ 0 w 21"/>
                <a:gd name="T1" fmla="*/ 147 h 151"/>
                <a:gd name="T2" fmla="*/ 16 w 21"/>
                <a:gd name="T3" fmla="*/ 143 h 151"/>
                <a:gd name="T4" fmla="*/ 9 w 21"/>
                <a:gd name="T5" fmla="*/ 96 h 151"/>
                <a:gd name="T6" fmla="*/ 9 w 21"/>
                <a:gd name="T7" fmla="*/ 96 h 151"/>
                <a:gd name="T8" fmla="*/ 3 w 21"/>
                <a:gd name="T9" fmla="*/ 3 h 151"/>
                <a:gd name="T10" fmla="*/ 3 w 21"/>
                <a:gd name="T11" fmla="*/ 3 h 151"/>
                <a:gd name="T12" fmla="*/ 3 w 21"/>
                <a:gd name="T13" fmla="*/ 0 h 151"/>
                <a:gd name="T14" fmla="*/ 3 w 21"/>
                <a:gd name="T15" fmla="*/ 0 h 151"/>
                <a:gd name="T16" fmla="*/ 3 w 21"/>
                <a:gd name="T17" fmla="*/ 0 h 151"/>
                <a:gd name="T18" fmla="*/ 7 w 21"/>
                <a:gd name="T19" fmla="*/ 0 h 151"/>
                <a:gd name="T20" fmla="*/ 7 w 21"/>
                <a:gd name="T21" fmla="*/ 3 h 151"/>
                <a:gd name="T22" fmla="*/ 7 w 21"/>
                <a:gd name="T23" fmla="*/ 3 h 151"/>
                <a:gd name="T24" fmla="*/ 13 w 21"/>
                <a:gd name="T25" fmla="*/ 94 h 151"/>
                <a:gd name="T26" fmla="*/ 13 w 21"/>
                <a:gd name="T27" fmla="*/ 94 h 151"/>
                <a:gd name="T28" fmla="*/ 20 w 21"/>
                <a:gd name="T29" fmla="*/ 145 h 151"/>
                <a:gd name="T30" fmla="*/ 20 w 21"/>
                <a:gd name="T31" fmla="*/ 145 h 151"/>
                <a:gd name="T32" fmla="*/ 21 w 21"/>
                <a:gd name="T33" fmla="*/ 146 h 151"/>
                <a:gd name="T34" fmla="*/ 1 w 21"/>
                <a:gd name="T35" fmla="*/ 151 h 151"/>
                <a:gd name="T36" fmla="*/ 0 w 21"/>
                <a:gd name="T37" fmla="*/ 14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151">
                  <a:moveTo>
                    <a:pt x="0" y="147"/>
                  </a:moveTo>
                  <a:cubicBezTo>
                    <a:pt x="16" y="143"/>
                    <a:pt x="16" y="143"/>
                    <a:pt x="16" y="143"/>
                  </a:cubicBezTo>
                  <a:cubicBezTo>
                    <a:pt x="16" y="137"/>
                    <a:pt x="15" y="116"/>
                    <a:pt x="9" y="9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3" y="74"/>
                    <a:pt x="3" y="17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1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7"/>
                    <a:pt x="7" y="74"/>
                    <a:pt x="13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20" y="119"/>
                    <a:pt x="20" y="144"/>
                    <a:pt x="20" y="145"/>
                  </a:cubicBezTo>
                  <a:cubicBezTo>
                    <a:pt x="20" y="145"/>
                    <a:pt x="20" y="145"/>
                    <a:pt x="20" y="145"/>
                  </a:cubicBezTo>
                  <a:cubicBezTo>
                    <a:pt x="21" y="146"/>
                    <a:pt x="21" y="146"/>
                    <a:pt x="21" y="146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0" y="147"/>
                    <a:pt x="0" y="147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1" name="Freeform 85"/>
            <p:cNvSpPr>
              <a:spLocks noEditPoints="1"/>
            </p:cNvSpPr>
            <p:nvPr/>
          </p:nvSpPr>
          <p:spPr bwMode="auto">
            <a:xfrm>
              <a:off x="1650" y="2551"/>
              <a:ext cx="104" cy="617"/>
            </a:xfrm>
            <a:custGeom>
              <a:avLst/>
              <a:gdLst>
                <a:gd name="T0" fmla="*/ 2 w 26"/>
                <a:gd name="T1" fmla="*/ 153 h 155"/>
                <a:gd name="T2" fmla="*/ 1 w 26"/>
                <a:gd name="T3" fmla="*/ 149 h 155"/>
                <a:gd name="T4" fmla="*/ 3 w 26"/>
                <a:gd name="T5" fmla="*/ 149 h 155"/>
                <a:gd name="T6" fmla="*/ 3 w 26"/>
                <a:gd name="T7" fmla="*/ 151 h 155"/>
                <a:gd name="T8" fmla="*/ 3 w 26"/>
                <a:gd name="T9" fmla="*/ 149 h 155"/>
                <a:gd name="T10" fmla="*/ 1 w 26"/>
                <a:gd name="T11" fmla="*/ 149 h 155"/>
                <a:gd name="T12" fmla="*/ 0 w 26"/>
                <a:gd name="T13" fmla="*/ 147 h 155"/>
                <a:gd name="T14" fmla="*/ 17 w 26"/>
                <a:gd name="T15" fmla="*/ 143 h 155"/>
                <a:gd name="T16" fmla="*/ 10 w 26"/>
                <a:gd name="T17" fmla="*/ 98 h 155"/>
                <a:gd name="T18" fmla="*/ 10 w 26"/>
                <a:gd name="T19" fmla="*/ 98 h 155"/>
                <a:gd name="T20" fmla="*/ 4 w 26"/>
                <a:gd name="T21" fmla="*/ 5 h 155"/>
                <a:gd name="T22" fmla="*/ 4 w 26"/>
                <a:gd name="T23" fmla="*/ 5 h 155"/>
                <a:gd name="T24" fmla="*/ 4 w 26"/>
                <a:gd name="T25" fmla="*/ 4 h 155"/>
                <a:gd name="T26" fmla="*/ 4 w 26"/>
                <a:gd name="T27" fmla="*/ 4 h 155"/>
                <a:gd name="T28" fmla="*/ 4 w 26"/>
                <a:gd name="T29" fmla="*/ 2 h 155"/>
                <a:gd name="T30" fmla="*/ 4 w 26"/>
                <a:gd name="T31" fmla="*/ 2 h 155"/>
                <a:gd name="T32" fmla="*/ 4 w 26"/>
                <a:gd name="T33" fmla="*/ 1 h 155"/>
                <a:gd name="T34" fmla="*/ 4 w 26"/>
                <a:gd name="T35" fmla="*/ 1 h 155"/>
                <a:gd name="T36" fmla="*/ 6 w 26"/>
                <a:gd name="T37" fmla="*/ 0 h 155"/>
                <a:gd name="T38" fmla="*/ 6 w 26"/>
                <a:gd name="T39" fmla="*/ 0 h 155"/>
                <a:gd name="T40" fmla="*/ 6 w 26"/>
                <a:gd name="T41" fmla="*/ 0 h 155"/>
                <a:gd name="T42" fmla="*/ 6 w 26"/>
                <a:gd name="T43" fmla="*/ 0 h 155"/>
                <a:gd name="T44" fmla="*/ 12 w 26"/>
                <a:gd name="T45" fmla="*/ 0 h 155"/>
                <a:gd name="T46" fmla="*/ 12 w 26"/>
                <a:gd name="T47" fmla="*/ 2 h 155"/>
                <a:gd name="T48" fmla="*/ 12 w 26"/>
                <a:gd name="T49" fmla="*/ 5 h 155"/>
                <a:gd name="T50" fmla="*/ 12 w 26"/>
                <a:gd name="T51" fmla="*/ 5 h 155"/>
                <a:gd name="T52" fmla="*/ 12 w 26"/>
                <a:gd name="T53" fmla="*/ 6 h 155"/>
                <a:gd name="T54" fmla="*/ 12 w 26"/>
                <a:gd name="T55" fmla="*/ 6 h 155"/>
                <a:gd name="T56" fmla="*/ 18 w 26"/>
                <a:gd name="T57" fmla="*/ 96 h 155"/>
                <a:gd name="T58" fmla="*/ 18 w 26"/>
                <a:gd name="T59" fmla="*/ 96 h 155"/>
                <a:gd name="T60" fmla="*/ 25 w 26"/>
                <a:gd name="T61" fmla="*/ 146 h 155"/>
                <a:gd name="T62" fmla="*/ 25 w 26"/>
                <a:gd name="T63" fmla="*/ 146 h 155"/>
                <a:gd name="T64" fmla="*/ 26 w 26"/>
                <a:gd name="T65" fmla="*/ 150 h 155"/>
                <a:gd name="T66" fmla="*/ 2 w 26"/>
                <a:gd name="T67" fmla="*/ 155 h 155"/>
                <a:gd name="T68" fmla="*/ 2 w 26"/>
                <a:gd name="T69" fmla="*/ 153 h 155"/>
                <a:gd name="T70" fmla="*/ 5 w 26"/>
                <a:gd name="T71" fmla="*/ 150 h 155"/>
                <a:gd name="T72" fmla="*/ 21 w 26"/>
                <a:gd name="T73" fmla="*/ 147 h 155"/>
                <a:gd name="T74" fmla="*/ 21 w 26"/>
                <a:gd name="T75" fmla="*/ 147 h 155"/>
                <a:gd name="T76" fmla="*/ 21 w 26"/>
                <a:gd name="T77" fmla="*/ 147 h 155"/>
                <a:gd name="T78" fmla="*/ 5 w 26"/>
                <a:gd name="T79" fmla="*/ 150 h 155"/>
                <a:gd name="T80" fmla="*/ 5 w 26"/>
                <a:gd name="T81" fmla="*/ 150 h 155"/>
                <a:gd name="T82" fmla="*/ 21 w 26"/>
                <a:gd name="T83" fmla="*/ 145 h 155"/>
                <a:gd name="T84" fmla="*/ 21 w 26"/>
                <a:gd name="T85" fmla="*/ 146 h 155"/>
                <a:gd name="T86" fmla="*/ 17 w 26"/>
                <a:gd name="T87" fmla="*/ 110 h 155"/>
                <a:gd name="T88" fmla="*/ 17 w 26"/>
                <a:gd name="T89" fmla="*/ 110 h 155"/>
                <a:gd name="T90" fmla="*/ 21 w 26"/>
                <a:gd name="T91" fmla="*/ 145 h 155"/>
                <a:gd name="T92" fmla="*/ 17 w 26"/>
                <a:gd name="T93" fmla="*/ 110 h 155"/>
                <a:gd name="T94" fmla="*/ 17 w 26"/>
                <a:gd name="T95" fmla="*/ 110 h 155"/>
                <a:gd name="T96" fmla="*/ 17 w 26"/>
                <a:gd name="T97" fmla="*/ 110 h 155"/>
                <a:gd name="T98" fmla="*/ 17 w 26"/>
                <a:gd name="T99" fmla="*/ 110 h 155"/>
                <a:gd name="T100" fmla="*/ 8 w 26"/>
                <a:gd name="T101" fmla="*/ 4 h 155"/>
                <a:gd name="T102" fmla="*/ 8 w 26"/>
                <a:gd name="T103" fmla="*/ 5 h 155"/>
                <a:gd name="T104" fmla="*/ 8 w 26"/>
                <a:gd name="T105" fmla="*/ 5 h 155"/>
                <a:gd name="T106" fmla="*/ 8 w 26"/>
                <a:gd name="T107" fmla="*/ 4 h 155"/>
                <a:gd name="T108" fmla="*/ 8 w 26"/>
                <a:gd name="T109" fmla="*/ 4 h 155"/>
                <a:gd name="T110" fmla="*/ 8 w 26"/>
                <a:gd name="T111" fmla="*/ 4 h 155"/>
                <a:gd name="T112" fmla="*/ 8 w 26"/>
                <a:gd name="T113" fmla="*/ 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" h="155">
                  <a:moveTo>
                    <a:pt x="2" y="153"/>
                  </a:moveTo>
                  <a:cubicBezTo>
                    <a:pt x="1" y="149"/>
                    <a:pt x="1" y="149"/>
                    <a:pt x="1" y="149"/>
                  </a:cubicBezTo>
                  <a:cubicBezTo>
                    <a:pt x="3" y="149"/>
                    <a:pt x="3" y="149"/>
                    <a:pt x="3" y="149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3" y="149"/>
                    <a:pt x="3" y="149"/>
                    <a:pt x="3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7" y="136"/>
                    <a:pt x="15" y="116"/>
                    <a:pt x="10" y="98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4" y="76"/>
                    <a:pt x="4" y="19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1"/>
                    <a:pt x="12" y="77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5" y="121"/>
                    <a:pt x="25" y="146"/>
                    <a:pt x="25" y="146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" y="155"/>
                    <a:pt x="2" y="155"/>
                    <a:pt x="2" y="155"/>
                  </a:cubicBezTo>
                  <a:cubicBezTo>
                    <a:pt x="2" y="153"/>
                    <a:pt x="2" y="153"/>
                    <a:pt x="2" y="153"/>
                  </a:cubicBezTo>
                  <a:close/>
                  <a:moveTo>
                    <a:pt x="5" y="150"/>
                  </a:moveTo>
                  <a:cubicBezTo>
                    <a:pt x="21" y="147"/>
                    <a:pt x="21" y="147"/>
                    <a:pt x="21" y="147"/>
                  </a:cubicBezTo>
                  <a:cubicBezTo>
                    <a:pt x="21" y="147"/>
                    <a:pt x="21" y="147"/>
                    <a:pt x="21" y="147"/>
                  </a:cubicBezTo>
                  <a:cubicBezTo>
                    <a:pt x="21" y="147"/>
                    <a:pt x="21" y="147"/>
                    <a:pt x="21" y="147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5" y="150"/>
                    <a:pt x="5" y="150"/>
                    <a:pt x="5" y="150"/>
                  </a:cubicBezTo>
                  <a:close/>
                  <a:moveTo>
                    <a:pt x="21" y="145"/>
                  </a:moveTo>
                  <a:cubicBezTo>
                    <a:pt x="21" y="146"/>
                    <a:pt x="21" y="146"/>
                    <a:pt x="21" y="146"/>
                  </a:cubicBezTo>
                  <a:cubicBezTo>
                    <a:pt x="21" y="143"/>
                    <a:pt x="21" y="128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20" y="126"/>
                    <a:pt x="21" y="140"/>
                    <a:pt x="21" y="145"/>
                  </a:cubicBezTo>
                  <a:close/>
                  <a:moveTo>
                    <a:pt x="17" y="110"/>
                  </a:move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2" name="Freeform 86"/>
            <p:cNvSpPr/>
            <p:nvPr/>
          </p:nvSpPr>
          <p:spPr bwMode="auto">
            <a:xfrm>
              <a:off x="1865" y="2379"/>
              <a:ext cx="444" cy="160"/>
            </a:xfrm>
            <a:custGeom>
              <a:avLst/>
              <a:gdLst>
                <a:gd name="T0" fmla="*/ 87 w 111"/>
                <a:gd name="T1" fmla="*/ 38 h 40"/>
                <a:gd name="T2" fmla="*/ 79 w 111"/>
                <a:gd name="T3" fmla="*/ 27 h 40"/>
                <a:gd name="T4" fmla="*/ 79 w 111"/>
                <a:gd name="T5" fmla="*/ 27 h 40"/>
                <a:gd name="T6" fmla="*/ 58 w 111"/>
                <a:gd name="T7" fmla="*/ 7 h 40"/>
                <a:gd name="T8" fmla="*/ 58 w 111"/>
                <a:gd name="T9" fmla="*/ 7 h 40"/>
                <a:gd name="T10" fmla="*/ 49 w 111"/>
                <a:gd name="T11" fmla="*/ 4 h 40"/>
                <a:gd name="T12" fmla="*/ 49 w 111"/>
                <a:gd name="T13" fmla="*/ 4 h 40"/>
                <a:gd name="T14" fmla="*/ 19 w 111"/>
                <a:gd name="T15" fmla="*/ 15 h 40"/>
                <a:gd name="T16" fmla="*/ 19 w 111"/>
                <a:gd name="T17" fmla="*/ 15 h 40"/>
                <a:gd name="T18" fmla="*/ 2 w 111"/>
                <a:gd name="T19" fmla="*/ 25 h 40"/>
                <a:gd name="T20" fmla="*/ 2 w 111"/>
                <a:gd name="T21" fmla="*/ 25 h 40"/>
                <a:gd name="T22" fmla="*/ 0 w 111"/>
                <a:gd name="T23" fmla="*/ 22 h 40"/>
                <a:gd name="T24" fmla="*/ 49 w 111"/>
                <a:gd name="T25" fmla="*/ 0 h 40"/>
                <a:gd name="T26" fmla="*/ 49 w 111"/>
                <a:gd name="T27" fmla="*/ 0 h 40"/>
                <a:gd name="T28" fmla="*/ 60 w 111"/>
                <a:gd name="T29" fmla="*/ 3 h 40"/>
                <a:gd name="T30" fmla="*/ 60 w 111"/>
                <a:gd name="T31" fmla="*/ 3 h 40"/>
                <a:gd name="T32" fmla="*/ 89 w 111"/>
                <a:gd name="T33" fmla="*/ 35 h 40"/>
                <a:gd name="T34" fmla="*/ 89 w 111"/>
                <a:gd name="T35" fmla="*/ 35 h 40"/>
                <a:gd name="T36" fmla="*/ 109 w 111"/>
                <a:gd name="T37" fmla="*/ 25 h 40"/>
                <a:gd name="T38" fmla="*/ 111 w 111"/>
                <a:gd name="T39" fmla="*/ 29 h 40"/>
                <a:gd name="T40" fmla="*/ 88 w 111"/>
                <a:gd name="T41" fmla="*/ 40 h 40"/>
                <a:gd name="T42" fmla="*/ 87 w 111"/>
                <a:gd name="T43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1" h="40">
                  <a:moveTo>
                    <a:pt x="87" y="38"/>
                  </a:moveTo>
                  <a:cubicBezTo>
                    <a:pt x="87" y="38"/>
                    <a:pt x="84" y="33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4" y="21"/>
                    <a:pt x="67" y="13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6" y="5"/>
                    <a:pt x="53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0" y="4"/>
                    <a:pt x="28" y="9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9" y="20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2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0"/>
                    <a:pt x="57" y="1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76" y="14"/>
                    <a:pt x="86" y="30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7" y="38"/>
                    <a:pt x="87" y="38"/>
                    <a:pt x="87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" name="Freeform 87"/>
            <p:cNvSpPr>
              <a:spLocks noEditPoints="1"/>
            </p:cNvSpPr>
            <p:nvPr/>
          </p:nvSpPr>
          <p:spPr bwMode="auto">
            <a:xfrm>
              <a:off x="1849" y="2371"/>
              <a:ext cx="472" cy="176"/>
            </a:xfrm>
            <a:custGeom>
              <a:avLst/>
              <a:gdLst>
                <a:gd name="T0" fmla="*/ 89 w 118"/>
                <a:gd name="T1" fmla="*/ 41 h 44"/>
                <a:gd name="T2" fmla="*/ 89 w 118"/>
                <a:gd name="T3" fmla="*/ 41 h 44"/>
                <a:gd name="T4" fmla="*/ 89 w 118"/>
                <a:gd name="T5" fmla="*/ 41 h 44"/>
                <a:gd name="T6" fmla="*/ 89 w 118"/>
                <a:gd name="T7" fmla="*/ 40 h 44"/>
                <a:gd name="T8" fmla="*/ 87 w 118"/>
                <a:gd name="T9" fmla="*/ 38 h 44"/>
                <a:gd name="T10" fmla="*/ 81 w 118"/>
                <a:gd name="T11" fmla="*/ 30 h 44"/>
                <a:gd name="T12" fmla="*/ 61 w 118"/>
                <a:gd name="T13" fmla="*/ 10 h 44"/>
                <a:gd name="T14" fmla="*/ 53 w 118"/>
                <a:gd name="T15" fmla="*/ 8 h 44"/>
                <a:gd name="T16" fmla="*/ 24 w 118"/>
                <a:gd name="T17" fmla="*/ 18 h 44"/>
                <a:gd name="T18" fmla="*/ 8 w 118"/>
                <a:gd name="T19" fmla="*/ 29 h 44"/>
                <a:gd name="T20" fmla="*/ 7 w 118"/>
                <a:gd name="T21" fmla="*/ 29 h 44"/>
                <a:gd name="T22" fmla="*/ 6 w 118"/>
                <a:gd name="T23" fmla="*/ 30 h 44"/>
                <a:gd name="T24" fmla="*/ 3 w 118"/>
                <a:gd name="T25" fmla="*/ 22 h 44"/>
                <a:gd name="T26" fmla="*/ 4 w 118"/>
                <a:gd name="T27" fmla="*/ 22 h 44"/>
                <a:gd name="T28" fmla="*/ 8 w 118"/>
                <a:gd name="T29" fmla="*/ 19 h 44"/>
                <a:gd name="T30" fmla="*/ 20 w 118"/>
                <a:gd name="T31" fmla="*/ 11 h 44"/>
                <a:gd name="T32" fmla="*/ 53 w 118"/>
                <a:gd name="T33" fmla="*/ 0 h 44"/>
                <a:gd name="T34" fmla="*/ 66 w 118"/>
                <a:gd name="T35" fmla="*/ 4 h 44"/>
                <a:gd name="T36" fmla="*/ 94 w 118"/>
                <a:gd name="T37" fmla="*/ 34 h 44"/>
                <a:gd name="T38" fmla="*/ 118 w 118"/>
                <a:gd name="T39" fmla="*/ 32 h 44"/>
                <a:gd name="T40" fmla="*/ 90 w 118"/>
                <a:gd name="T41" fmla="*/ 43 h 44"/>
                <a:gd name="T42" fmla="*/ 89 w 118"/>
                <a:gd name="T43" fmla="*/ 41 h 44"/>
                <a:gd name="T44" fmla="*/ 91 w 118"/>
                <a:gd name="T45" fmla="*/ 40 h 44"/>
                <a:gd name="T46" fmla="*/ 91 w 118"/>
                <a:gd name="T47" fmla="*/ 40 h 44"/>
                <a:gd name="T48" fmla="*/ 91 w 118"/>
                <a:gd name="T49" fmla="*/ 40 h 44"/>
                <a:gd name="T50" fmla="*/ 112 w 118"/>
                <a:gd name="T51" fmla="*/ 30 h 44"/>
                <a:gd name="T52" fmla="*/ 92 w 118"/>
                <a:gd name="T53" fmla="*/ 38 h 44"/>
                <a:gd name="T54" fmla="*/ 81 w 118"/>
                <a:gd name="T55" fmla="*/ 23 h 44"/>
                <a:gd name="T56" fmla="*/ 85 w 118"/>
                <a:gd name="T57" fmla="*/ 28 h 44"/>
                <a:gd name="T58" fmla="*/ 92 w 118"/>
                <a:gd name="T59" fmla="*/ 39 h 44"/>
                <a:gd name="T60" fmla="*/ 93 w 118"/>
                <a:gd name="T61" fmla="*/ 39 h 44"/>
                <a:gd name="T62" fmla="*/ 93 w 118"/>
                <a:gd name="T63" fmla="*/ 39 h 44"/>
                <a:gd name="T64" fmla="*/ 93 w 118"/>
                <a:gd name="T65" fmla="*/ 39 h 44"/>
                <a:gd name="T66" fmla="*/ 7 w 118"/>
                <a:gd name="T67" fmla="*/ 25 h 44"/>
                <a:gd name="T68" fmla="*/ 7 w 118"/>
                <a:gd name="T69" fmla="*/ 25 h 44"/>
                <a:gd name="T70" fmla="*/ 8 w 118"/>
                <a:gd name="T71" fmla="*/ 23 h 44"/>
                <a:gd name="T72" fmla="*/ 10 w 118"/>
                <a:gd name="T73" fmla="*/ 22 h 44"/>
                <a:gd name="T74" fmla="*/ 19 w 118"/>
                <a:gd name="T75" fmla="*/ 17 h 44"/>
                <a:gd name="T76" fmla="*/ 81 w 118"/>
                <a:gd name="T77" fmla="*/ 23 h 44"/>
                <a:gd name="T78" fmla="*/ 80 w 118"/>
                <a:gd name="T79" fmla="*/ 23 h 44"/>
                <a:gd name="T80" fmla="*/ 80 w 118"/>
                <a:gd name="T81" fmla="*/ 22 h 44"/>
                <a:gd name="T82" fmla="*/ 80 w 118"/>
                <a:gd name="T83" fmla="*/ 22 h 44"/>
                <a:gd name="T84" fmla="*/ 59 w 118"/>
                <a:gd name="T85" fmla="*/ 5 h 44"/>
                <a:gd name="T86" fmla="*/ 53 w 118"/>
                <a:gd name="T87" fmla="*/ 4 h 44"/>
                <a:gd name="T88" fmla="*/ 53 w 118"/>
                <a:gd name="T89" fmla="*/ 4 h 44"/>
                <a:gd name="T90" fmla="*/ 53 w 118"/>
                <a:gd name="T91" fmla="*/ 4 h 44"/>
                <a:gd name="T92" fmla="*/ 53 w 118"/>
                <a:gd name="T9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44">
                  <a:moveTo>
                    <a:pt x="90" y="43"/>
                  </a:move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9" y="41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8" y="40"/>
                    <a:pt x="88" y="39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6"/>
                    <a:pt x="84" y="33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7" y="24"/>
                    <a:pt x="69" y="16"/>
                    <a:pt x="61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59" y="9"/>
                    <a:pt x="56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4" y="8"/>
                    <a:pt x="33" y="13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5" y="24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6" y="20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1" y="17"/>
                    <a:pt x="15" y="14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30" y="6"/>
                    <a:pt x="42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7" y="0"/>
                    <a:pt x="62" y="1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80" y="14"/>
                    <a:pt x="90" y="28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0" y="43"/>
                    <a:pt x="90" y="43"/>
                    <a:pt x="90" y="43"/>
                  </a:cubicBezTo>
                  <a:close/>
                  <a:moveTo>
                    <a:pt x="91" y="40"/>
                  </a:moveTo>
                  <a:cubicBezTo>
                    <a:pt x="89" y="41"/>
                    <a:pt x="89" y="41"/>
                    <a:pt x="89" y="41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lose/>
                  <a:moveTo>
                    <a:pt x="91" y="40"/>
                  </a:moveTo>
                  <a:cubicBezTo>
                    <a:pt x="92" y="38"/>
                    <a:pt x="92" y="38"/>
                    <a:pt x="92" y="38"/>
                  </a:cubicBezTo>
                  <a:cubicBezTo>
                    <a:pt x="91" y="40"/>
                    <a:pt x="91" y="40"/>
                    <a:pt x="91" y="40"/>
                  </a:cubicBezTo>
                  <a:close/>
                  <a:moveTo>
                    <a:pt x="93" y="39"/>
                  </a:moveTo>
                  <a:cubicBezTo>
                    <a:pt x="112" y="30"/>
                    <a:pt x="112" y="30"/>
                    <a:pt x="112" y="30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0" y="35"/>
                    <a:pt x="86" y="29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5"/>
                    <a:pt x="83" y="26"/>
                    <a:pt x="85" y="28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9" y="33"/>
                    <a:pt x="92" y="37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3" y="39"/>
                    <a:pt x="93" y="39"/>
                  </a:cubicBezTo>
                  <a:close/>
                  <a:moveTo>
                    <a:pt x="7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lose/>
                  <a:moveTo>
                    <a:pt x="8" y="23"/>
                  </a:moveTo>
                  <a:cubicBezTo>
                    <a:pt x="9" y="23"/>
                    <a:pt x="9" y="23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2" y="21"/>
                    <a:pt x="15" y="19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19"/>
                    <a:pt x="11" y="22"/>
                    <a:pt x="8" y="23"/>
                  </a:cubicBezTo>
                  <a:close/>
                  <a:moveTo>
                    <a:pt x="81" y="23"/>
                  </a:moveTo>
                  <a:cubicBezTo>
                    <a:pt x="81" y="23"/>
                    <a:pt x="81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3"/>
                  </a:cubicBezTo>
                  <a:close/>
                  <a:moveTo>
                    <a:pt x="80" y="22"/>
                  </a:move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lose/>
                  <a:moveTo>
                    <a:pt x="59" y="5"/>
                  </a:moveTo>
                  <a:cubicBezTo>
                    <a:pt x="57" y="4"/>
                    <a:pt x="55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5" y="4"/>
                    <a:pt x="57" y="4"/>
                    <a:pt x="59" y="5"/>
                  </a:cubicBezTo>
                  <a:close/>
                  <a:moveTo>
                    <a:pt x="53" y="4"/>
                  </a:move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4" name="Freeform 88"/>
            <p:cNvSpPr/>
            <p:nvPr/>
          </p:nvSpPr>
          <p:spPr bwMode="auto">
            <a:xfrm>
              <a:off x="2193" y="1822"/>
              <a:ext cx="100" cy="68"/>
            </a:xfrm>
            <a:custGeom>
              <a:avLst/>
              <a:gdLst>
                <a:gd name="T0" fmla="*/ 0 w 100"/>
                <a:gd name="T1" fmla="*/ 68 h 68"/>
                <a:gd name="T2" fmla="*/ 32 w 100"/>
                <a:gd name="T3" fmla="*/ 0 h 68"/>
                <a:gd name="T4" fmla="*/ 48 w 100"/>
                <a:gd name="T5" fmla="*/ 8 h 68"/>
                <a:gd name="T6" fmla="*/ 28 w 100"/>
                <a:gd name="T7" fmla="*/ 52 h 68"/>
                <a:gd name="T8" fmla="*/ 100 w 100"/>
                <a:gd name="T9" fmla="*/ 52 h 68"/>
                <a:gd name="T10" fmla="*/ 100 w 100"/>
                <a:gd name="T11" fmla="*/ 68 h 68"/>
                <a:gd name="T12" fmla="*/ 0 w 100"/>
                <a:gd name="T13" fmla="*/ 68 h 68"/>
                <a:gd name="T14" fmla="*/ 0 w 100"/>
                <a:gd name="T1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68">
                  <a:moveTo>
                    <a:pt x="0" y="68"/>
                  </a:moveTo>
                  <a:lnTo>
                    <a:pt x="32" y="0"/>
                  </a:lnTo>
                  <a:lnTo>
                    <a:pt x="48" y="8"/>
                  </a:lnTo>
                  <a:lnTo>
                    <a:pt x="28" y="52"/>
                  </a:lnTo>
                  <a:lnTo>
                    <a:pt x="100" y="52"/>
                  </a:lnTo>
                  <a:lnTo>
                    <a:pt x="100" y="68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5" name="Freeform 89"/>
            <p:cNvSpPr/>
            <p:nvPr/>
          </p:nvSpPr>
          <p:spPr bwMode="auto">
            <a:xfrm>
              <a:off x="2181" y="1810"/>
              <a:ext cx="120" cy="87"/>
            </a:xfrm>
            <a:custGeom>
              <a:avLst/>
              <a:gdLst>
                <a:gd name="T0" fmla="*/ 12 w 120"/>
                <a:gd name="T1" fmla="*/ 87 h 87"/>
                <a:gd name="T2" fmla="*/ 12 w 120"/>
                <a:gd name="T3" fmla="*/ 80 h 87"/>
                <a:gd name="T4" fmla="*/ 20 w 120"/>
                <a:gd name="T5" fmla="*/ 83 h 87"/>
                <a:gd name="T6" fmla="*/ 12 w 120"/>
                <a:gd name="T7" fmla="*/ 80 h 87"/>
                <a:gd name="T8" fmla="*/ 12 w 120"/>
                <a:gd name="T9" fmla="*/ 87 h 87"/>
                <a:gd name="T10" fmla="*/ 0 w 120"/>
                <a:gd name="T11" fmla="*/ 87 h 87"/>
                <a:gd name="T12" fmla="*/ 40 w 120"/>
                <a:gd name="T13" fmla="*/ 0 h 87"/>
                <a:gd name="T14" fmla="*/ 68 w 120"/>
                <a:gd name="T15" fmla="*/ 16 h 87"/>
                <a:gd name="T16" fmla="*/ 52 w 120"/>
                <a:gd name="T17" fmla="*/ 56 h 87"/>
                <a:gd name="T18" fmla="*/ 120 w 120"/>
                <a:gd name="T19" fmla="*/ 56 h 87"/>
                <a:gd name="T20" fmla="*/ 120 w 120"/>
                <a:gd name="T21" fmla="*/ 87 h 87"/>
                <a:gd name="T22" fmla="*/ 12 w 120"/>
                <a:gd name="T23" fmla="*/ 87 h 87"/>
                <a:gd name="T24" fmla="*/ 12 w 120"/>
                <a:gd name="T2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87">
                  <a:moveTo>
                    <a:pt x="12" y="87"/>
                  </a:moveTo>
                  <a:lnTo>
                    <a:pt x="12" y="80"/>
                  </a:lnTo>
                  <a:lnTo>
                    <a:pt x="20" y="83"/>
                  </a:lnTo>
                  <a:lnTo>
                    <a:pt x="12" y="80"/>
                  </a:lnTo>
                  <a:lnTo>
                    <a:pt x="12" y="87"/>
                  </a:lnTo>
                  <a:lnTo>
                    <a:pt x="0" y="87"/>
                  </a:lnTo>
                  <a:lnTo>
                    <a:pt x="40" y="0"/>
                  </a:lnTo>
                  <a:lnTo>
                    <a:pt x="68" y="16"/>
                  </a:lnTo>
                  <a:lnTo>
                    <a:pt x="52" y="56"/>
                  </a:lnTo>
                  <a:lnTo>
                    <a:pt x="120" y="56"/>
                  </a:lnTo>
                  <a:lnTo>
                    <a:pt x="120" y="87"/>
                  </a:lnTo>
                  <a:lnTo>
                    <a:pt x="12" y="87"/>
                  </a:lnTo>
                  <a:lnTo>
                    <a:pt x="12" y="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6" name="Freeform 90"/>
            <p:cNvSpPr/>
            <p:nvPr/>
          </p:nvSpPr>
          <p:spPr bwMode="auto">
            <a:xfrm>
              <a:off x="2205" y="1846"/>
              <a:ext cx="64" cy="44"/>
            </a:xfrm>
            <a:custGeom>
              <a:avLst/>
              <a:gdLst>
                <a:gd name="T0" fmla="*/ 0 w 64"/>
                <a:gd name="T1" fmla="*/ 28 h 44"/>
                <a:gd name="T2" fmla="*/ 60 w 64"/>
                <a:gd name="T3" fmla="*/ 0 h 44"/>
                <a:gd name="T4" fmla="*/ 64 w 64"/>
                <a:gd name="T5" fmla="*/ 16 h 44"/>
                <a:gd name="T6" fmla="*/ 4 w 64"/>
                <a:gd name="T7" fmla="*/ 44 h 44"/>
                <a:gd name="T8" fmla="*/ 0 w 64"/>
                <a:gd name="T9" fmla="*/ 28 h 44"/>
                <a:gd name="T10" fmla="*/ 0 w 64"/>
                <a:gd name="T11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44">
                  <a:moveTo>
                    <a:pt x="0" y="28"/>
                  </a:moveTo>
                  <a:lnTo>
                    <a:pt x="60" y="0"/>
                  </a:lnTo>
                  <a:lnTo>
                    <a:pt x="64" y="16"/>
                  </a:lnTo>
                  <a:lnTo>
                    <a:pt x="4" y="44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7" name="Freeform 91"/>
            <p:cNvSpPr/>
            <p:nvPr/>
          </p:nvSpPr>
          <p:spPr bwMode="auto">
            <a:xfrm>
              <a:off x="2193" y="1834"/>
              <a:ext cx="88" cy="63"/>
            </a:xfrm>
            <a:custGeom>
              <a:avLst/>
              <a:gdLst>
                <a:gd name="T0" fmla="*/ 4 w 88"/>
                <a:gd name="T1" fmla="*/ 44 h 63"/>
                <a:gd name="T2" fmla="*/ 12 w 88"/>
                <a:gd name="T3" fmla="*/ 40 h 63"/>
                <a:gd name="T4" fmla="*/ 16 w 88"/>
                <a:gd name="T5" fmla="*/ 48 h 63"/>
                <a:gd name="T6" fmla="*/ 12 w 88"/>
                <a:gd name="T7" fmla="*/ 40 h 63"/>
                <a:gd name="T8" fmla="*/ 4 w 88"/>
                <a:gd name="T9" fmla="*/ 44 h 63"/>
                <a:gd name="T10" fmla="*/ 0 w 88"/>
                <a:gd name="T11" fmla="*/ 36 h 63"/>
                <a:gd name="T12" fmla="*/ 76 w 88"/>
                <a:gd name="T13" fmla="*/ 0 h 63"/>
                <a:gd name="T14" fmla="*/ 88 w 88"/>
                <a:gd name="T15" fmla="*/ 32 h 63"/>
                <a:gd name="T16" fmla="*/ 16 w 88"/>
                <a:gd name="T17" fmla="*/ 63 h 63"/>
                <a:gd name="T18" fmla="*/ 4 w 88"/>
                <a:gd name="T19" fmla="*/ 44 h 63"/>
                <a:gd name="T20" fmla="*/ 4 w 88"/>
                <a:gd name="T2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63">
                  <a:moveTo>
                    <a:pt x="4" y="44"/>
                  </a:moveTo>
                  <a:lnTo>
                    <a:pt x="12" y="40"/>
                  </a:lnTo>
                  <a:lnTo>
                    <a:pt x="16" y="48"/>
                  </a:lnTo>
                  <a:lnTo>
                    <a:pt x="12" y="40"/>
                  </a:lnTo>
                  <a:lnTo>
                    <a:pt x="4" y="44"/>
                  </a:lnTo>
                  <a:lnTo>
                    <a:pt x="0" y="36"/>
                  </a:lnTo>
                  <a:lnTo>
                    <a:pt x="76" y="0"/>
                  </a:lnTo>
                  <a:lnTo>
                    <a:pt x="88" y="32"/>
                  </a:lnTo>
                  <a:lnTo>
                    <a:pt x="16" y="63"/>
                  </a:lnTo>
                  <a:lnTo>
                    <a:pt x="4" y="44"/>
                  </a:ln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867" name="群組 143"/>
          <p:cNvGrpSpPr>
            <a:grpSpLocks/>
          </p:cNvGrpSpPr>
          <p:nvPr/>
        </p:nvGrpSpPr>
        <p:grpSpPr bwMode="auto">
          <a:xfrm>
            <a:off x="796925" y="2320925"/>
            <a:ext cx="2878138" cy="1768475"/>
            <a:chOff x="2417862" y="2526297"/>
            <a:chExt cx="2411572" cy="1767029"/>
          </a:xfrm>
        </p:grpSpPr>
        <p:sp>
          <p:nvSpPr>
            <p:cNvPr id="145" name="Freeform 14"/>
            <p:cNvSpPr>
              <a:spLocks/>
            </p:cNvSpPr>
            <p:nvPr/>
          </p:nvSpPr>
          <p:spPr bwMode="auto">
            <a:xfrm>
              <a:off x="2417862" y="2526297"/>
              <a:ext cx="2411572" cy="1767029"/>
            </a:xfrm>
            <a:custGeom>
              <a:avLst/>
              <a:gdLst>
                <a:gd name="T0" fmla="*/ 29 w 103"/>
                <a:gd name="T1" fmla="*/ 22 h 91"/>
                <a:gd name="T2" fmla="*/ 27 w 103"/>
                <a:gd name="T3" fmla="*/ 78 h 91"/>
                <a:gd name="T4" fmla="*/ 76 w 103"/>
                <a:gd name="T5" fmla="*/ 72 h 91"/>
                <a:gd name="T6" fmla="*/ 25 w 103"/>
                <a:gd name="T7" fmla="*/ 25 h 91"/>
                <a:gd name="T8" fmla="*/ 23 w 103"/>
                <a:gd name="T9" fmla="*/ 75 h 91"/>
                <a:gd name="T10" fmla="*/ 71 w 103"/>
                <a:gd name="T11" fmla="*/ 80 h 91"/>
                <a:gd name="T12" fmla="*/ 42 w 103"/>
                <a:gd name="T13" fmla="*/ 17 h 91"/>
                <a:gd name="T14" fmla="*/ 31 w 103"/>
                <a:gd name="T15" fmla="*/ 83 h 91"/>
                <a:gd name="T16" fmla="*/ 85 w 103"/>
                <a:gd name="T17" fmla="*/ 45 h 91"/>
                <a:gd name="T18" fmla="*/ 17 w 103"/>
                <a:gd name="T19" fmla="*/ 32 h 91"/>
                <a:gd name="T20" fmla="*/ 23 w 103"/>
                <a:gd name="T21" fmla="*/ 77 h 91"/>
                <a:gd name="T22" fmla="*/ 76 w 103"/>
                <a:gd name="T23" fmla="*/ 76 h 91"/>
                <a:gd name="T24" fmla="*/ 35 w 103"/>
                <a:gd name="T25" fmla="*/ 21 h 91"/>
                <a:gd name="T26" fmla="*/ 27 w 103"/>
                <a:gd name="T27" fmla="*/ 2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91">
                  <a:moveTo>
                    <a:pt x="29" y="22"/>
                  </a:moveTo>
                  <a:cubicBezTo>
                    <a:pt x="12" y="36"/>
                    <a:pt x="9" y="63"/>
                    <a:pt x="27" y="78"/>
                  </a:cubicBezTo>
                  <a:cubicBezTo>
                    <a:pt x="42" y="91"/>
                    <a:pt x="64" y="87"/>
                    <a:pt x="76" y="72"/>
                  </a:cubicBezTo>
                  <a:cubicBezTo>
                    <a:pt x="100" y="42"/>
                    <a:pt x="52" y="0"/>
                    <a:pt x="25" y="25"/>
                  </a:cubicBezTo>
                  <a:cubicBezTo>
                    <a:pt x="11" y="39"/>
                    <a:pt x="13" y="60"/>
                    <a:pt x="23" y="75"/>
                  </a:cubicBezTo>
                  <a:cubicBezTo>
                    <a:pt x="33" y="90"/>
                    <a:pt x="57" y="91"/>
                    <a:pt x="71" y="80"/>
                  </a:cubicBezTo>
                  <a:cubicBezTo>
                    <a:pt x="101" y="59"/>
                    <a:pt x="76" y="12"/>
                    <a:pt x="42" y="17"/>
                  </a:cubicBezTo>
                  <a:cubicBezTo>
                    <a:pt x="13" y="22"/>
                    <a:pt x="0" y="72"/>
                    <a:pt x="31" y="83"/>
                  </a:cubicBezTo>
                  <a:cubicBezTo>
                    <a:pt x="55" y="91"/>
                    <a:pt x="95" y="75"/>
                    <a:pt x="85" y="45"/>
                  </a:cubicBezTo>
                  <a:cubicBezTo>
                    <a:pt x="75" y="16"/>
                    <a:pt x="33" y="4"/>
                    <a:pt x="17" y="32"/>
                  </a:cubicBezTo>
                  <a:cubicBezTo>
                    <a:pt x="9" y="45"/>
                    <a:pt x="10" y="67"/>
                    <a:pt x="23" y="77"/>
                  </a:cubicBezTo>
                  <a:cubicBezTo>
                    <a:pt x="37" y="88"/>
                    <a:pt x="62" y="90"/>
                    <a:pt x="76" y="76"/>
                  </a:cubicBezTo>
                  <a:cubicBezTo>
                    <a:pt x="103" y="50"/>
                    <a:pt x="67" y="8"/>
                    <a:pt x="35" y="21"/>
                  </a:cubicBezTo>
                  <a:cubicBezTo>
                    <a:pt x="32" y="22"/>
                    <a:pt x="29" y="24"/>
                    <a:pt x="27" y="26"/>
                  </a:cubicBezTo>
                </a:path>
              </a:pathLst>
            </a:custGeom>
            <a:noFill/>
            <a:ln w="23813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文本框 49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2937953" y="3127468"/>
              <a:ext cx="1276949" cy="829583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9A58B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Kartika" panose="02020503030404060203" pitchFamily="18" charset="0"/>
                </a:rPr>
                <a:t>中國醫</a:t>
              </a:r>
              <a:endPara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69A58B">
                    <a:lumMod val="60000"/>
                    <a:lumOff val="40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Kartika" panose="02020503030404060203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9A58B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Kartika" panose="02020503030404060203" pitchFamily="18" charset="0"/>
                </a:rPr>
                <a:t>新竹分院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69A58B">
                    <a:lumMod val="60000"/>
                    <a:lumOff val="40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Kartika" panose="02020503030404060203" pitchFamily="18" charset="0"/>
              </a:endParaRPr>
            </a:p>
          </p:txBody>
        </p:sp>
      </p:grpSp>
      <p:grpSp>
        <p:nvGrpSpPr>
          <p:cNvPr id="35868" name="群組 146"/>
          <p:cNvGrpSpPr>
            <a:grpSpLocks/>
          </p:cNvGrpSpPr>
          <p:nvPr/>
        </p:nvGrpSpPr>
        <p:grpSpPr bwMode="auto">
          <a:xfrm>
            <a:off x="4746625" y="2390775"/>
            <a:ext cx="2519363" cy="2336800"/>
            <a:chOff x="4746963" y="2460394"/>
            <a:chExt cx="2518725" cy="2337074"/>
          </a:xfrm>
        </p:grpSpPr>
        <p:grpSp>
          <p:nvGrpSpPr>
            <p:cNvPr id="35869" name="组合 30"/>
            <p:cNvGrpSpPr>
              <a:grpSpLocks/>
            </p:cNvGrpSpPr>
            <p:nvPr/>
          </p:nvGrpSpPr>
          <p:grpSpPr bwMode="auto">
            <a:xfrm rot="377494">
              <a:off x="4746963" y="2660942"/>
              <a:ext cx="2518725" cy="2136526"/>
              <a:chOff x="2118578" y="4342666"/>
              <a:chExt cx="672245" cy="680979"/>
            </a:xfrm>
          </p:grpSpPr>
          <p:grpSp>
            <p:nvGrpSpPr>
              <p:cNvPr id="35871" name="组合 31"/>
              <p:cNvGrpSpPr>
                <a:grpSpLocks/>
              </p:cNvGrpSpPr>
              <p:nvPr/>
            </p:nvGrpSpPr>
            <p:grpSpPr bwMode="auto">
              <a:xfrm>
                <a:off x="2124537" y="4342666"/>
                <a:ext cx="641610" cy="680979"/>
                <a:chOff x="2124539" y="4342651"/>
                <a:chExt cx="641611" cy="680977"/>
              </a:xfrm>
            </p:grpSpPr>
            <p:sp>
              <p:nvSpPr>
                <p:cNvPr id="50" name="任意多边形 49"/>
                <p:cNvSpPr/>
                <p:nvPr/>
              </p:nvSpPr>
              <p:spPr>
                <a:xfrm>
                  <a:off x="2124420" y="4342204"/>
                  <a:ext cx="641747" cy="681136"/>
                </a:xfrm>
                <a:custGeom>
                  <a:avLst/>
                  <a:gdLst>
                    <a:gd name="connsiteX0" fmla="*/ 63 w 140138"/>
                    <a:gd name="connsiteY0" fmla="*/ 65738 h 154344"/>
                    <a:gd name="connsiteX1" fmla="*/ 62928 w 140138"/>
                    <a:gd name="connsiteY1" fmla="*/ 16 h 154344"/>
                    <a:gd name="connsiteX2" fmla="*/ 140080 w 140138"/>
                    <a:gd name="connsiteY2" fmla="*/ 71453 h 154344"/>
                    <a:gd name="connsiteX3" fmla="*/ 74358 w 140138"/>
                    <a:gd name="connsiteY3" fmla="*/ 154321 h 154344"/>
                    <a:gd name="connsiteX4" fmla="*/ 63 w 140138"/>
                    <a:gd name="connsiteY4" fmla="*/ 65738 h 154344"/>
                    <a:gd name="connsiteX0-1" fmla="*/ 63 w 140227"/>
                    <a:gd name="connsiteY0-2" fmla="*/ 65738 h 154534"/>
                    <a:gd name="connsiteX1-3" fmla="*/ 62928 w 140227"/>
                    <a:gd name="connsiteY1-4" fmla="*/ 16 h 154534"/>
                    <a:gd name="connsiteX2-5" fmla="*/ 140080 w 140227"/>
                    <a:gd name="connsiteY2-6" fmla="*/ 71453 h 154534"/>
                    <a:gd name="connsiteX3-7" fmla="*/ 74358 w 140227"/>
                    <a:gd name="connsiteY3-8" fmla="*/ 154321 h 154534"/>
                    <a:gd name="connsiteX4-9" fmla="*/ 63 w 140227"/>
                    <a:gd name="connsiteY4-10" fmla="*/ 65738 h 154534"/>
                    <a:gd name="connsiteX0-11" fmla="*/ 63 w 140227"/>
                    <a:gd name="connsiteY0-12" fmla="*/ 65738 h 154534"/>
                    <a:gd name="connsiteX1-13" fmla="*/ 62928 w 140227"/>
                    <a:gd name="connsiteY1-14" fmla="*/ 16 h 154534"/>
                    <a:gd name="connsiteX2-15" fmla="*/ 140080 w 140227"/>
                    <a:gd name="connsiteY2-16" fmla="*/ 71453 h 154534"/>
                    <a:gd name="connsiteX3-17" fmla="*/ 74358 w 140227"/>
                    <a:gd name="connsiteY3-18" fmla="*/ 154321 h 154534"/>
                    <a:gd name="connsiteX4-19" fmla="*/ 63 w 140227"/>
                    <a:gd name="connsiteY4-20" fmla="*/ 65738 h 154534"/>
                    <a:gd name="connsiteX0-21" fmla="*/ 178 w 140342"/>
                    <a:gd name="connsiteY0-22" fmla="*/ 65738 h 154534"/>
                    <a:gd name="connsiteX1-23" fmla="*/ 63043 w 140342"/>
                    <a:gd name="connsiteY1-24" fmla="*/ 16 h 154534"/>
                    <a:gd name="connsiteX2-25" fmla="*/ 140195 w 140342"/>
                    <a:gd name="connsiteY2-26" fmla="*/ 71453 h 154534"/>
                    <a:gd name="connsiteX3-27" fmla="*/ 74473 w 140342"/>
                    <a:gd name="connsiteY3-28" fmla="*/ 154321 h 154534"/>
                    <a:gd name="connsiteX4-29" fmla="*/ 178 w 140342"/>
                    <a:gd name="connsiteY4-30" fmla="*/ 65738 h 154534"/>
                    <a:gd name="connsiteX0-31" fmla="*/ 178 w 140342"/>
                    <a:gd name="connsiteY0-32" fmla="*/ 65740 h 154536"/>
                    <a:gd name="connsiteX1-33" fmla="*/ 63043 w 140342"/>
                    <a:gd name="connsiteY1-34" fmla="*/ 18 h 154536"/>
                    <a:gd name="connsiteX2-35" fmla="*/ 140195 w 140342"/>
                    <a:gd name="connsiteY2-36" fmla="*/ 71455 h 154536"/>
                    <a:gd name="connsiteX3-37" fmla="*/ 74473 w 140342"/>
                    <a:gd name="connsiteY3-38" fmla="*/ 154323 h 154536"/>
                    <a:gd name="connsiteX4-39" fmla="*/ 178 w 140342"/>
                    <a:gd name="connsiteY4-40" fmla="*/ 65740 h 154536"/>
                    <a:gd name="connsiteX0-41" fmla="*/ 9 w 140173"/>
                    <a:gd name="connsiteY0-42" fmla="*/ 71451 h 160247"/>
                    <a:gd name="connsiteX1-43" fmla="*/ 71446 w 140173"/>
                    <a:gd name="connsiteY1-44" fmla="*/ 14 h 160247"/>
                    <a:gd name="connsiteX2-45" fmla="*/ 140026 w 140173"/>
                    <a:gd name="connsiteY2-46" fmla="*/ 77166 h 160247"/>
                    <a:gd name="connsiteX3-47" fmla="*/ 74304 w 140173"/>
                    <a:gd name="connsiteY3-48" fmla="*/ 160034 h 160247"/>
                    <a:gd name="connsiteX4-49" fmla="*/ 9 w 140173"/>
                    <a:gd name="connsiteY4-50" fmla="*/ 71451 h 160247"/>
                    <a:gd name="connsiteX0-51" fmla="*/ 9 w 140173"/>
                    <a:gd name="connsiteY0-52" fmla="*/ 71451 h 148862"/>
                    <a:gd name="connsiteX1-53" fmla="*/ 71446 w 140173"/>
                    <a:gd name="connsiteY1-54" fmla="*/ 14 h 148862"/>
                    <a:gd name="connsiteX2-55" fmla="*/ 140026 w 140173"/>
                    <a:gd name="connsiteY2-56" fmla="*/ 77166 h 148862"/>
                    <a:gd name="connsiteX3-57" fmla="*/ 74304 w 140173"/>
                    <a:gd name="connsiteY3-58" fmla="*/ 148604 h 148862"/>
                    <a:gd name="connsiteX4-59" fmla="*/ 9 w 140173"/>
                    <a:gd name="connsiteY4-60" fmla="*/ 71451 h 148862"/>
                    <a:gd name="connsiteX0-61" fmla="*/ 9 w 141024"/>
                    <a:gd name="connsiteY0-62" fmla="*/ 71451 h 148862"/>
                    <a:gd name="connsiteX1-63" fmla="*/ 71446 w 141024"/>
                    <a:gd name="connsiteY1-64" fmla="*/ 14 h 148862"/>
                    <a:gd name="connsiteX2-65" fmla="*/ 140026 w 141024"/>
                    <a:gd name="connsiteY2-66" fmla="*/ 77166 h 148862"/>
                    <a:gd name="connsiteX3-67" fmla="*/ 74304 w 141024"/>
                    <a:gd name="connsiteY3-68" fmla="*/ 148604 h 148862"/>
                    <a:gd name="connsiteX4-69" fmla="*/ 9 w 141024"/>
                    <a:gd name="connsiteY4-70" fmla="*/ 71451 h 148862"/>
                    <a:gd name="connsiteX0-71" fmla="*/ 9 w 140173"/>
                    <a:gd name="connsiteY0-72" fmla="*/ 71451 h 148862"/>
                    <a:gd name="connsiteX1-73" fmla="*/ 71446 w 140173"/>
                    <a:gd name="connsiteY1-74" fmla="*/ 14 h 148862"/>
                    <a:gd name="connsiteX2-75" fmla="*/ 140026 w 140173"/>
                    <a:gd name="connsiteY2-76" fmla="*/ 77166 h 148862"/>
                    <a:gd name="connsiteX3-77" fmla="*/ 74304 w 140173"/>
                    <a:gd name="connsiteY3-78" fmla="*/ 148604 h 148862"/>
                    <a:gd name="connsiteX4-79" fmla="*/ 9 w 140173"/>
                    <a:gd name="connsiteY4-80" fmla="*/ 71451 h 148862"/>
                    <a:gd name="connsiteX0-81" fmla="*/ 9 w 140257"/>
                    <a:gd name="connsiteY0-82" fmla="*/ 71451 h 148862"/>
                    <a:gd name="connsiteX1-83" fmla="*/ 71446 w 140257"/>
                    <a:gd name="connsiteY1-84" fmla="*/ 14 h 148862"/>
                    <a:gd name="connsiteX2-85" fmla="*/ 140026 w 140257"/>
                    <a:gd name="connsiteY2-86" fmla="*/ 77166 h 148862"/>
                    <a:gd name="connsiteX3-87" fmla="*/ 74304 w 140257"/>
                    <a:gd name="connsiteY3-88" fmla="*/ 148604 h 148862"/>
                    <a:gd name="connsiteX4-89" fmla="*/ 9 w 140257"/>
                    <a:gd name="connsiteY4-90" fmla="*/ 71451 h 14886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40257" h="148862">
                      <a:moveTo>
                        <a:pt x="9" y="71451"/>
                      </a:moveTo>
                      <a:cubicBezTo>
                        <a:pt x="-467" y="46686"/>
                        <a:pt x="19535" y="-938"/>
                        <a:pt x="71446" y="14"/>
                      </a:cubicBezTo>
                      <a:cubicBezTo>
                        <a:pt x="123357" y="966"/>
                        <a:pt x="142638" y="44242"/>
                        <a:pt x="140026" y="77166"/>
                      </a:cubicBezTo>
                      <a:cubicBezTo>
                        <a:pt x="141931" y="102883"/>
                        <a:pt x="125739" y="152890"/>
                        <a:pt x="74304" y="148604"/>
                      </a:cubicBezTo>
                      <a:cubicBezTo>
                        <a:pt x="22869" y="144318"/>
                        <a:pt x="485" y="96216"/>
                        <a:pt x="9" y="71451"/>
                      </a:cubicBezTo>
                      <a:close/>
                    </a:path>
                  </a:pathLst>
                </a:custGeom>
                <a:noFill/>
                <a:ln w="38100" cap="rnd">
                  <a:solidFill>
                    <a:srgbClr val="76AAD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mpact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1" name="任意多边形 50"/>
                <p:cNvSpPr/>
                <p:nvPr/>
              </p:nvSpPr>
              <p:spPr>
                <a:xfrm>
                  <a:off x="2176629" y="4494521"/>
                  <a:ext cx="227894" cy="371437"/>
                </a:xfrm>
                <a:custGeom>
                  <a:avLst/>
                  <a:gdLst>
                    <a:gd name="connsiteX0" fmla="*/ 131483 w 768692"/>
                    <a:gd name="connsiteY0" fmla="*/ 0 h 962212"/>
                    <a:gd name="connsiteX1" fmla="*/ 394448 w 768692"/>
                    <a:gd name="connsiteY1" fmla="*/ 197223 h 962212"/>
                    <a:gd name="connsiteX2" fmla="*/ 621553 w 768692"/>
                    <a:gd name="connsiteY2" fmla="*/ 137459 h 962212"/>
                    <a:gd name="connsiteX3" fmla="*/ 764989 w 768692"/>
                    <a:gd name="connsiteY3" fmla="*/ 472141 h 962212"/>
                    <a:gd name="connsiteX4" fmla="*/ 472142 w 768692"/>
                    <a:gd name="connsiteY4" fmla="*/ 531906 h 962212"/>
                    <a:gd name="connsiteX5" fmla="*/ 591671 w 768692"/>
                    <a:gd name="connsiteY5" fmla="*/ 770965 h 962212"/>
                    <a:gd name="connsiteX6" fmla="*/ 442259 w 768692"/>
                    <a:gd name="connsiteY6" fmla="*/ 806823 h 962212"/>
                    <a:gd name="connsiteX7" fmla="*/ 352612 w 768692"/>
                    <a:gd name="connsiteY7" fmla="*/ 693271 h 962212"/>
                    <a:gd name="connsiteX8" fmla="*/ 197224 w 768692"/>
                    <a:gd name="connsiteY8" fmla="*/ 878541 h 962212"/>
                    <a:gd name="connsiteX9" fmla="*/ 0 w 768692"/>
                    <a:gd name="connsiteY9" fmla="*/ 962212 h 962212"/>
                    <a:gd name="connsiteX0-1" fmla="*/ 61103 w 698312"/>
                    <a:gd name="connsiteY0-2" fmla="*/ 0 h 1082820"/>
                    <a:gd name="connsiteX1-3" fmla="*/ 324068 w 698312"/>
                    <a:gd name="connsiteY1-4" fmla="*/ 197223 h 1082820"/>
                    <a:gd name="connsiteX2-5" fmla="*/ 551173 w 698312"/>
                    <a:gd name="connsiteY2-6" fmla="*/ 137459 h 1082820"/>
                    <a:gd name="connsiteX3-7" fmla="*/ 694609 w 698312"/>
                    <a:gd name="connsiteY3-8" fmla="*/ 472141 h 1082820"/>
                    <a:gd name="connsiteX4-9" fmla="*/ 401762 w 698312"/>
                    <a:gd name="connsiteY4-10" fmla="*/ 531906 h 1082820"/>
                    <a:gd name="connsiteX5-11" fmla="*/ 521291 w 698312"/>
                    <a:gd name="connsiteY5-12" fmla="*/ 770965 h 1082820"/>
                    <a:gd name="connsiteX6-13" fmla="*/ 371879 w 698312"/>
                    <a:gd name="connsiteY6-14" fmla="*/ 806823 h 1082820"/>
                    <a:gd name="connsiteX7-15" fmla="*/ 282232 w 698312"/>
                    <a:gd name="connsiteY7-16" fmla="*/ 693271 h 1082820"/>
                    <a:gd name="connsiteX8-17" fmla="*/ 126844 w 698312"/>
                    <a:gd name="connsiteY8-18" fmla="*/ 878541 h 1082820"/>
                    <a:gd name="connsiteX9-19" fmla="*/ 0 w 698312"/>
                    <a:gd name="connsiteY9-20" fmla="*/ 1082820 h 1082820"/>
                    <a:gd name="connsiteX0-21" fmla="*/ 61103 w 698312"/>
                    <a:gd name="connsiteY0-22" fmla="*/ 0 h 1082820"/>
                    <a:gd name="connsiteX1-23" fmla="*/ 324068 w 698312"/>
                    <a:gd name="connsiteY1-24" fmla="*/ 197223 h 1082820"/>
                    <a:gd name="connsiteX2-25" fmla="*/ 551173 w 698312"/>
                    <a:gd name="connsiteY2-26" fmla="*/ 137459 h 1082820"/>
                    <a:gd name="connsiteX3-27" fmla="*/ 694609 w 698312"/>
                    <a:gd name="connsiteY3-28" fmla="*/ 472141 h 1082820"/>
                    <a:gd name="connsiteX4-29" fmla="*/ 401762 w 698312"/>
                    <a:gd name="connsiteY4-30" fmla="*/ 531906 h 1082820"/>
                    <a:gd name="connsiteX5-31" fmla="*/ 521291 w 698312"/>
                    <a:gd name="connsiteY5-32" fmla="*/ 770965 h 1082820"/>
                    <a:gd name="connsiteX6-33" fmla="*/ 371879 w 698312"/>
                    <a:gd name="connsiteY6-34" fmla="*/ 806823 h 1082820"/>
                    <a:gd name="connsiteX7-35" fmla="*/ 282232 w 698312"/>
                    <a:gd name="connsiteY7-36" fmla="*/ 693271 h 1082820"/>
                    <a:gd name="connsiteX8-37" fmla="*/ 176111 w 698312"/>
                    <a:gd name="connsiteY8-38" fmla="*/ 905342 h 1082820"/>
                    <a:gd name="connsiteX9-39" fmla="*/ 0 w 698312"/>
                    <a:gd name="connsiteY9-40" fmla="*/ 1082820 h 108282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</a:cxnLst>
                  <a:rect l="l" t="t" r="r" b="b"/>
                  <a:pathLst>
                    <a:path w="698312" h="1082820">
                      <a:moveTo>
                        <a:pt x="61103" y="0"/>
                      </a:moveTo>
                      <a:cubicBezTo>
                        <a:pt x="151746" y="87156"/>
                        <a:pt x="242390" y="174313"/>
                        <a:pt x="324068" y="197223"/>
                      </a:cubicBezTo>
                      <a:cubicBezTo>
                        <a:pt x="405746" y="220133"/>
                        <a:pt x="489416" y="91639"/>
                        <a:pt x="551173" y="137459"/>
                      </a:cubicBezTo>
                      <a:cubicBezTo>
                        <a:pt x="612930" y="183279"/>
                        <a:pt x="719511" y="406400"/>
                        <a:pt x="694609" y="472141"/>
                      </a:cubicBezTo>
                      <a:cubicBezTo>
                        <a:pt x="669707" y="537882"/>
                        <a:pt x="430648" y="482102"/>
                        <a:pt x="401762" y="531906"/>
                      </a:cubicBezTo>
                      <a:cubicBezTo>
                        <a:pt x="372876" y="581710"/>
                        <a:pt x="526272" y="725146"/>
                        <a:pt x="521291" y="770965"/>
                      </a:cubicBezTo>
                      <a:cubicBezTo>
                        <a:pt x="516311" y="816785"/>
                        <a:pt x="411722" y="819772"/>
                        <a:pt x="371879" y="806823"/>
                      </a:cubicBezTo>
                      <a:cubicBezTo>
                        <a:pt x="332036" y="793874"/>
                        <a:pt x="314860" y="676851"/>
                        <a:pt x="282232" y="693271"/>
                      </a:cubicBezTo>
                      <a:cubicBezTo>
                        <a:pt x="249604" y="709691"/>
                        <a:pt x="223150" y="840417"/>
                        <a:pt x="176111" y="905342"/>
                      </a:cubicBezTo>
                      <a:cubicBezTo>
                        <a:pt x="129072" y="970267"/>
                        <a:pt x="69227" y="1063396"/>
                        <a:pt x="0" y="1082820"/>
                      </a:cubicBezTo>
                    </a:path>
                  </a:pathLst>
                </a:custGeom>
                <a:noFill/>
                <a:ln w="38100" cap="rnd">
                  <a:solidFill>
                    <a:srgbClr val="76AAD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mpact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" name="任意多边形 75"/>
                <p:cNvSpPr/>
                <p:nvPr/>
              </p:nvSpPr>
              <p:spPr>
                <a:xfrm>
                  <a:off x="2352712" y="4808448"/>
                  <a:ext cx="49984" cy="61737"/>
                </a:xfrm>
                <a:custGeom>
                  <a:avLst/>
                  <a:gdLst>
                    <a:gd name="connsiteX0" fmla="*/ 6763 w 126447"/>
                    <a:gd name="connsiteY0" fmla="*/ 18499 h 191822"/>
                    <a:gd name="connsiteX1" fmla="*/ 126292 w 126447"/>
                    <a:gd name="connsiteY1" fmla="*/ 24476 h 191822"/>
                    <a:gd name="connsiteX2" fmla="*/ 30669 w 126447"/>
                    <a:gd name="connsiteY2" fmla="*/ 191817 h 191822"/>
                    <a:gd name="connsiteX3" fmla="*/ 6763 w 126447"/>
                    <a:gd name="connsiteY3" fmla="*/ 18499 h 191822"/>
                    <a:gd name="connsiteX0-1" fmla="*/ 394 w 120595"/>
                    <a:gd name="connsiteY0-2" fmla="*/ 16500 h 159942"/>
                    <a:gd name="connsiteX1-3" fmla="*/ 119923 w 120595"/>
                    <a:gd name="connsiteY1-4" fmla="*/ 22477 h 159942"/>
                    <a:gd name="connsiteX2-5" fmla="*/ 84065 w 120595"/>
                    <a:gd name="connsiteY2-6" fmla="*/ 159936 h 159942"/>
                    <a:gd name="connsiteX3-7" fmla="*/ 394 w 120595"/>
                    <a:gd name="connsiteY3-8" fmla="*/ 16500 h 159942"/>
                    <a:gd name="connsiteX0-9" fmla="*/ 939 w 129518"/>
                    <a:gd name="connsiteY0-10" fmla="*/ 16500 h 160211"/>
                    <a:gd name="connsiteX1-11" fmla="*/ 120468 w 129518"/>
                    <a:gd name="connsiteY1-12" fmla="*/ 22477 h 160211"/>
                    <a:gd name="connsiteX2-13" fmla="*/ 84610 w 129518"/>
                    <a:gd name="connsiteY2-14" fmla="*/ 159936 h 160211"/>
                    <a:gd name="connsiteX3-15" fmla="*/ 939 w 129518"/>
                    <a:gd name="connsiteY3-16" fmla="*/ 16500 h 16021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29518" h="160211">
                      <a:moveTo>
                        <a:pt x="939" y="16500"/>
                      </a:moveTo>
                      <a:cubicBezTo>
                        <a:pt x="6915" y="-6410"/>
                        <a:pt x="116484" y="-6409"/>
                        <a:pt x="120468" y="22477"/>
                      </a:cubicBezTo>
                      <a:cubicBezTo>
                        <a:pt x="124452" y="51363"/>
                        <a:pt x="152344" y="152964"/>
                        <a:pt x="84610" y="159936"/>
                      </a:cubicBezTo>
                      <a:cubicBezTo>
                        <a:pt x="16876" y="166908"/>
                        <a:pt x="-5037" y="39410"/>
                        <a:pt x="939" y="16500"/>
                      </a:cubicBezTo>
                      <a:close/>
                    </a:path>
                  </a:pathLst>
                </a:custGeom>
                <a:noFill/>
                <a:ln w="38100" cap="rnd">
                  <a:solidFill>
                    <a:srgbClr val="76AAD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mpact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" name="任意多边形 79"/>
                <p:cNvSpPr/>
                <p:nvPr/>
              </p:nvSpPr>
              <p:spPr>
                <a:xfrm>
                  <a:off x="2500209" y="4408107"/>
                  <a:ext cx="255428" cy="462019"/>
                </a:xfrm>
                <a:custGeom>
                  <a:avLst/>
                  <a:gdLst>
                    <a:gd name="connsiteX0" fmla="*/ 420402 w 665437"/>
                    <a:gd name="connsiteY0" fmla="*/ 0 h 1201399"/>
                    <a:gd name="connsiteX1" fmla="*/ 181343 w 665437"/>
                    <a:gd name="connsiteY1" fmla="*/ 161365 h 1201399"/>
                    <a:gd name="connsiteX2" fmla="*/ 37908 w 665437"/>
                    <a:gd name="connsiteY2" fmla="*/ 173318 h 1201399"/>
                    <a:gd name="connsiteX3" fmla="*/ 2049 w 665437"/>
                    <a:gd name="connsiteY3" fmla="*/ 239059 h 1201399"/>
                    <a:gd name="connsiteX4" fmla="*/ 37908 w 665437"/>
                    <a:gd name="connsiteY4" fmla="*/ 579718 h 1201399"/>
                    <a:gd name="connsiteX5" fmla="*/ 306849 w 665437"/>
                    <a:gd name="connsiteY5" fmla="*/ 753036 h 1201399"/>
                    <a:gd name="connsiteX6" fmla="*/ 282943 w 665437"/>
                    <a:gd name="connsiteY6" fmla="*/ 926353 h 1201399"/>
                    <a:gd name="connsiteX7" fmla="*/ 336731 w 665437"/>
                    <a:gd name="connsiteY7" fmla="*/ 1093695 h 1201399"/>
                    <a:gd name="connsiteX8" fmla="*/ 306849 w 665437"/>
                    <a:gd name="connsiteY8" fmla="*/ 1201271 h 1201399"/>
                    <a:gd name="connsiteX9" fmla="*/ 408449 w 665437"/>
                    <a:gd name="connsiteY9" fmla="*/ 1111624 h 1201399"/>
                    <a:gd name="connsiteX10" fmla="*/ 444308 w 665437"/>
                    <a:gd name="connsiteY10" fmla="*/ 944283 h 1201399"/>
                    <a:gd name="connsiteX11" fmla="*/ 516025 w 665437"/>
                    <a:gd name="connsiteY11" fmla="*/ 818777 h 1201399"/>
                    <a:gd name="connsiteX12" fmla="*/ 665437 w 665437"/>
                    <a:gd name="connsiteY12" fmla="*/ 753036 h 1201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5437" h="1201399">
                      <a:moveTo>
                        <a:pt x="420402" y="0"/>
                      </a:moveTo>
                      <a:cubicBezTo>
                        <a:pt x="332747" y="66239"/>
                        <a:pt x="245092" y="132479"/>
                        <a:pt x="181343" y="161365"/>
                      </a:cubicBezTo>
                      <a:cubicBezTo>
                        <a:pt x="117594" y="190251"/>
                        <a:pt x="67790" y="160369"/>
                        <a:pt x="37908" y="173318"/>
                      </a:cubicBezTo>
                      <a:cubicBezTo>
                        <a:pt x="8026" y="186267"/>
                        <a:pt x="2049" y="171326"/>
                        <a:pt x="2049" y="239059"/>
                      </a:cubicBezTo>
                      <a:cubicBezTo>
                        <a:pt x="2049" y="306792"/>
                        <a:pt x="-12892" y="494055"/>
                        <a:pt x="37908" y="579718"/>
                      </a:cubicBezTo>
                      <a:cubicBezTo>
                        <a:pt x="88708" y="665381"/>
                        <a:pt x="266010" y="695264"/>
                        <a:pt x="306849" y="753036"/>
                      </a:cubicBezTo>
                      <a:cubicBezTo>
                        <a:pt x="347688" y="810808"/>
                        <a:pt x="277963" y="869577"/>
                        <a:pt x="282943" y="926353"/>
                      </a:cubicBezTo>
                      <a:cubicBezTo>
                        <a:pt x="287923" y="983129"/>
                        <a:pt x="332747" y="1047875"/>
                        <a:pt x="336731" y="1093695"/>
                      </a:cubicBezTo>
                      <a:cubicBezTo>
                        <a:pt x="340715" y="1139515"/>
                        <a:pt x="294896" y="1198283"/>
                        <a:pt x="306849" y="1201271"/>
                      </a:cubicBezTo>
                      <a:cubicBezTo>
                        <a:pt x="318802" y="1204259"/>
                        <a:pt x="385539" y="1154455"/>
                        <a:pt x="408449" y="1111624"/>
                      </a:cubicBezTo>
                      <a:cubicBezTo>
                        <a:pt x="431359" y="1068793"/>
                        <a:pt x="426379" y="993091"/>
                        <a:pt x="444308" y="944283"/>
                      </a:cubicBezTo>
                      <a:cubicBezTo>
                        <a:pt x="462237" y="895475"/>
                        <a:pt x="479170" y="850651"/>
                        <a:pt x="516025" y="818777"/>
                      </a:cubicBezTo>
                      <a:cubicBezTo>
                        <a:pt x="552880" y="786903"/>
                        <a:pt x="609158" y="769969"/>
                        <a:pt x="665437" y="753036"/>
                      </a:cubicBezTo>
                    </a:path>
                  </a:pathLst>
                </a:custGeom>
                <a:noFill/>
                <a:ln w="38100" cap="rnd">
                  <a:solidFill>
                    <a:srgbClr val="76AAD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mpact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" name="任意多边形 80"/>
                <p:cNvSpPr/>
                <p:nvPr/>
              </p:nvSpPr>
              <p:spPr>
                <a:xfrm>
                  <a:off x="2693048" y="4800988"/>
                  <a:ext cx="48290" cy="91594"/>
                </a:xfrm>
                <a:custGeom>
                  <a:avLst/>
                  <a:gdLst>
                    <a:gd name="connsiteX0" fmla="*/ 125506 w 125506"/>
                    <a:gd name="connsiteY0" fmla="*/ 0 h 239059"/>
                    <a:gd name="connsiteX1" fmla="*/ 59765 w 125506"/>
                    <a:gd name="connsiteY1" fmla="*/ 23906 h 239059"/>
                    <a:gd name="connsiteX2" fmla="*/ 0 w 125506"/>
                    <a:gd name="connsiteY2" fmla="*/ 143435 h 239059"/>
                    <a:gd name="connsiteX3" fmla="*/ 59765 w 125506"/>
                    <a:gd name="connsiteY3" fmla="*/ 239059 h 239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06" h="239059">
                      <a:moveTo>
                        <a:pt x="125506" y="0"/>
                      </a:moveTo>
                      <a:cubicBezTo>
                        <a:pt x="103094" y="0"/>
                        <a:pt x="80683" y="0"/>
                        <a:pt x="59765" y="23906"/>
                      </a:cubicBezTo>
                      <a:cubicBezTo>
                        <a:pt x="38847" y="47812"/>
                        <a:pt x="0" y="107576"/>
                        <a:pt x="0" y="143435"/>
                      </a:cubicBezTo>
                      <a:cubicBezTo>
                        <a:pt x="0" y="179294"/>
                        <a:pt x="29882" y="209176"/>
                        <a:pt x="59765" y="239059"/>
                      </a:cubicBezTo>
                    </a:path>
                  </a:pathLst>
                </a:custGeom>
                <a:noFill/>
                <a:ln w="38100" cap="rnd">
                  <a:solidFill>
                    <a:srgbClr val="76AADB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mpact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33" name="任意多边形 32"/>
              <p:cNvSpPr/>
              <p:nvPr/>
            </p:nvSpPr>
            <p:spPr>
              <a:xfrm rot="20279529">
                <a:off x="2598669" y="4623317"/>
                <a:ext cx="174945" cy="8349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76AAD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 rot="20279529">
                <a:off x="2479372" y="4479631"/>
                <a:ext cx="223658" cy="118921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76AAD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任意多边形 34"/>
              <p:cNvSpPr/>
              <p:nvPr/>
            </p:nvSpPr>
            <p:spPr>
              <a:xfrm rot="20279529">
                <a:off x="2127154" y="4559047"/>
                <a:ext cx="113523" cy="5515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76AAD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 rot="20279529">
                <a:off x="2594012" y="4571266"/>
                <a:ext cx="163508" cy="96655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76AAD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任意多边形 36"/>
              <p:cNvSpPr/>
              <p:nvPr/>
            </p:nvSpPr>
            <p:spPr>
              <a:xfrm rot="20279529">
                <a:off x="2135429" y="4638596"/>
                <a:ext cx="269406" cy="148271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76AAD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 rot="20279529">
                <a:off x="2551630" y="4532047"/>
                <a:ext cx="202478" cy="10373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76AAD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 rot="20279529">
                <a:off x="2524161" y="4505940"/>
                <a:ext cx="197395" cy="96655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76AAD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 rot="20279529">
                <a:off x="2501058" y="4463950"/>
                <a:ext cx="153765" cy="79955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76AAD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 rot="20279529">
                <a:off x="2328360" y="4625172"/>
                <a:ext cx="74129" cy="2833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76AAD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 rot="20279529">
                <a:off x="2129985" y="4603164"/>
                <a:ext cx="189770" cy="97161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76AAD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任意多边形 42"/>
              <p:cNvSpPr/>
              <p:nvPr/>
            </p:nvSpPr>
            <p:spPr>
              <a:xfrm rot="20279529">
                <a:off x="2598705" y="4660405"/>
                <a:ext cx="191888" cy="92100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76AAD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任意多边形 43"/>
              <p:cNvSpPr/>
              <p:nvPr/>
            </p:nvSpPr>
            <p:spPr>
              <a:xfrm rot="20279529">
                <a:off x="2610790" y="4794973"/>
                <a:ext cx="62268" cy="3795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76AAD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 rot="20279529">
                <a:off x="2492414" y="4489248"/>
                <a:ext cx="71588" cy="50605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76AAD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 rot="20279529">
                <a:off x="2118270" y="4583881"/>
                <a:ext cx="149529" cy="7843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76AAD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 rot="20279529">
                <a:off x="2127076" y="4608514"/>
                <a:ext cx="255428" cy="1391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76AAD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 rot="20279529">
                <a:off x="2284182" y="4708669"/>
                <a:ext cx="38547" cy="237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76AAD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 rot="20279529">
                <a:off x="2302735" y="4734226"/>
                <a:ext cx="38547" cy="237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76AAD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1" name="心形 80"/>
            <p:cNvSpPr/>
            <p:nvPr/>
          </p:nvSpPr>
          <p:spPr>
            <a:xfrm>
              <a:off x="5651609" y="2460394"/>
              <a:ext cx="479304" cy="431851"/>
            </a:xfrm>
            <a:prstGeom prst="hear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1200" cap="none" spc="0" normalizeH="0" baseline="0" noProof="0">
                <a:ln w="18000">
                  <a:solidFill>
                    <a:srgbClr val="CEC07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Impact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38" name="任意多边形 210"/>
          <p:cNvSpPr/>
          <p:nvPr/>
        </p:nvSpPr>
        <p:spPr>
          <a:xfrm>
            <a:off x="2078390" y="1863725"/>
            <a:ext cx="2441575" cy="1014413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9" name="文本框 44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2217045" y="2151063"/>
            <a:ext cx="226695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8011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Kartika" panose="02020503030404060203" pitchFamily="18" charset="0"/>
              </a:rPr>
              <a:t>療癒之森身心診所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EE8011">
                  <a:lumMod val="75000"/>
                </a:srgb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Kartika" panose="02020503030404060203" pitchFamily="18" charset="0"/>
            </a:endParaRPr>
          </a:p>
        </p:txBody>
      </p:sp>
      <p:sp>
        <p:nvSpPr>
          <p:cNvPr id="140" name="任意多边形 210"/>
          <p:cNvSpPr/>
          <p:nvPr/>
        </p:nvSpPr>
        <p:spPr>
          <a:xfrm>
            <a:off x="6638435" y="2058987"/>
            <a:ext cx="2239963" cy="771525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6812476" y="2276474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24A4B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Kartika" panose="02020503030404060203" pitchFamily="18" charset="0"/>
              </a:rPr>
              <a:t>若竹心理諮商所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B24A4B">
                  <a:lumMod val="75000"/>
                </a:srgb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Kartika" panose="02020503030404060203" pitchFamily="18" charset="0"/>
            </a:endParaRPr>
          </a:p>
        </p:txBody>
      </p:sp>
      <p:sp>
        <p:nvSpPr>
          <p:cNvPr id="142" name="任意多边形 210"/>
          <p:cNvSpPr/>
          <p:nvPr/>
        </p:nvSpPr>
        <p:spPr>
          <a:xfrm>
            <a:off x="9385808" y="2082039"/>
            <a:ext cx="2441575" cy="1014413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" name="文本框 44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9854120" y="2369377"/>
            <a:ext cx="172402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8011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Kartika" panose="02020503030404060203" pitchFamily="18" charset="0"/>
              </a:rPr>
              <a:t>親禾身心診所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EE8011">
                  <a:lumMod val="75000"/>
                </a:srgb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Kartika" panose="02020503030404060203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rgbClr val="EE8011">
                    <a:lumMod val="40000"/>
                    <a:lumOff val="60000"/>
                  </a:srgbClr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srgbClr val="EE8011">
                  <a:lumMod val="40000"/>
                  <a:lumOff val="60000"/>
                </a:srgbClr>
              </a:solidFill>
              <a:effectLst/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5" name="任意多边形 209">
            <a:extLst>
              <a:ext uri="{FF2B5EF4-FFF2-40B4-BE49-F238E27FC236}">
                <a16:creationId xmlns:a16="http://schemas.microsoft.com/office/drawing/2014/main" id="{82D3837D-C76F-0A26-05FD-E6420F2E539F}"/>
              </a:ext>
            </a:extLst>
          </p:cNvPr>
          <p:cNvSpPr/>
          <p:nvPr/>
        </p:nvSpPr>
        <p:spPr bwMode="auto">
          <a:xfrm flipH="1">
            <a:off x="9148494" y="170632"/>
            <a:ext cx="2324004" cy="718172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任意多边形 210">
            <a:extLst>
              <a:ext uri="{FF2B5EF4-FFF2-40B4-BE49-F238E27FC236}">
                <a16:creationId xmlns:a16="http://schemas.microsoft.com/office/drawing/2014/main" id="{D278EF93-926E-2C64-53A3-99B6711D00F9}"/>
              </a:ext>
            </a:extLst>
          </p:cNvPr>
          <p:cNvSpPr/>
          <p:nvPr/>
        </p:nvSpPr>
        <p:spPr bwMode="auto">
          <a:xfrm>
            <a:off x="-219347" y="2060313"/>
            <a:ext cx="2238375" cy="771525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44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>
            <a:extLst>
              <a:ext uri="{FF2B5EF4-FFF2-40B4-BE49-F238E27FC236}">
                <a16:creationId xmlns:a16="http://schemas.microsoft.com/office/drawing/2014/main" id="{A28E8E94-27A8-949A-71DC-251188953C6A}"/>
              </a:ext>
            </a:extLst>
          </p:cNvPr>
          <p:cNvSpPr txBox="1"/>
          <p:nvPr/>
        </p:nvSpPr>
        <p:spPr>
          <a:xfrm>
            <a:off x="9419589" y="330275"/>
            <a:ext cx="2208213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9A58B">
                    <a:lumMod val="60000"/>
                    <a:lumOff val="40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Kartika" panose="02020503030404060203" pitchFamily="18" charset="0"/>
              </a:rPr>
              <a:t>謐境心理治療所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69A58B">
                  <a:lumMod val="60000"/>
                  <a:lumOff val="40000"/>
                </a:srgb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Kartika" panose="02020503030404060203" pitchFamily="18" charset="0"/>
            </a:endParaRPr>
          </a:p>
        </p:txBody>
      </p:sp>
      <p:sp>
        <p:nvSpPr>
          <p:cNvPr id="8" name="文本框 44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>
            <a:extLst>
              <a:ext uri="{FF2B5EF4-FFF2-40B4-BE49-F238E27FC236}">
                <a16:creationId xmlns:a16="http://schemas.microsoft.com/office/drawing/2014/main" id="{D36DAA7E-766D-170A-D6DF-A472C81A7DC2}"/>
              </a:ext>
            </a:extLst>
          </p:cNvPr>
          <p:cNvSpPr txBox="1"/>
          <p:nvPr/>
        </p:nvSpPr>
        <p:spPr>
          <a:xfrm>
            <a:off x="-58542" y="2276504"/>
            <a:ext cx="2133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9A58B">
                    <a:lumMod val="50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Kartika" panose="02020503030404060203" pitchFamily="18" charset="0"/>
              </a:rPr>
              <a:t>逍遙心理諮商所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69A58B">
                  <a:lumMod val="50000"/>
                </a:srgb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63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F800B441-9677-43CE-8B3F-DC4D0DCFB437}"/>
              </a:ext>
            </a:extLst>
          </p:cNvPr>
          <p:cNvSpPr/>
          <p:nvPr/>
        </p:nvSpPr>
        <p:spPr>
          <a:xfrm>
            <a:off x="3774768" y="1819489"/>
            <a:ext cx="801357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其他條件</a:t>
            </a:r>
            <a:endParaRPr lang="en-US" altLang="zh-TW" sz="2000" b="1" dirty="0">
              <a:solidFill>
                <a:schemeClr val="accent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歲以前已有數種不專注、過動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易衝動症狀。</a:t>
            </a:r>
            <a:endParaRPr lang="en-US" altLang="zh-TW" sz="2000" dirty="0">
              <a:solidFill>
                <a:schemeClr val="accent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症狀在兩個以上的情境出現。</a:t>
            </a:r>
            <a:endParaRPr lang="en-US" altLang="zh-TW" sz="2000" dirty="0">
              <a:solidFill>
                <a:schemeClr val="accent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有明顯證據顯示症狀嚴重影響生活品質。</a:t>
            </a:r>
            <a:endParaRPr lang="en-US" altLang="zh-TW" sz="2000" dirty="0">
              <a:solidFill>
                <a:schemeClr val="accent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症狀無法以其他疾病做更好的解釋。</a:t>
            </a:r>
            <a:endParaRPr lang="en-US" altLang="zh-TW" sz="2000" dirty="0">
              <a:solidFill>
                <a:schemeClr val="accent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50752" y="531321"/>
            <a:ext cx="2350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注意力不足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過動症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診斷準則 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(DSM-5)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4" name="图片 3" descr="图片包含 室内&#10;&#10;已生成高可信度的说明">
            <a:extLst>
              <a:ext uri="{FF2B5EF4-FFF2-40B4-BE49-F238E27FC236}">
                <a16:creationId xmlns:a16="http://schemas.microsoft.com/office/drawing/2014/main" id="{9411EA58-14E0-42B4-AD79-4E10B9AD33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5" y="5030135"/>
            <a:ext cx="1317233" cy="1655799"/>
          </a:xfrm>
          <a:prstGeom prst="rect">
            <a:avLst/>
          </a:prstGeom>
        </p:spPr>
      </p:pic>
      <p:grpSp>
        <p:nvGrpSpPr>
          <p:cNvPr id="11" name="组合 16">
            <a:extLst>
              <a:ext uri="{FF2B5EF4-FFF2-40B4-BE49-F238E27FC236}">
                <a16:creationId xmlns:a16="http://schemas.microsoft.com/office/drawing/2014/main" id="{951E0568-5DD2-47E6-839C-9AD7A466904A}"/>
              </a:ext>
            </a:extLst>
          </p:cNvPr>
          <p:cNvGrpSpPr/>
          <p:nvPr/>
        </p:nvGrpSpPr>
        <p:grpSpPr>
          <a:xfrm>
            <a:off x="3888246" y="4852087"/>
            <a:ext cx="1655820" cy="1318053"/>
            <a:chOff x="5290392" y="1070615"/>
            <a:chExt cx="1117836" cy="813167"/>
          </a:xfrm>
        </p:grpSpPr>
        <p:pic>
          <p:nvPicPr>
            <p:cNvPr id="12" name="图片 6">
              <a:extLst>
                <a:ext uri="{FF2B5EF4-FFF2-40B4-BE49-F238E27FC236}">
                  <a16:creationId xmlns:a16="http://schemas.microsoft.com/office/drawing/2014/main" id="{1B899E4E-F49B-40D9-806F-746DF4F3F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90392" y="1070615"/>
              <a:ext cx="860624" cy="813167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4626793-BB79-41D7-8551-2BA9FDD0CD50}"/>
                </a:ext>
              </a:extLst>
            </p:cNvPr>
            <p:cNvSpPr/>
            <p:nvPr/>
          </p:nvSpPr>
          <p:spPr>
            <a:xfrm>
              <a:off x="5405993" y="1241532"/>
              <a:ext cx="1002235" cy="436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不專注</a:t>
              </a:r>
              <a:endPara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主顯型</a:t>
              </a:r>
              <a:endPara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15" name="图片 8">
            <a:extLst>
              <a:ext uri="{FF2B5EF4-FFF2-40B4-BE49-F238E27FC236}">
                <a16:creationId xmlns:a16="http://schemas.microsoft.com/office/drawing/2014/main" id="{3437B077-B1C1-425F-8BFF-973CC0A2E8D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47433" y="4811529"/>
            <a:ext cx="1427722" cy="1424513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44626793-BB79-41D7-8551-2BA9FDD0CD50}"/>
              </a:ext>
            </a:extLst>
          </p:cNvPr>
          <p:cNvSpPr/>
          <p:nvPr/>
        </p:nvSpPr>
        <p:spPr>
          <a:xfrm>
            <a:off x="5830308" y="5183500"/>
            <a:ext cx="1353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過動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衝動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主顯型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7" name="组合 2">
            <a:extLst>
              <a:ext uri="{FF2B5EF4-FFF2-40B4-BE49-F238E27FC236}">
                <a16:creationId xmlns:a16="http://schemas.microsoft.com/office/drawing/2014/main" id="{1F36B379-B8A9-40BB-B8FE-38055BB1A8B3}"/>
              </a:ext>
            </a:extLst>
          </p:cNvPr>
          <p:cNvGrpSpPr/>
          <p:nvPr/>
        </p:nvGrpSpPr>
        <p:grpSpPr>
          <a:xfrm>
            <a:off x="7735331" y="4777945"/>
            <a:ext cx="1351004" cy="1375717"/>
            <a:chOff x="3054090" y="995143"/>
            <a:chExt cx="1762765" cy="1796191"/>
          </a:xfrm>
        </p:grpSpPr>
        <p:pic>
          <p:nvPicPr>
            <p:cNvPr id="18" name="图片 6">
              <a:extLst>
                <a:ext uri="{FF2B5EF4-FFF2-40B4-BE49-F238E27FC236}">
                  <a16:creationId xmlns:a16="http://schemas.microsoft.com/office/drawing/2014/main" id="{515596BC-DCFD-4D0A-B2C6-8707A28BF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54090" y="995143"/>
              <a:ext cx="1762765" cy="1796191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30538E2-D895-4BD4-8B12-E104CBA094CD}"/>
                </a:ext>
              </a:extLst>
            </p:cNvPr>
            <p:cNvSpPr/>
            <p:nvPr/>
          </p:nvSpPr>
          <p:spPr>
            <a:xfrm>
              <a:off x="3137659" y="1476757"/>
              <a:ext cx="1596197" cy="924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混合</a:t>
              </a:r>
              <a:endPara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表現型</a:t>
              </a:r>
              <a:endPara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0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685554" y="1579154"/>
            <a:ext cx="2432703" cy="5222147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F800B441-9677-43CE-8B3F-DC4D0DCFB437}"/>
              </a:ext>
            </a:extLst>
          </p:cNvPr>
          <p:cNvSpPr/>
          <p:nvPr/>
        </p:nvSpPr>
        <p:spPr>
          <a:xfrm>
            <a:off x="3774768" y="1819489"/>
            <a:ext cx="801357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關於</a:t>
            </a:r>
            <a:r>
              <a:rPr lang="en-US" altLang="zh-TW" sz="20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ADHD</a:t>
            </a:r>
            <a:r>
              <a:rPr lang="zh-TW" altLang="en-US" sz="20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的小知識</a:t>
            </a:r>
            <a:endParaRPr lang="en-US" altLang="zh-TW" sz="2000" b="1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各國盛行率</a:t>
            </a:r>
            <a:r>
              <a:rPr lang="en-US" altLang="zh-TW" sz="20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5-12%</a:t>
            </a:r>
            <a:r>
              <a:rPr lang="zh-TW" altLang="en-US" sz="20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20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DSM-5</a:t>
            </a:r>
            <a:r>
              <a:rPr lang="zh-TW" altLang="en-US" sz="20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：兒童</a:t>
            </a:r>
            <a:r>
              <a:rPr lang="en-US" altLang="zh-TW" sz="20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5%</a:t>
            </a:r>
            <a:r>
              <a:rPr lang="zh-TW" altLang="en-US" sz="20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，成人</a:t>
            </a:r>
            <a:r>
              <a:rPr lang="en-US" altLang="zh-TW" sz="20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2.5%</a:t>
            </a:r>
            <a:r>
              <a:rPr lang="zh-TW" altLang="en-US" sz="20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），台灣</a:t>
            </a:r>
            <a:r>
              <a:rPr lang="en-US" altLang="zh-TW" sz="20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5-7%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男性多於女性（兒童</a:t>
            </a:r>
            <a:r>
              <a:rPr lang="en-US" altLang="zh-TW" sz="20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0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20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；成人</a:t>
            </a:r>
            <a:r>
              <a:rPr lang="en-US" altLang="zh-TW" sz="20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1.6</a:t>
            </a:r>
            <a:r>
              <a:rPr lang="zh-TW" altLang="en-US" sz="20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20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；台灣</a:t>
            </a:r>
            <a:r>
              <a:rPr lang="en-US" altLang="zh-TW" sz="20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0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20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20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注意力不足</a:t>
            </a:r>
            <a:r>
              <a:rPr lang="en-US" altLang="zh-TW" sz="20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過動症到了青春期會消失？</a:t>
            </a:r>
            <a:endParaRPr lang="en-US" altLang="zh-TW" sz="20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注意力不足</a:t>
            </a:r>
            <a:r>
              <a:rPr lang="en-US" altLang="zh-TW" sz="20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過動症可以吃糖嗎？</a:t>
            </a:r>
            <a:endParaRPr lang="en-US" altLang="zh-TW" sz="20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50752" y="531321"/>
            <a:ext cx="2350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注意力不足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過動症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診斷準則 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(DSM-5)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4" name="图片 3" descr="图片包含 室内&#10;&#10;已生成高可信度的说明">
            <a:extLst>
              <a:ext uri="{FF2B5EF4-FFF2-40B4-BE49-F238E27FC236}">
                <a16:creationId xmlns:a16="http://schemas.microsoft.com/office/drawing/2014/main" id="{9411EA58-14E0-42B4-AD79-4E10B9AD33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5" y="5030135"/>
            <a:ext cx="1317233" cy="1655799"/>
          </a:xfrm>
          <a:prstGeom prst="rect">
            <a:avLst/>
          </a:prstGeom>
        </p:spPr>
      </p:pic>
      <p:grpSp>
        <p:nvGrpSpPr>
          <p:cNvPr id="3" name="组合 16">
            <a:extLst>
              <a:ext uri="{FF2B5EF4-FFF2-40B4-BE49-F238E27FC236}">
                <a16:creationId xmlns:a16="http://schemas.microsoft.com/office/drawing/2014/main" id="{951E0568-5DD2-47E6-839C-9AD7A466904A}"/>
              </a:ext>
            </a:extLst>
          </p:cNvPr>
          <p:cNvGrpSpPr/>
          <p:nvPr/>
        </p:nvGrpSpPr>
        <p:grpSpPr>
          <a:xfrm>
            <a:off x="3888260" y="4852087"/>
            <a:ext cx="1581664" cy="1318053"/>
            <a:chOff x="5290392" y="1070615"/>
            <a:chExt cx="1067772" cy="813167"/>
          </a:xfrm>
        </p:grpSpPr>
        <p:pic>
          <p:nvPicPr>
            <p:cNvPr id="12" name="图片 6">
              <a:extLst>
                <a:ext uri="{FF2B5EF4-FFF2-40B4-BE49-F238E27FC236}">
                  <a16:creationId xmlns:a16="http://schemas.microsoft.com/office/drawing/2014/main" id="{1B899E4E-F49B-40D9-806F-746DF4F3F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90392" y="1070615"/>
              <a:ext cx="860624" cy="813167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4626793-BB79-41D7-8551-2BA9FDD0CD50}"/>
                </a:ext>
              </a:extLst>
            </p:cNvPr>
            <p:cNvSpPr/>
            <p:nvPr/>
          </p:nvSpPr>
          <p:spPr>
            <a:xfrm>
              <a:off x="5355931" y="1155131"/>
              <a:ext cx="1002233" cy="626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不專注</a:t>
              </a:r>
              <a:endPara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主顯型</a:t>
              </a:r>
              <a:endPara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30-35%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15" name="图片 8">
            <a:extLst>
              <a:ext uri="{FF2B5EF4-FFF2-40B4-BE49-F238E27FC236}">
                <a16:creationId xmlns:a16="http://schemas.microsoft.com/office/drawing/2014/main" id="{3437B077-B1C1-425F-8BFF-973CC0A2E8D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47433" y="4811529"/>
            <a:ext cx="1427722" cy="1424513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44626793-BB79-41D7-8551-2BA9FDD0CD50}"/>
              </a:ext>
            </a:extLst>
          </p:cNvPr>
          <p:cNvSpPr/>
          <p:nvPr/>
        </p:nvSpPr>
        <p:spPr>
          <a:xfrm>
            <a:off x="5838546" y="5026978"/>
            <a:ext cx="13530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過動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衝動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主顯型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10-15%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" name="组合 2">
            <a:extLst>
              <a:ext uri="{FF2B5EF4-FFF2-40B4-BE49-F238E27FC236}">
                <a16:creationId xmlns:a16="http://schemas.microsoft.com/office/drawing/2014/main" id="{1F36B379-B8A9-40BB-B8FE-38055BB1A8B3}"/>
              </a:ext>
            </a:extLst>
          </p:cNvPr>
          <p:cNvGrpSpPr/>
          <p:nvPr/>
        </p:nvGrpSpPr>
        <p:grpSpPr>
          <a:xfrm>
            <a:off x="7735331" y="4777945"/>
            <a:ext cx="1351004" cy="1375717"/>
            <a:chOff x="3054090" y="995143"/>
            <a:chExt cx="1762765" cy="1796191"/>
          </a:xfrm>
        </p:grpSpPr>
        <p:pic>
          <p:nvPicPr>
            <p:cNvPr id="18" name="图片 6">
              <a:extLst>
                <a:ext uri="{FF2B5EF4-FFF2-40B4-BE49-F238E27FC236}">
                  <a16:creationId xmlns:a16="http://schemas.microsoft.com/office/drawing/2014/main" id="{515596BC-DCFD-4D0A-B2C6-8707A28BF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54090" y="995143"/>
              <a:ext cx="1762765" cy="1796191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30538E2-D895-4BD4-8B12-E104CBA094CD}"/>
                </a:ext>
              </a:extLst>
            </p:cNvPr>
            <p:cNvSpPr/>
            <p:nvPr/>
          </p:nvSpPr>
          <p:spPr>
            <a:xfrm>
              <a:off x="3180654" y="1240128"/>
              <a:ext cx="1596197" cy="1254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混合</a:t>
              </a:r>
              <a:endPara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表現型</a:t>
              </a:r>
              <a:endPara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50-60%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0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FD1CF25-1D6A-40D1-B24F-4B258F3649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9262">
            <a:off x="10087131" y="1661429"/>
            <a:ext cx="2432703" cy="5222147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F800B441-9677-43CE-8B3F-DC4D0DCFB437}"/>
              </a:ext>
            </a:extLst>
          </p:cNvPr>
          <p:cNvSpPr/>
          <p:nvPr/>
        </p:nvSpPr>
        <p:spPr>
          <a:xfrm>
            <a:off x="2545380" y="2326564"/>
            <a:ext cx="68284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遺傳</a:t>
            </a:r>
            <a:endParaRPr lang="en-US" altLang="zh-TW" sz="24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雙生子研究顯示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ADHD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遺傳率約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70-80%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多巴胺受體基因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DRD4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、運送基因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DAT1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基因與環境因子的交互作用</a:t>
            </a:r>
            <a:endParaRPr lang="en-US" altLang="zh-TW" sz="2400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ADHD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個案的一等親家族成員中，有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10-30%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可能亦有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ADHD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A6D50D2E-E4A9-488B-9175-0743B1761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286698" y="371164"/>
            <a:ext cx="2448263" cy="10349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18B9258-58EE-4925-8B5F-C5B8779A02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019" y="385951"/>
            <a:ext cx="2120415" cy="1029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5424D26-DCBD-4FA9-AA38-365D559873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8364" y="531321"/>
            <a:ext cx="1615310" cy="6705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E6759D-0325-4FF9-9100-C6AB0BAD5C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658" y="743729"/>
            <a:ext cx="1318954" cy="6241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C47C27-E17F-4BFB-A61D-93F5B1BB0D6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6328" y="1170827"/>
            <a:ext cx="1792940" cy="867805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/>
        </p:nvSpPr>
        <p:spPr>
          <a:xfrm>
            <a:off x="350752" y="531321"/>
            <a:ext cx="2350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注意力不足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過動症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病理機制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4" name="图片 3" descr="图片包含 室内&#10;&#10;已生成高可信度的说明">
            <a:extLst>
              <a:ext uri="{FF2B5EF4-FFF2-40B4-BE49-F238E27FC236}">
                <a16:creationId xmlns:a16="http://schemas.microsoft.com/office/drawing/2014/main" id="{9411EA58-14E0-42B4-AD79-4E10B9AD33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5" y="5030135"/>
            <a:ext cx="1317233" cy="16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4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主要賽事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2587</Words>
  <Application>Microsoft Office PowerPoint</Application>
  <PresentationFormat>寬螢幕</PresentationFormat>
  <Paragraphs>457</Paragraphs>
  <Slides>60</Slides>
  <Notes>59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60</vt:i4>
      </vt:variant>
    </vt:vector>
  </HeadingPairs>
  <TitlesOfParts>
    <vt:vector size="69" baseType="lpstr">
      <vt:lpstr>等线</vt:lpstr>
      <vt:lpstr>等线 Light</vt:lpstr>
      <vt:lpstr>微软雅黑</vt:lpstr>
      <vt:lpstr>微軟正黑體</vt:lpstr>
      <vt:lpstr>Arial</vt:lpstr>
      <vt:lpstr>Impact</vt:lpstr>
      <vt:lpstr>Times New Roman</vt:lpstr>
      <vt:lpstr>Office 主题​​</vt:lpstr>
      <vt:lpstr>主要賽事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竹苗精神醫療機構及心理相關資源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奕霽 趙</cp:lastModifiedBy>
  <cp:revision>122</cp:revision>
  <dcterms:created xsi:type="dcterms:W3CDTF">2017-07-19T07:11:54Z</dcterms:created>
  <dcterms:modified xsi:type="dcterms:W3CDTF">2024-10-09T02:56:13Z</dcterms:modified>
</cp:coreProperties>
</file>