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73" r:id="rId3"/>
  </p:sldMasterIdLst>
  <p:notesMasterIdLst>
    <p:notesMasterId r:id="rId65"/>
  </p:notesMasterIdLst>
  <p:sldIdLst>
    <p:sldId id="318" r:id="rId4"/>
    <p:sldId id="338" r:id="rId5"/>
    <p:sldId id="386" r:id="rId6"/>
    <p:sldId id="394" r:id="rId7"/>
    <p:sldId id="393" r:id="rId8"/>
    <p:sldId id="395" r:id="rId9"/>
    <p:sldId id="396" r:id="rId10"/>
    <p:sldId id="436" r:id="rId11"/>
    <p:sldId id="437" r:id="rId12"/>
    <p:sldId id="483" r:id="rId13"/>
    <p:sldId id="438" r:id="rId14"/>
    <p:sldId id="441" r:id="rId15"/>
    <p:sldId id="443" r:id="rId16"/>
    <p:sldId id="444" r:id="rId17"/>
    <p:sldId id="310" r:id="rId18"/>
    <p:sldId id="311" r:id="rId19"/>
    <p:sldId id="312" r:id="rId20"/>
    <p:sldId id="313" r:id="rId21"/>
    <p:sldId id="314" r:id="rId22"/>
    <p:sldId id="315" r:id="rId23"/>
    <p:sldId id="488" r:id="rId24"/>
    <p:sldId id="489" r:id="rId25"/>
    <p:sldId id="484" r:id="rId26"/>
    <p:sldId id="446" r:id="rId27"/>
    <p:sldId id="447" r:id="rId28"/>
    <p:sldId id="449" r:id="rId29"/>
    <p:sldId id="450" r:id="rId30"/>
    <p:sldId id="451" r:id="rId31"/>
    <p:sldId id="421" r:id="rId32"/>
    <p:sldId id="490" r:id="rId33"/>
    <p:sldId id="453" r:id="rId34"/>
    <p:sldId id="491" r:id="rId35"/>
    <p:sldId id="485" r:id="rId36"/>
    <p:sldId id="458" r:id="rId37"/>
    <p:sldId id="459" r:id="rId38"/>
    <p:sldId id="460" r:id="rId39"/>
    <p:sldId id="457" r:id="rId40"/>
    <p:sldId id="392" r:id="rId41"/>
    <p:sldId id="461" r:id="rId42"/>
    <p:sldId id="463" r:id="rId43"/>
    <p:sldId id="464" r:id="rId44"/>
    <p:sldId id="465" r:id="rId45"/>
    <p:sldId id="466" r:id="rId46"/>
    <p:sldId id="467" r:id="rId47"/>
    <p:sldId id="468" r:id="rId48"/>
    <p:sldId id="469" r:id="rId49"/>
    <p:sldId id="470" r:id="rId50"/>
    <p:sldId id="471" r:id="rId51"/>
    <p:sldId id="472" r:id="rId52"/>
    <p:sldId id="473" r:id="rId53"/>
    <p:sldId id="474" r:id="rId54"/>
    <p:sldId id="454" r:id="rId55"/>
    <p:sldId id="486" r:id="rId56"/>
    <p:sldId id="475" r:id="rId57"/>
    <p:sldId id="477" r:id="rId58"/>
    <p:sldId id="478" r:id="rId59"/>
    <p:sldId id="479" r:id="rId60"/>
    <p:sldId id="480" r:id="rId61"/>
    <p:sldId id="492" r:id="rId62"/>
    <p:sldId id="493" r:id="rId63"/>
    <p:sldId id="482" r:id="rId64"/>
  </p:sldIdLst>
  <p:sldSz cx="12192000" cy="6858000"/>
  <p:notesSz cx="6858000" cy="9144000"/>
  <p:embeddedFontLst>
    <p:embeddedFont>
      <p:font typeface="Wingdings 3" panose="05040102010807070707" pitchFamily="18" charset="2"/>
      <p:regular r:id="rId66"/>
    </p:embeddedFont>
    <p:embeddedFont>
      <p:font typeface="王漢宗中楷體注音" panose="040B0700000000000000" pitchFamily="82" charset="-120"/>
      <p:regular r:id="rId67"/>
    </p:embeddedFont>
    <p:embeddedFont>
      <p:font typeface="微軟正黑體" panose="020B0604030504040204" pitchFamily="34" charset="-120"/>
      <p:regular r:id="rId68"/>
      <p:bold r:id="rId69"/>
    </p:embeddedFont>
    <p:embeddedFont>
      <p:font typeface="標楷體" panose="03000509000000000000" pitchFamily="65" charset="-120"/>
      <p:regular r:id="rId70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、教學建議" id="{6993C6BC-A6E3-4524-9B93-17EA636475A5}">
          <p14:sldIdLst>
            <p14:sldId id="318"/>
            <p14:sldId id="338"/>
          </p14:sldIdLst>
        </p14:section>
        <p14:section name="【第一節】兒童特性與步行危險" id="{69A7998D-9A1F-4668-B26F-2EC36C29DA08}">
          <p14:sldIdLst>
            <p14:sldId id="386"/>
            <p14:sldId id="394"/>
            <p14:sldId id="393"/>
            <p14:sldId id="395"/>
            <p14:sldId id="396"/>
            <p14:sldId id="436"/>
            <p14:sldId id="437"/>
          </p14:sldIdLst>
        </p14:section>
        <p14:section name="【第二節】危險知多少-1" id="{D6E02BAB-E998-484B-9B6B-2961A3F04566}">
          <p14:sldIdLst>
            <p14:sldId id="483"/>
            <p14:sldId id="438"/>
            <p14:sldId id="441"/>
            <p14:sldId id="443"/>
            <p14:sldId id="444"/>
            <p14:sldId id="310"/>
            <p14:sldId id="311"/>
            <p14:sldId id="312"/>
            <p14:sldId id="313"/>
            <p14:sldId id="314"/>
            <p14:sldId id="315"/>
            <p14:sldId id="488"/>
            <p14:sldId id="489"/>
          </p14:sldIdLst>
        </p14:section>
        <p14:section name="【第三節】危險知多少-2" id="{A8D08491-55EB-47E8-ADCA-B49CC9FC50A6}">
          <p14:sldIdLst>
            <p14:sldId id="484"/>
            <p14:sldId id="446"/>
            <p14:sldId id="447"/>
            <p14:sldId id="449"/>
            <p14:sldId id="450"/>
            <p14:sldId id="451"/>
            <p14:sldId id="421"/>
            <p14:sldId id="490"/>
            <p14:sldId id="453"/>
            <p14:sldId id="491"/>
          </p14:sldIdLst>
        </p14:section>
        <p14:section name="【第四節】道路安全行" id="{4B93C523-F87D-46F5-AE34-D8C6317D1EC8}">
          <p14:sldIdLst>
            <p14:sldId id="485"/>
            <p14:sldId id="458"/>
            <p14:sldId id="459"/>
            <p14:sldId id="460"/>
            <p14:sldId id="457"/>
            <p14:sldId id="392"/>
            <p14:sldId id="461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54"/>
          </p14:sldIdLst>
        </p14:section>
        <p14:section name="【第五節】交通安全小達人" id="{7701081D-788E-437F-8EF2-DC2F781A7BA2}">
          <p14:sldIdLst>
            <p14:sldId id="486"/>
            <p14:sldId id="475"/>
            <p14:sldId id="477"/>
            <p14:sldId id="478"/>
            <p14:sldId id="479"/>
            <p14:sldId id="480"/>
            <p14:sldId id="492"/>
            <p14:sldId id="493"/>
          </p14:sldIdLst>
        </p14:section>
        <p14:section name="【補充影片】" id="{0377A859-9F27-43DD-8EB7-258EB83A68FA}">
          <p14:sldIdLst>
            <p14:sldId id="4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6747"/>
    <a:srgbClr val="D76043"/>
    <a:srgbClr val="EDF7F1"/>
    <a:srgbClr val="2E75B6"/>
    <a:srgbClr val="DDEFE4"/>
    <a:srgbClr val="D7E8D0"/>
    <a:srgbClr val="BEE0CC"/>
    <a:srgbClr val="C23C5C"/>
    <a:srgbClr val="7030A0"/>
    <a:srgbClr val="B68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89636" autoAdjust="0"/>
  </p:normalViewPr>
  <p:slideViewPr>
    <p:cSldViewPr snapToGrid="0">
      <p:cViewPr>
        <p:scale>
          <a:sx n="50" d="100"/>
          <a:sy n="50" d="100"/>
        </p:scale>
        <p:origin x="660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1.fntdata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817C9-E5F1-477C-BCFD-FBF95D4CEE82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D61BC-4012-42A2-B74E-358A4698741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0628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D61BC-4012-42A2-B74E-358A4698741F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0813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7A48F-5AB4-463F-BE28-879FAC5D9F6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796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教師先發下「弱勢的臺灣步行者」文章（附件</a:t>
            </a:r>
            <a:r>
              <a:rPr lang="en-US" altLang="zh-TW" dirty="0"/>
              <a:t>III-2)</a:t>
            </a:r>
            <a:r>
              <a:rPr lang="zh-TW" altLang="en-US" dirty="0"/>
              <a:t>，每位學生一篇。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263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146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學生</a:t>
            </a:r>
            <a:r>
              <a:rPr lang="en-US" altLang="zh-TW" dirty="0"/>
              <a:t>3-6</a:t>
            </a:r>
            <a:r>
              <a:rPr lang="zh-TW" altLang="en-US" dirty="0"/>
              <a:t>人為一組。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教師平均分配</a:t>
            </a:r>
            <a:r>
              <a:rPr lang="en-US" altLang="zh-TW" dirty="0"/>
              <a:t>6</a:t>
            </a:r>
            <a:r>
              <a:rPr lang="zh-TW" altLang="en-US" dirty="0"/>
              <a:t>個情境討論單</a:t>
            </a:r>
            <a:r>
              <a:rPr lang="en-US" altLang="zh-TW" dirty="0"/>
              <a:t>(</a:t>
            </a:r>
            <a:r>
              <a:rPr lang="zh-TW" altLang="en-US" dirty="0"/>
              <a:t>「危險猜猜看」討論單（附件</a:t>
            </a:r>
            <a:r>
              <a:rPr lang="en-US" altLang="zh-TW" dirty="0"/>
              <a:t>III-3</a:t>
            </a:r>
            <a:r>
              <a:rPr lang="zh-TW" altLang="en-US" dirty="0"/>
              <a:t>）</a:t>
            </a:r>
            <a:r>
              <a:rPr lang="en-US" altLang="zh-TW" dirty="0"/>
              <a:t>)</a:t>
            </a:r>
            <a:r>
              <a:rPr lang="zh-TW" altLang="en-US" dirty="0"/>
              <a:t>，每組至少一張情境圖。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教師以 </a:t>
            </a:r>
            <a:r>
              <a:rPr lang="en-US" altLang="zh-TW" dirty="0"/>
              <a:t>Think-Pair-Share </a:t>
            </a:r>
            <a:r>
              <a:rPr lang="zh-TW" altLang="en-US" dirty="0"/>
              <a:t>討論法進行課程：由小組討論過渡到全班討論的方法。首先獨立思考（</a:t>
            </a:r>
            <a:r>
              <a:rPr lang="en-US" altLang="zh-TW" dirty="0"/>
              <a:t>Think</a:t>
            </a:r>
            <a:r>
              <a:rPr lang="zh-TW" altLang="en-US" dirty="0"/>
              <a:t>）；然後跟搭檔輪流分享自己的想法（</a:t>
            </a:r>
            <a:r>
              <a:rPr lang="en-US" altLang="zh-TW" dirty="0"/>
              <a:t>Pair</a:t>
            </a:r>
            <a:r>
              <a:rPr lang="zh-TW" altLang="en-US" dirty="0"/>
              <a:t>）；最後跟全班分享共同的討論結果（</a:t>
            </a:r>
            <a:r>
              <a:rPr lang="en-US" altLang="zh-TW" dirty="0"/>
              <a:t>Share</a:t>
            </a:r>
            <a:r>
              <a:rPr lang="zh-TW" altLang="en-US" dirty="0"/>
              <a:t>），目的在讓學生從自己能獨立思考出發，看到他人多元的觀點。</a:t>
            </a:r>
          </a:p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676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教師點選圖片，即可跳到該圖面讓學生發表。</a:t>
            </a:r>
          </a:p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89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【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情境</a:t>
            </a: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1-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無號誌路口有車輛停讓行人通行， 行人從車前穿越時右方有來車。</a:t>
            </a: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】</a:t>
            </a:r>
          </a:p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預測：行人被右方機車撞到。</a:t>
            </a:r>
          </a:p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推論原因：汽車擋住行人及機車騎士的視線。</a:t>
            </a:r>
          </a:p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策略：</a:t>
            </a:r>
          </a:p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⑴ 汽、機車在路口要減速確認，沒有行人再通過。</a:t>
            </a:r>
          </a:p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⑵ 行人穿過停讓或停止的車輛前，探頭確認無來車或來車停讓後再穿越。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908FF-3B59-4373-A462-43740FE1F7CC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7601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【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情境</a:t>
            </a: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2-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人行道被物品車輛占用，行人必須繞到車道，後方有來車。</a:t>
            </a: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】</a:t>
            </a:r>
          </a:p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預測：行人被後方來車撞到。</a:t>
            </a:r>
          </a:p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推論原因：行人通行空間被阻擋，突然踏進車道時，後方來車應變不及。</a:t>
            </a:r>
          </a:p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策略：</a:t>
            </a:r>
          </a:p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⑴ 可撥打</a:t>
            </a: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1999 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或陳情專線請負責單位處理。</a:t>
            </a:r>
          </a:p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⑵ 不堆放物品在公共空間、人行道等，阻礙行人的通行空間。</a:t>
            </a:r>
          </a:p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⑶ 後方來車駕駛人須注意路邊行人動向。</a:t>
            </a:r>
          </a:p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⑷ 行人不得不走進車道時，先探頭確認後方無來車，或來車注意到自己再進入車道。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908FF-3B59-4373-A462-43740FE1F7CC}" type="slidenum">
              <a:rPr lang="zh-TW" altLang="en-US" smtClean="0">
                <a:solidFill>
                  <a:prstClr val="black"/>
                </a:solidFill>
              </a:rPr>
              <a:pPr/>
              <a:t>16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37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【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情境</a:t>
            </a: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3-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路口視線被號誌箱、電信箱、攤販或植栽擋住， 行人穿越道路， 左後方有車輛要轉彎過來。</a:t>
            </a: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】</a:t>
            </a:r>
          </a:p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預測：行人穿越道路時，被轉彎車撞到。</a:t>
            </a:r>
          </a:p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推論原因：行人與駕駛因路口障礙物遮蔽視線，雙方未能提早注意到彼此而發生事故。</a:t>
            </a:r>
          </a:p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策略：</a:t>
            </a:r>
          </a:p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⑴ 可撥打</a:t>
            </a: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1999 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或陳情專線請負責單位處理。</a:t>
            </a:r>
          </a:p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⑵ 駕駛行經路口要減速確認，經過視線不佳的路口更要確認、看清楚。</a:t>
            </a:r>
          </a:p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⑶ 行人可探頭確認阻礙物後方的來車動向，再穿越道路。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908FF-3B59-4373-A462-43740FE1F7CC}" type="slidenum">
              <a:rPr lang="zh-TW" altLang="en-US" smtClean="0">
                <a:solidFill>
                  <a:prstClr val="black"/>
                </a:solidFill>
              </a:rPr>
              <a:pPr/>
              <a:t>17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435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【</a:t>
            </a:r>
            <a:r>
              <a:rPr lang="zh-TW" altLang="en-US" dirty="0"/>
              <a:t>情境</a:t>
            </a:r>
            <a:r>
              <a:rPr lang="en-US" altLang="zh-TW" dirty="0"/>
              <a:t>4-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巷道內無行人通行空間且兩側停滿車輛。</a:t>
            </a:r>
            <a:r>
              <a:rPr lang="en-US" altLang="zh-TW" dirty="0"/>
              <a:t>】</a:t>
            </a:r>
          </a:p>
          <a:p>
            <a:r>
              <a:rPr lang="en-US" altLang="zh-TW" dirty="0"/>
              <a:t>1. </a:t>
            </a:r>
            <a:r>
              <a:rPr lang="zh-TW" altLang="en-US" dirty="0"/>
              <a:t>預測：行人步行時被呼嘯而過的車輛撞到。</a:t>
            </a:r>
          </a:p>
          <a:p>
            <a:r>
              <a:rPr lang="en-US" altLang="zh-TW" dirty="0"/>
              <a:t>2. </a:t>
            </a:r>
            <a:r>
              <a:rPr lang="zh-TW" altLang="en-US" dirty="0"/>
              <a:t>推論原因：行人沒有安全的通行空間，駕駛未能注意行人。</a:t>
            </a:r>
          </a:p>
          <a:p>
            <a:r>
              <a:rPr lang="en-US" altLang="zh-TW" dirty="0"/>
              <a:t>3. </a:t>
            </a:r>
            <a:r>
              <a:rPr lang="zh-TW" altLang="en-US" dirty="0"/>
              <a:t>策略：</a:t>
            </a:r>
          </a:p>
          <a:p>
            <a:r>
              <a:rPr lang="zh-TW" altLang="en-US" dirty="0"/>
              <a:t>⑴ 可撥打</a:t>
            </a:r>
            <a:r>
              <a:rPr lang="en-US" altLang="zh-TW" dirty="0"/>
              <a:t>1999 </a:t>
            </a:r>
            <a:r>
              <a:rPr lang="zh-TW" altLang="en-US" dirty="0"/>
              <a:t>或陳情專線請負責單位處理。</a:t>
            </a:r>
            <a:endParaRPr lang="en-US" altLang="zh-TW" dirty="0"/>
          </a:p>
          <a:p>
            <a:r>
              <a:rPr lang="zh-TW" altLang="en-US" dirty="0"/>
              <a:t>⑵ 駕駛將車輛停在有劃設停車格的地方或停車場。</a:t>
            </a:r>
          </a:p>
          <a:p>
            <a:r>
              <a:rPr lang="zh-TW" altLang="en-US" dirty="0"/>
              <a:t>⑶ 行人行經此類道路，靠邊行走並注意來車。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908FF-3B59-4373-A462-43740FE1F7CC}" type="slidenum">
              <a:rPr lang="zh-TW" altLang="en-US" smtClean="0">
                <a:solidFill>
                  <a:prstClr val="black"/>
                </a:solidFill>
              </a:rPr>
              <a:pPr/>
              <a:t>18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05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【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情境</a:t>
            </a: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5-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道路上無行人通行空間且前方有車輛臨時停車， 行人必須繞越車輛， 對向與同向後方有車輛往行人駛來。</a:t>
            </a: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】</a:t>
            </a:r>
          </a:p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預測：行人變換行進路線時，被同向或對向的車輛撞到。</a:t>
            </a:r>
          </a:p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推論原因：臨時停放的車輛阻擋行人通行路線，使行人必須繞越而遭車輛撞上。</a:t>
            </a:r>
          </a:p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策略：</a:t>
            </a:r>
          </a:p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⑴ 駕駛應盡速離開，不影響人、車動線。</a:t>
            </a:r>
          </a:p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⑵ 行人不得不繞越臨時停放的車輛時，先探頭注意同向後方與對向前方來往車輛，與車輛保持適當距離，或車輛停讓後再通過。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908FF-3B59-4373-A462-43740FE1F7CC}" type="slidenum">
              <a:rPr lang="zh-TW" altLang="en-US" smtClean="0">
                <a:solidFill>
                  <a:prstClr val="black"/>
                </a:solidFill>
              </a:rPr>
              <a:pPr/>
              <a:t>19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91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04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【</a:t>
            </a:r>
            <a:r>
              <a:rPr lang="zh-TW" altLang="en-US" dirty="0"/>
              <a:t>情境</a:t>
            </a:r>
            <a:r>
              <a:rPr lang="en-US" altLang="zh-TW" dirty="0"/>
              <a:t>6-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騎樓被占用， 行人必須走到車道， 後方有來車。</a:t>
            </a:r>
            <a:r>
              <a:rPr lang="en-US" altLang="zh-TW" dirty="0"/>
              <a:t>】</a:t>
            </a:r>
          </a:p>
          <a:p>
            <a:r>
              <a:rPr lang="en-US" altLang="zh-TW" dirty="0"/>
              <a:t>1. </a:t>
            </a:r>
            <a:r>
              <a:rPr lang="zh-TW" altLang="en-US" dirty="0"/>
              <a:t>預測：行人被後方來車撞到。</a:t>
            </a:r>
          </a:p>
          <a:p>
            <a:r>
              <a:rPr lang="en-US" altLang="zh-TW" dirty="0"/>
              <a:t>2. </a:t>
            </a:r>
            <a:r>
              <a:rPr lang="zh-TW" altLang="en-US" dirty="0"/>
              <a:t>推論原因：行人通行空間被阻擋，突然踏進車道時，後方來車應變不及。</a:t>
            </a:r>
          </a:p>
          <a:p>
            <a:r>
              <a:rPr lang="en-US" altLang="zh-TW" dirty="0"/>
              <a:t>3. </a:t>
            </a:r>
            <a:r>
              <a:rPr lang="zh-TW" altLang="en-US" dirty="0"/>
              <a:t>策略：</a:t>
            </a:r>
          </a:p>
          <a:p>
            <a:r>
              <a:rPr lang="zh-TW" altLang="en-US" dirty="0"/>
              <a:t>⑴ 可撥打</a:t>
            </a:r>
            <a:r>
              <a:rPr lang="en-US" altLang="zh-TW" dirty="0"/>
              <a:t>1999 </a:t>
            </a:r>
            <a:r>
              <a:rPr lang="zh-TW" altLang="en-US" dirty="0"/>
              <a:t>或陳情專線請負責單位處理。</a:t>
            </a:r>
          </a:p>
          <a:p>
            <a:r>
              <a:rPr lang="zh-TW" altLang="en-US" dirty="0"/>
              <a:t>⑵ 後方來車駕駛人須注意路邊行人動向。</a:t>
            </a:r>
          </a:p>
          <a:p>
            <a:r>
              <a:rPr lang="zh-TW" altLang="en-US" dirty="0"/>
              <a:t>⑶ 行人不得不走在車道時，先探頭確認後方無來車，或來車注意到自己再繼續行走。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908FF-3B59-4373-A462-43740FE1F7CC}" type="slidenum">
              <a:rPr lang="zh-TW" altLang="en-US" smtClean="0">
                <a:solidFill>
                  <a:prstClr val="black"/>
                </a:solidFill>
              </a:rPr>
              <a:pPr/>
              <a:t>20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42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912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9050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7A48F-5AB4-463F-BE28-879FAC5D9F6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271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661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教師點選紅框白色箭頭至</a:t>
            </a:r>
            <a:r>
              <a:rPr lang="en-US" altLang="zh-TW" dirty="0" err="1"/>
              <a:t>youtube</a:t>
            </a:r>
            <a:r>
              <a:rPr lang="zh-TW" altLang="en-US" dirty="0"/>
              <a:t>播放兩則新聞影片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若超連結失效，可複製以下連結</a:t>
            </a:r>
            <a:endParaRPr lang="en-US" altLang="zh-TW" dirty="0"/>
          </a:p>
          <a:p>
            <a:pPr marL="0" indent="0">
              <a:buFont typeface="+mj-lt"/>
              <a:buNone/>
            </a:pPr>
            <a:r>
              <a:rPr lang="zh-TW" altLang="en-US" dirty="0"/>
              <a:t>眩光事故新聞影片連結 </a:t>
            </a:r>
            <a:r>
              <a:rPr lang="en-US" altLang="zh-TW" dirty="0"/>
              <a:t>https://www.youtube.com/watch?v=vdcmKFZj8XI </a:t>
            </a:r>
          </a:p>
          <a:p>
            <a:pPr marL="0" indent="0">
              <a:buFont typeface="+mj-lt"/>
              <a:buNone/>
            </a:pPr>
            <a:r>
              <a:rPr lang="zh-TW" altLang="en-US" dirty="0"/>
              <a:t>雨天事故新聞影片連結 </a:t>
            </a:r>
            <a:r>
              <a:rPr lang="en-US" altLang="zh-TW" dirty="0"/>
              <a:t>https://www.youtube.com/watch?v=-nZpg5vxB4Y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603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討論前教師將學生分組</a:t>
            </a:r>
            <a:r>
              <a:rPr lang="en-US" altLang="zh-TW" dirty="0"/>
              <a:t>(</a:t>
            </a:r>
            <a:r>
              <a:rPr lang="zh-TW" altLang="en-US" dirty="0"/>
              <a:t>建議</a:t>
            </a:r>
            <a:r>
              <a:rPr lang="en-US" altLang="zh-TW" dirty="0"/>
              <a:t>3-6</a:t>
            </a:r>
            <a:r>
              <a:rPr lang="zh-TW" altLang="en-US" dirty="0"/>
              <a:t>人為一組</a:t>
            </a:r>
            <a:r>
              <a:rPr lang="en-US" altLang="zh-TW" dirty="0"/>
              <a:t>)</a:t>
            </a:r>
            <a:r>
              <a:rPr lang="zh-TW" altLang="en-US" dirty="0"/>
              <a:t>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討論後教師將學生討論的結果板書在黑板上，</a:t>
            </a:r>
            <a:r>
              <a:rPr lang="en-US" altLang="zh-TW" dirty="0"/>
              <a:t>(</a:t>
            </a:r>
            <a:r>
              <a:rPr lang="zh-TW" altLang="en-US" dirty="0"/>
              <a:t>教師斟酌時間</a:t>
            </a:r>
            <a:r>
              <a:rPr lang="en-US" altLang="zh-TW" dirty="0"/>
              <a:t>)</a:t>
            </a:r>
            <a:r>
              <a:rPr lang="zh-TW" altLang="en-US" dirty="0"/>
              <a:t>可直接進行歸類亦可讓學生自己透過黑板上討論的結果進行分類。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723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dirty="0"/>
              <a:t>教師點選紅框白色箭頭至</a:t>
            </a:r>
            <a:r>
              <a:rPr lang="en-US" altLang="zh-TW" dirty="0" err="1"/>
              <a:t>youtube</a:t>
            </a:r>
            <a:r>
              <a:rPr lang="zh-TW" altLang="en-US" dirty="0"/>
              <a:t>播放影片，影片來源：</a:t>
            </a:r>
            <a:r>
              <a:rPr lang="en-US" altLang="zh-TW" dirty="0"/>
              <a:t>Hokkaido</a:t>
            </a:r>
            <a:r>
              <a:rPr lang="zh-TW" altLang="en-US" dirty="0"/>
              <a:t>，影片時間：</a:t>
            </a:r>
            <a:r>
              <a:rPr lang="en-US" altLang="zh-TW" dirty="0"/>
              <a:t>02:13-04:11</a:t>
            </a:r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影片無中文翻譯， 教師宜先觀看以了解內容， 並於播放時適時向學生說明， 播放前可提醒學生觀察畫面的變化即可。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若影片超連結失效，可複製網址</a:t>
            </a:r>
            <a:r>
              <a:rPr lang="en-US" altLang="zh-TW" dirty="0"/>
              <a:t>https://www.youtube.com/watch?v=yhXHBE6ZFeI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225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dirty="0"/>
              <a:t>教師點選左側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播放影片，</a:t>
            </a:r>
            <a:r>
              <a:rPr lang="ja-JP" altLang="en-US" dirty="0"/>
              <a:t>影片來源：富山県警察公式チャンネル</a:t>
            </a:r>
            <a:r>
              <a:rPr lang="zh-TW" altLang="en-US" dirty="0"/>
              <a:t>，影片時間：</a:t>
            </a:r>
            <a:r>
              <a:rPr lang="en-US" altLang="zh-TW" dirty="0"/>
              <a:t>07:04-08:37</a:t>
            </a:r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影片無中文翻譯， 教師宜先觀看以了解內容， 並於播放時適時向學生說明， 播放前可提醒學生觀察畫面的變化即可。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若影片超連結失效，可複製網址</a:t>
            </a:r>
            <a:r>
              <a:rPr lang="en-US" altLang="zh-TW" dirty="0"/>
              <a:t>https://www.youtube.com/watch?v=4_KIKvRbNVU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2852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9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實測結果：被撞到的寶特瓶會飛出去，還會害其它寶特瓶也倒下。</a:t>
            </a:r>
            <a:endParaRPr lang="en-US" altLang="zh-TW" b="0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9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討論：</a:t>
            </a:r>
            <a:r>
              <a:rPr lang="zh-TW" altLang="en-US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行人有可能被自行車撞倒、受傷。</a:t>
            </a:r>
            <a:endParaRPr lang="en-US" altLang="zh-TW" b="0" dirty="0"/>
          </a:p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576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7A48F-5AB4-463F-BE28-879FAC5D9F6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4796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8076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9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實測結果：被撞到的寶特瓶會飛出去，還會害其它寶特瓶也倒下。</a:t>
            </a:r>
            <a:endParaRPr lang="en-US" altLang="zh-TW" b="0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9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討論：</a:t>
            </a:r>
            <a:r>
              <a:rPr lang="zh-TW" altLang="en-US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行人有可能被自行車撞倒、受傷。</a:t>
            </a:r>
            <a:endParaRPr lang="en-US" altLang="zh-TW" b="0" dirty="0"/>
          </a:p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993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9364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7A48F-5AB4-463F-BE28-879FAC5D9F6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0661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361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9803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3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「停、看、聽、想」穿越道路四原則在國小低中高行人模組中設計為螺旋式、加深加廣的學習活動，若學生尚無相關知能，可參考國小低、中年級模組課程，調整學習活動內容。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5507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zh-TW" altLang="en-US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556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教師以本頁簡報說明活動方式後，接著以後面五張簡報，帶領學生一起看過情境，再將情境圖分派給各組。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因情境圖為五張，若班級組別超過五組，請教師隨機分派任一重複的情境給小組。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798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學生具體說明發生的情境及發生的原因（例如：綠燈過馬路時被轉彎車撞、趕時間用衝的過馬路差點被車輛撞等）</a:t>
            </a:r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若無人提出，教師也可以請學生發表家人、朋友的經驗、生活中的觀察或是新聞報導結果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4721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6834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709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6521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7606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8387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策略卡有停*</a:t>
            </a:r>
            <a:r>
              <a:rPr lang="en-US" altLang="zh-TW" dirty="0"/>
              <a:t>3</a:t>
            </a:r>
            <a:r>
              <a:rPr lang="zh-TW" altLang="en-US" dirty="0"/>
              <a:t>張、看*</a:t>
            </a:r>
            <a:r>
              <a:rPr lang="en-US" altLang="zh-TW" dirty="0"/>
              <a:t>3</a:t>
            </a:r>
            <a:r>
              <a:rPr lang="zh-TW" altLang="en-US" dirty="0"/>
              <a:t>張、聽*</a:t>
            </a:r>
            <a:r>
              <a:rPr lang="en-US" altLang="zh-TW" dirty="0"/>
              <a:t>2</a:t>
            </a:r>
            <a:r>
              <a:rPr lang="zh-TW" altLang="en-US" dirty="0"/>
              <a:t>張，以及空白*</a:t>
            </a:r>
            <a:r>
              <a:rPr lang="en-US" altLang="zh-TW" dirty="0"/>
              <a:t>4</a:t>
            </a:r>
            <a:r>
              <a:rPr lang="zh-TW" altLang="en-US" dirty="0"/>
              <a:t>張，共</a:t>
            </a:r>
            <a:r>
              <a:rPr lang="en-US" altLang="zh-TW" dirty="0"/>
              <a:t>12</a:t>
            </a:r>
            <a:r>
              <a:rPr lang="zh-TW" altLang="en-US" dirty="0"/>
              <a:t>張。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學生在思考因應做法時， 即為「想」的實踐，故「想」無單獨的策略卡。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199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小組依序上台分享，分享結束後，教師可利用下面四頁簡報，補充</a:t>
            </a:r>
            <a:r>
              <a:rPr lang="zh-TW" altLang="en-US" sz="1600" b="1" u="sng" dirty="0"/>
              <a:t>策略卡以外</a:t>
            </a:r>
            <a:r>
              <a:rPr lang="zh-TW" altLang="en-US" dirty="0"/>
              <a:t>的安全做法。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0086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教師可利用本頁簡報，補充</a:t>
            </a:r>
            <a:r>
              <a:rPr lang="zh-TW" altLang="en-US" b="1" u="sng" dirty="0"/>
              <a:t>策略卡以外</a:t>
            </a:r>
            <a:r>
              <a:rPr lang="zh-TW" altLang="en-US" dirty="0"/>
              <a:t>的安全做法。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2933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dirty="0"/>
              <a:t>教師可利用本頁簡報，補充</a:t>
            </a:r>
            <a:r>
              <a:rPr lang="zh-TW" altLang="en-US" b="1" u="sng" dirty="0"/>
              <a:t>策略卡以外</a:t>
            </a:r>
            <a:r>
              <a:rPr lang="zh-TW" altLang="en-US" dirty="0"/>
              <a:t>的安全做法。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257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dirty="0"/>
              <a:t>教師可利用本頁簡報，補充</a:t>
            </a:r>
            <a:r>
              <a:rPr lang="zh-TW" altLang="en-US" b="1" u="sng" dirty="0"/>
              <a:t>策略卡以外</a:t>
            </a:r>
            <a:r>
              <a:rPr lang="zh-TW" altLang="en-US" dirty="0"/>
              <a:t>的安全做法。</a:t>
            </a:r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補充說明：沒有行穿線處，透過延伸線的概念去明定行人的行走規定，在發生事故時能給予行人更明確的保障。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788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教師依據學生發表的事故經驗，將事故發生的情境分為穿越道路、路邊行走、衝著過馬路等。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可透過表格呈現統計結果，讓學生了解同學的事故經驗中，哪一種情境發生的次數最多。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9768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dirty="0"/>
              <a:t>教師可利用本頁簡報，補充</a:t>
            </a:r>
            <a:r>
              <a:rPr lang="zh-TW" altLang="en-US" b="1" u="sng" dirty="0"/>
              <a:t>策略卡以外</a:t>
            </a:r>
            <a:r>
              <a:rPr lang="zh-TW" altLang="en-US" dirty="0"/>
              <a:t>的安全做法。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9209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3448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8202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7A48F-5AB4-463F-BE28-879FAC5D9F6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856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dirty="0"/>
              <a:t>教師先引導學生查看圖表再進行提問，下一頁揭示圖表的意義。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9034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dirty="0"/>
              <a:t>教師先引導學生查看圖表再進行提問。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4284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dirty="0"/>
              <a:t>教師先行以電腦版</a:t>
            </a:r>
            <a:r>
              <a:rPr lang="en-US" altLang="zh-TW" dirty="0"/>
              <a:t>Google Map</a:t>
            </a:r>
            <a:r>
              <a:rPr lang="zh-TW" altLang="en-US" dirty="0"/>
              <a:t>示範操作步驟，再由學生自行搜尋。</a:t>
            </a:r>
            <a:endParaRPr lang="en-US" altLang="zh-TW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dirty="0"/>
              <a:t>教師逐題提問，請學生透過路線圖檢視並舉手發表：</a:t>
            </a:r>
            <a:endParaRPr lang="en-US" altLang="zh-TW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/>
              <a:t>若學生無法回答第二題，教師可使用第</a:t>
            </a:r>
            <a:r>
              <a:rPr lang="en-US" altLang="zh-TW" dirty="0"/>
              <a:t>14</a:t>
            </a:r>
            <a:r>
              <a:rPr lang="zh-TW" altLang="en-US" dirty="0"/>
              <a:t>頁簡報「危險猜猜看」圖卡提示。</a:t>
            </a:r>
            <a:endParaRPr lang="en-US" altLang="zh-TW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/>
              <a:t>若學生無法回答第三題，教師可引導學生思考，例如：家長為送孩子上學並排停車、將機車停在校門口接送學生等，與學校上學相關的情境。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097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4707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請學生拿著「交通安全小達人宣誓詞」學習單，起立集體宣誓。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4761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本頁為參考答案，教師宜根據活動二的學生的發表歸納重點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106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8843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本頁為參考答案，教師宜根據活動二的學生的發表歸納重點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8004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提供教育部委託公共電視，依據本模組所製作的</a:t>
            </a:r>
            <a:r>
              <a:rPr lang="en-US" altLang="zh-TW" dirty="0"/>
              <a:t>【</a:t>
            </a:r>
            <a:r>
              <a:rPr lang="zh-TW" altLang="en-US" dirty="0"/>
              <a:t>交通安全</a:t>
            </a:r>
            <a:r>
              <a:rPr lang="en-US" altLang="zh-TW" dirty="0"/>
              <a:t>X</a:t>
            </a:r>
            <a:r>
              <a:rPr lang="zh-TW" altLang="en-US" dirty="0"/>
              <a:t>妖果小學</a:t>
            </a:r>
            <a:r>
              <a:rPr lang="en-US" altLang="zh-TW" dirty="0"/>
              <a:t>】</a:t>
            </a:r>
            <a:r>
              <a:rPr lang="zh-TW" altLang="en-US" dirty="0"/>
              <a:t>國小高年級版</a:t>
            </a:r>
            <a:r>
              <a:rPr lang="en-US" altLang="zh-TW" dirty="0"/>
              <a:t>EP06</a:t>
            </a:r>
            <a:r>
              <a:rPr lang="zh-TW" altLang="en-US" dirty="0"/>
              <a:t>決戰穹頂。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左邊為劇情正片、右邊為具有複習、統整的教學影片。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點選播放鈕即可播放影片，若影片連結失效，請複製以下網址</a:t>
            </a:r>
            <a:endParaRPr lang="en-US" altLang="zh-TW" dirty="0"/>
          </a:p>
          <a:p>
            <a:pPr marL="0" indent="0">
              <a:buFont typeface="+mj-lt"/>
              <a:buNone/>
            </a:pPr>
            <a:r>
              <a:rPr lang="en-US" altLang="zh-TW" dirty="0"/>
              <a:t>(1)</a:t>
            </a:r>
            <a:r>
              <a:rPr lang="zh-TW" altLang="en-US" dirty="0"/>
              <a:t>劇情正片</a:t>
            </a:r>
            <a:r>
              <a:rPr lang="en-US" altLang="zh-TW" dirty="0"/>
              <a:t>https://youtu.be/rLDMNN7YH5A?feature=shared </a:t>
            </a:r>
          </a:p>
          <a:p>
            <a:pPr marL="0" indent="0">
              <a:buFont typeface="+mj-lt"/>
              <a:buNone/>
            </a:pPr>
            <a:r>
              <a:rPr lang="en-US" altLang="zh-TW" dirty="0"/>
              <a:t>(2)</a:t>
            </a:r>
            <a:r>
              <a:rPr lang="zh-TW" altLang="en-US" dirty="0"/>
              <a:t>教學影片</a:t>
            </a:r>
            <a:r>
              <a:rPr lang="en-US" altLang="zh-TW" dirty="0"/>
              <a:t>https://youtu.be/m4X_DC3bXIw?feature=shared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837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900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936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931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6922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10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9911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7670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8237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6092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230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1363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2749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3936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393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3264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8685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0848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9656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4134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0932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4896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9941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1819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17638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699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630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1439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67032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5270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1351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1402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9707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287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1745D7C-5A31-E078-F149-07D33A0CE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2613F82-EBA0-2559-9B40-6D887A5E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FC23BA0-83A2-704F-E6B9-079CFD24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6D2FD716-BBA1-0A64-346A-9734EE795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880"/>
            <a:ext cx="10515600" cy="4724083"/>
          </a:xfrm>
        </p:spPr>
        <p:txBody>
          <a:bodyPr/>
          <a:lstStyle>
            <a:lvl1pPr marL="0" indent="0">
              <a:buNone/>
              <a:defRPr sz="4000">
                <a:latin typeface="源雲明體 TTF Regular" panose="02020400000000000000" pitchFamily="18" charset="-120"/>
                <a:ea typeface="源雲明體 TTF Regular" panose="02020400000000000000" pitchFamily="18" charset="-120"/>
              </a:defRPr>
            </a:lvl1pPr>
            <a:lvl2pPr marL="457200" indent="0">
              <a:buNone/>
              <a:defRPr sz="3600">
                <a:latin typeface="源雲明體 TTF Regular" panose="02020400000000000000" pitchFamily="18" charset="-120"/>
                <a:ea typeface="源雲明體 TTF Regular" panose="02020400000000000000" pitchFamily="18" charset="-120"/>
              </a:defRPr>
            </a:lvl2pPr>
            <a:lvl3pPr>
              <a:defRPr sz="3200">
                <a:latin typeface="源雲明體 TTF Regular" panose="02020400000000000000" pitchFamily="18" charset="-120"/>
                <a:ea typeface="源雲明體 TTF Regular" panose="02020400000000000000" pitchFamily="18" charset="-120"/>
              </a:defRPr>
            </a:lvl3pPr>
            <a:lvl4pPr>
              <a:defRPr sz="2800">
                <a:latin typeface="源雲明體 TTF Regular" panose="02020400000000000000" pitchFamily="18" charset="-120"/>
                <a:ea typeface="源雲明體 TTF Regular" panose="02020400000000000000" pitchFamily="18" charset="-120"/>
              </a:defRPr>
            </a:lvl4pPr>
            <a:lvl5pPr>
              <a:defRPr sz="2800">
                <a:latin typeface="源雲明體 TTF Regular" panose="02020400000000000000" pitchFamily="18" charset="-120"/>
                <a:ea typeface="源雲明體 TTF Regular" panose="02020400000000000000" pitchFamily="18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82114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0327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64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1054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957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F2425-ABE3-4E1F-8E10-986AE3EE0B0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279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249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slide" Target="slide20.xml"/><Relationship Id="rId3" Type="http://schemas.openxmlformats.org/officeDocument/2006/relationships/slide" Target="slide15.xml"/><Relationship Id="rId7" Type="http://schemas.openxmlformats.org/officeDocument/2006/relationships/slide" Target="slide17.xml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jpeg"/><Relationship Id="rId11" Type="http://schemas.openxmlformats.org/officeDocument/2006/relationships/slide" Target="slide19.xml"/><Relationship Id="rId5" Type="http://schemas.openxmlformats.org/officeDocument/2006/relationships/slide" Target="slide16.xml"/><Relationship Id="rId10" Type="http://schemas.openxmlformats.org/officeDocument/2006/relationships/image" Target="../media/image17.jpeg"/><Relationship Id="rId4" Type="http://schemas.openxmlformats.org/officeDocument/2006/relationships/image" Target="../media/image14.jpeg"/><Relationship Id="rId9" Type="http://schemas.openxmlformats.org/officeDocument/2006/relationships/slide" Target="slide18.xml"/><Relationship Id="rId1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273ncd3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youtube.com/watch?v=-nZpg5vxB4Y" TargetMode="External"/><Relationship Id="rId5" Type="http://schemas.openxmlformats.org/officeDocument/2006/relationships/hyperlink" Target="https://www.youtube.com/watch?v=vdcmKFZj8XI" TargetMode="Externa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_KIKvRbNVU" TargetMode="External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emf"/><Relationship Id="rId5" Type="http://schemas.openxmlformats.org/officeDocument/2006/relationships/hyperlink" Target="https://www.youtube.com/watch?v=x0edwKMe2Vg" TargetMode="Externa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_KIKvRbNVU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www.youtube.com/watch?v=x0edwKMe2Vg" TargetMode="Externa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2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youtu.be/m4X_DC3bXIw?feature=shared" TargetMode="External"/><Relationship Id="rId5" Type="http://schemas.openxmlformats.org/officeDocument/2006/relationships/hyperlink" Target="https://youtu.be/rLDMNN7YH5A?feature=shared" TargetMode="Externa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69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806C5085-95C7-95F3-E42B-8766CA08643D}"/>
              </a:ext>
            </a:extLst>
          </p:cNvPr>
          <p:cNvSpPr/>
          <p:nvPr/>
        </p:nvSpPr>
        <p:spPr>
          <a:xfrm>
            <a:off x="3088888" y="1285461"/>
            <a:ext cx="5977053" cy="2327534"/>
          </a:xfrm>
          <a:prstGeom prst="wedgeRoundRectCallout">
            <a:avLst>
              <a:gd name="adj1" fmla="val -7388"/>
              <a:gd name="adj2" fmla="val 90418"/>
              <a:gd name="adj3" fmla="val 16667"/>
            </a:avLst>
          </a:prstGeom>
          <a:solidFill>
            <a:srgbClr val="DDEF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7883A3-AAAC-A989-269E-198692EE4289}"/>
              </a:ext>
            </a:extLst>
          </p:cNvPr>
          <p:cNvSpPr txBox="1"/>
          <p:nvPr/>
        </p:nvSpPr>
        <p:spPr>
          <a:xfrm>
            <a:off x="4283493" y="1725953"/>
            <a:ext cx="35878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第二節</a:t>
            </a:r>
            <a:endParaRPr lang="en-US" altLang="zh-TW" sz="4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危險知多少</a:t>
            </a:r>
            <a:r>
              <a:rPr lang="en-US" altLang="zh-TW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-1</a:t>
            </a:r>
            <a:endParaRPr lang="zh-TW" altLang="en-US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349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E6ED49A-7B4C-0F56-96EF-5B37B2B0A6AC}"/>
              </a:ext>
            </a:extLst>
          </p:cNvPr>
          <p:cNvSpPr/>
          <p:nvPr/>
        </p:nvSpPr>
        <p:spPr>
          <a:xfrm>
            <a:off x="381965" y="706055"/>
            <a:ext cx="11412638" cy="5754645"/>
          </a:xfrm>
          <a:custGeom>
            <a:avLst/>
            <a:gdLst>
              <a:gd name="connsiteX0" fmla="*/ 0 w 11412638"/>
              <a:gd name="connsiteY0" fmla="*/ 0 h 5754645"/>
              <a:gd name="connsiteX1" fmla="*/ 785458 w 11412638"/>
              <a:gd name="connsiteY1" fmla="*/ 0 h 5754645"/>
              <a:gd name="connsiteX2" fmla="*/ 1456790 w 11412638"/>
              <a:gd name="connsiteY2" fmla="*/ 0 h 5754645"/>
              <a:gd name="connsiteX3" fmla="*/ 2242248 w 11412638"/>
              <a:gd name="connsiteY3" fmla="*/ 0 h 5754645"/>
              <a:gd name="connsiteX4" fmla="*/ 2913579 w 11412638"/>
              <a:gd name="connsiteY4" fmla="*/ 0 h 5754645"/>
              <a:gd name="connsiteX5" fmla="*/ 3584911 w 11412638"/>
              <a:gd name="connsiteY5" fmla="*/ 0 h 5754645"/>
              <a:gd name="connsiteX6" fmla="*/ 4256243 w 11412638"/>
              <a:gd name="connsiteY6" fmla="*/ 0 h 5754645"/>
              <a:gd name="connsiteX7" fmla="*/ 4585195 w 11412638"/>
              <a:gd name="connsiteY7" fmla="*/ 0 h 5754645"/>
              <a:gd name="connsiteX8" fmla="*/ 5370653 w 11412638"/>
              <a:gd name="connsiteY8" fmla="*/ 0 h 5754645"/>
              <a:gd name="connsiteX9" fmla="*/ 5699606 w 11412638"/>
              <a:gd name="connsiteY9" fmla="*/ 0 h 5754645"/>
              <a:gd name="connsiteX10" fmla="*/ 6370937 w 11412638"/>
              <a:gd name="connsiteY10" fmla="*/ 0 h 5754645"/>
              <a:gd name="connsiteX11" fmla="*/ 7270522 w 11412638"/>
              <a:gd name="connsiteY11" fmla="*/ 0 h 5754645"/>
              <a:gd name="connsiteX12" fmla="*/ 8170106 w 11412638"/>
              <a:gd name="connsiteY12" fmla="*/ 0 h 5754645"/>
              <a:gd name="connsiteX13" fmla="*/ 8955564 w 11412638"/>
              <a:gd name="connsiteY13" fmla="*/ 0 h 5754645"/>
              <a:gd name="connsiteX14" fmla="*/ 9512769 w 11412638"/>
              <a:gd name="connsiteY14" fmla="*/ 0 h 5754645"/>
              <a:gd name="connsiteX15" fmla="*/ 9841722 w 11412638"/>
              <a:gd name="connsiteY15" fmla="*/ 0 h 5754645"/>
              <a:gd name="connsiteX16" fmla="*/ 10398927 w 11412638"/>
              <a:gd name="connsiteY16" fmla="*/ 0 h 5754645"/>
              <a:gd name="connsiteX17" fmla="*/ 11412638 w 11412638"/>
              <a:gd name="connsiteY17" fmla="*/ 0 h 5754645"/>
              <a:gd name="connsiteX18" fmla="*/ 11412638 w 11412638"/>
              <a:gd name="connsiteY18" fmla="*/ 754498 h 5754645"/>
              <a:gd name="connsiteX19" fmla="*/ 11412638 w 11412638"/>
              <a:gd name="connsiteY19" fmla="*/ 1508996 h 5754645"/>
              <a:gd name="connsiteX20" fmla="*/ 11412638 w 11412638"/>
              <a:gd name="connsiteY20" fmla="*/ 2033308 h 5754645"/>
              <a:gd name="connsiteX21" fmla="*/ 11412638 w 11412638"/>
              <a:gd name="connsiteY21" fmla="*/ 2787806 h 5754645"/>
              <a:gd name="connsiteX22" fmla="*/ 11412638 w 11412638"/>
              <a:gd name="connsiteY22" fmla="*/ 3312118 h 5754645"/>
              <a:gd name="connsiteX23" fmla="*/ 11412638 w 11412638"/>
              <a:gd name="connsiteY23" fmla="*/ 4009069 h 5754645"/>
              <a:gd name="connsiteX24" fmla="*/ 11412638 w 11412638"/>
              <a:gd name="connsiteY24" fmla="*/ 4763567 h 5754645"/>
              <a:gd name="connsiteX25" fmla="*/ 11412638 w 11412638"/>
              <a:gd name="connsiteY25" fmla="*/ 5754645 h 5754645"/>
              <a:gd name="connsiteX26" fmla="*/ 10513054 w 11412638"/>
              <a:gd name="connsiteY26" fmla="*/ 5754645 h 5754645"/>
              <a:gd name="connsiteX27" fmla="*/ 10184101 w 11412638"/>
              <a:gd name="connsiteY27" fmla="*/ 5754645 h 5754645"/>
              <a:gd name="connsiteX28" fmla="*/ 9284517 w 11412638"/>
              <a:gd name="connsiteY28" fmla="*/ 5754645 h 5754645"/>
              <a:gd name="connsiteX29" fmla="*/ 8727311 w 11412638"/>
              <a:gd name="connsiteY29" fmla="*/ 5754645 h 5754645"/>
              <a:gd name="connsiteX30" fmla="*/ 8055980 w 11412638"/>
              <a:gd name="connsiteY30" fmla="*/ 5754645 h 5754645"/>
              <a:gd name="connsiteX31" fmla="*/ 7612901 w 11412638"/>
              <a:gd name="connsiteY31" fmla="*/ 5754645 h 5754645"/>
              <a:gd name="connsiteX32" fmla="*/ 6827443 w 11412638"/>
              <a:gd name="connsiteY32" fmla="*/ 5754645 h 5754645"/>
              <a:gd name="connsiteX33" fmla="*/ 5927858 w 11412638"/>
              <a:gd name="connsiteY33" fmla="*/ 5754645 h 5754645"/>
              <a:gd name="connsiteX34" fmla="*/ 5370653 w 11412638"/>
              <a:gd name="connsiteY34" fmla="*/ 5754645 h 5754645"/>
              <a:gd name="connsiteX35" fmla="*/ 4471069 w 11412638"/>
              <a:gd name="connsiteY35" fmla="*/ 5754645 h 5754645"/>
              <a:gd name="connsiteX36" fmla="*/ 3799737 w 11412638"/>
              <a:gd name="connsiteY36" fmla="*/ 5754645 h 5754645"/>
              <a:gd name="connsiteX37" fmla="*/ 2900153 w 11412638"/>
              <a:gd name="connsiteY37" fmla="*/ 5754645 h 5754645"/>
              <a:gd name="connsiteX38" fmla="*/ 2000568 w 11412638"/>
              <a:gd name="connsiteY38" fmla="*/ 5754645 h 5754645"/>
              <a:gd name="connsiteX39" fmla="*/ 1557489 w 11412638"/>
              <a:gd name="connsiteY39" fmla="*/ 5754645 h 5754645"/>
              <a:gd name="connsiteX40" fmla="*/ 1000284 w 11412638"/>
              <a:gd name="connsiteY40" fmla="*/ 5754645 h 5754645"/>
              <a:gd name="connsiteX41" fmla="*/ 0 w 11412638"/>
              <a:gd name="connsiteY41" fmla="*/ 5754645 h 5754645"/>
              <a:gd name="connsiteX42" fmla="*/ 0 w 11412638"/>
              <a:gd name="connsiteY42" fmla="*/ 5115240 h 5754645"/>
              <a:gd name="connsiteX43" fmla="*/ 0 w 11412638"/>
              <a:gd name="connsiteY43" fmla="*/ 4648474 h 5754645"/>
              <a:gd name="connsiteX44" fmla="*/ 0 w 11412638"/>
              <a:gd name="connsiteY44" fmla="*/ 4181709 h 5754645"/>
              <a:gd name="connsiteX45" fmla="*/ 0 w 11412638"/>
              <a:gd name="connsiteY45" fmla="*/ 3427211 h 5754645"/>
              <a:gd name="connsiteX46" fmla="*/ 0 w 11412638"/>
              <a:gd name="connsiteY46" fmla="*/ 2845352 h 5754645"/>
              <a:gd name="connsiteX47" fmla="*/ 0 w 11412638"/>
              <a:gd name="connsiteY47" fmla="*/ 2090854 h 5754645"/>
              <a:gd name="connsiteX48" fmla="*/ 0 w 11412638"/>
              <a:gd name="connsiteY48" fmla="*/ 1508996 h 5754645"/>
              <a:gd name="connsiteX49" fmla="*/ 0 w 11412638"/>
              <a:gd name="connsiteY49" fmla="*/ 812044 h 5754645"/>
              <a:gd name="connsiteX50" fmla="*/ 0 w 11412638"/>
              <a:gd name="connsiteY50" fmla="*/ 0 h 575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412638" h="5754645" fill="none" extrusionOk="0">
                <a:moveTo>
                  <a:pt x="0" y="0"/>
                </a:moveTo>
                <a:cubicBezTo>
                  <a:pt x="340891" y="-24887"/>
                  <a:pt x="606822" y="24941"/>
                  <a:pt x="785458" y="0"/>
                </a:cubicBezTo>
                <a:cubicBezTo>
                  <a:pt x="964094" y="-24941"/>
                  <a:pt x="1289442" y="-12730"/>
                  <a:pt x="1456790" y="0"/>
                </a:cubicBezTo>
                <a:cubicBezTo>
                  <a:pt x="1624138" y="12730"/>
                  <a:pt x="1909720" y="38732"/>
                  <a:pt x="2242248" y="0"/>
                </a:cubicBezTo>
                <a:cubicBezTo>
                  <a:pt x="2574776" y="-38732"/>
                  <a:pt x="2642047" y="18316"/>
                  <a:pt x="2913579" y="0"/>
                </a:cubicBezTo>
                <a:cubicBezTo>
                  <a:pt x="3185111" y="-18316"/>
                  <a:pt x="3377200" y="32462"/>
                  <a:pt x="3584911" y="0"/>
                </a:cubicBezTo>
                <a:cubicBezTo>
                  <a:pt x="3792622" y="-32462"/>
                  <a:pt x="4048885" y="10104"/>
                  <a:pt x="4256243" y="0"/>
                </a:cubicBezTo>
                <a:cubicBezTo>
                  <a:pt x="4463601" y="-10104"/>
                  <a:pt x="4429697" y="-9084"/>
                  <a:pt x="4585195" y="0"/>
                </a:cubicBezTo>
                <a:cubicBezTo>
                  <a:pt x="4740693" y="9084"/>
                  <a:pt x="5000999" y="-33613"/>
                  <a:pt x="5370653" y="0"/>
                </a:cubicBezTo>
                <a:cubicBezTo>
                  <a:pt x="5740307" y="33613"/>
                  <a:pt x="5591352" y="-531"/>
                  <a:pt x="5699606" y="0"/>
                </a:cubicBezTo>
                <a:cubicBezTo>
                  <a:pt x="5807860" y="531"/>
                  <a:pt x="6114679" y="27726"/>
                  <a:pt x="6370937" y="0"/>
                </a:cubicBezTo>
                <a:cubicBezTo>
                  <a:pt x="6627195" y="-27726"/>
                  <a:pt x="6992922" y="4950"/>
                  <a:pt x="7270522" y="0"/>
                </a:cubicBezTo>
                <a:cubicBezTo>
                  <a:pt x="7548122" y="-4950"/>
                  <a:pt x="7863214" y="20918"/>
                  <a:pt x="8170106" y="0"/>
                </a:cubicBezTo>
                <a:cubicBezTo>
                  <a:pt x="8476998" y="-20918"/>
                  <a:pt x="8646071" y="-6473"/>
                  <a:pt x="8955564" y="0"/>
                </a:cubicBezTo>
                <a:cubicBezTo>
                  <a:pt x="9265057" y="6473"/>
                  <a:pt x="9348765" y="-25252"/>
                  <a:pt x="9512769" y="0"/>
                </a:cubicBezTo>
                <a:cubicBezTo>
                  <a:pt x="9676774" y="25252"/>
                  <a:pt x="9696485" y="-12845"/>
                  <a:pt x="9841722" y="0"/>
                </a:cubicBezTo>
                <a:cubicBezTo>
                  <a:pt x="9986959" y="12845"/>
                  <a:pt x="10227615" y="-19852"/>
                  <a:pt x="10398927" y="0"/>
                </a:cubicBezTo>
                <a:cubicBezTo>
                  <a:pt x="10570240" y="19852"/>
                  <a:pt x="11052252" y="-3075"/>
                  <a:pt x="11412638" y="0"/>
                </a:cubicBezTo>
                <a:cubicBezTo>
                  <a:pt x="11434200" y="204556"/>
                  <a:pt x="11385016" y="445856"/>
                  <a:pt x="11412638" y="754498"/>
                </a:cubicBezTo>
                <a:cubicBezTo>
                  <a:pt x="11440260" y="1063140"/>
                  <a:pt x="11444651" y="1252830"/>
                  <a:pt x="11412638" y="1508996"/>
                </a:cubicBezTo>
                <a:cubicBezTo>
                  <a:pt x="11380625" y="1765162"/>
                  <a:pt x="11392202" y="1855560"/>
                  <a:pt x="11412638" y="2033308"/>
                </a:cubicBezTo>
                <a:cubicBezTo>
                  <a:pt x="11433074" y="2211056"/>
                  <a:pt x="11430886" y="2636692"/>
                  <a:pt x="11412638" y="2787806"/>
                </a:cubicBezTo>
                <a:cubicBezTo>
                  <a:pt x="11394390" y="2938920"/>
                  <a:pt x="11412824" y="3065740"/>
                  <a:pt x="11412638" y="3312118"/>
                </a:cubicBezTo>
                <a:cubicBezTo>
                  <a:pt x="11412452" y="3558496"/>
                  <a:pt x="11400140" y="3866614"/>
                  <a:pt x="11412638" y="4009069"/>
                </a:cubicBezTo>
                <a:cubicBezTo>
                  <a:pt x="11425136" y="4151524"/>
                  <a:pt x="11412629" y="4599399"/>
                  <a:pt x="11412638" y="4763567"/>
                </a:cubicBezTo>
                <a:cubicBezTo>
                  <a:pt x="11412647" y="4927735"/>
                  <a:pt x="11459013" y="5467737"/>
                  <a:pt x="11412638" y="5754645"/>
                </a:cubicBezTo>
                <a:cubicBezTo>
                  <a:pt x="11003473" y="5766924"/>
                  <a:pt x="10962236" y="5775611"/>
                  <a:pt x="10513054" y="5754645"/>
                </a:cubicBezTo>
                <a:cubicBezTo>
                  <a:pt x="10063872" y="5733679"/>
                  <a:pt x="10255392" y="5770667"/>
                  <a:pt x="10184101" y="5754645"/>
                </a:cubicBezTo>
                <a:cubicBezTo>
                  <a:pt x="10112810" y="5738623"/>
                  <a:pt x="9544956" y="5765003"/>
                  <a:pt x="9284517" y="5754645"/>
                </a:cubicBezTo>
                <a:cubicBezTo>
                  <a:pt x="9024078" y="5744287"/>
                  <a:pt x="8903173" y="5739212"/>
                  <a:pt x="8727311" y="5754645"/>
                </a:cubicBezTo>
                <a:cubicBezTo>
                  <a:pt x="8551449" y="5770078"/>
                  <a:pt x="8260889" y="5737325"/>
                  <a:pt x="8055980" y="5754645"/>
                </a:cubicBezTo>
                <a:cubicBezTo>
                  <a:pt x="7851071" y="5771965"/>
                  <a:pt x="7704386" y="5741971"/>
                  <a:pt x="7612901" y="5754645"/>
                </a:cubicBezTo>
                <a:cubicBezTo>
                  <a:pt x="7521416" y="5767319"/>
                  <a:pt x="7053202" y="5793315"/>
                  <a:pt x="6827443" y="5754645"/>
                </a:cubicBezTo>
                <a:cubicBezTo>
                  <a:pt x="6601684" y="5715975"/>
                  <a:pt x="6317432" y="5742213"/>
                  <a:pt x="5927858" y="5754645"/>
                </a:cubicBezTo>
                <a:cubicBezTo>
                  <a:pt x="5538285" y="5767077"/>
                  <a:pt x="5585458" y="5753026"/>
                  <a:pt x="5370653" y="5754645"/>
                </a:cubicBezTo>
                <a:cubicBezTo>
                  <a:pt x="5155848" y="5756264"/>
                  <a:pt x="4774804" y="5716769"/>
                  <a:pt x="4471069" y="5754645"/>
                </a:cubicBezTo>
                <a:cubicBezTo>
                  <a:pt x="4167334" y="5792521"/>
                  <a:pt x="4054599" y="5753863"/>
                  <a:pt x="3799737" y="5754645"/>
                </a:cubicBezTo>
                <a:cubicBezTo>
                  <a:pt x="3544875" y="5755427"/>
                  <a:pt x="3163708" y="5760274"/>
                  <a:pt x="2900153" y="5754645"/>
                </a:cubicBezTo>
                <a:cubicBezTo>
                  <a:pt x="2636598" y="5749016"/>
                  <a:pt x="2260963" y="5725384"/>
                  <a:pt x="2000568" y="5754645"/>
                </a:cubicBezTo>
                <a:cubicBezTo>
                  <a:pt x="1740174" y="5783906"/>
                  <a:pt x="1744228" y="5768735"/>
                  <a:pt x="1557489" y="5754645"/>
                </a:cubicBezTo>
                <a:cubicBezTo>
                  <a:pt x="1370750" y="5740555"/>
                  <a:pt x="1174966" y="5766375"/>
                  <a:pt x="1000284" y="5754645"/>
                </a:cubicBezTo>
                <a:cubicBezTo>
                  <a:pt x="825603" y="5742915"/>
                  <a:pt x="276481" y="5772484"/>
                  <a:pt x="0" y="5754645"/>
                </a:cubicBezTo>
                <a:cubicBezTo>
                  <a:pt x="-24368" y="5441514"/>
                  <a:pt x="-28931" y="5296154"/>
                  <a:pt x="0" y="5115240"/>
                </a:cubicBezTo>
                <a:cubicBezTo>
                  <a:pt x="28931" y="4934326"/>
                  <a:pt x="-5906" y="4825686"/>
                  <a:pt x="0" y="4648474"/>
                </a:cubicBezTo>
                <a:cubicBezTo>
                  <a:pt x="5906" y="4471262"/>
                  <a:pt x="18897" y="4306483"/>
                  <a:pt x="0" y="4181709"/>
                </a:cubicBezTo>
                <a:cubicBezTo>
                  <a:pt x="-18897" y="4056935"/>
                  <a:pt x="30233" y="3592995"/>
                  <a:pt x="0" y="3427211"/>
                </a:cubicBezTo>
                <a:cubicBezTo>
                  <a:pt x="-30233" y="3261427"/>
                  <a:pt x="-28253" y="3074396"/>
                  <a:pt x="0" y="2845352"/>
                </a:cubicBezTo>
                <a:cubicBezTo>
                  <a:pt x="28253" y="2616308"/>
                  <a:pt x="-34563" y="2360650"/>
                  <a:pt x="0" y="2090854"/>
                </a:cubicBezTo>
                <a:cubicBezTo>
                  <a:pt x="34563" y="1821058"/>
                  <a:pt x="2587" y="1706008"/>
                  <a:pt x="0" y="1508996"/>
                </a:cubicBezTo>
                <a:cubicBezTo>
                  <a:pt x="-2587" y="1311984"/>
                  <a:pt x="29852" y="1145750"/>
                  <a:pt x="0" y="812044"/>
                </a:cubicBezTo>
                <a:cubicBezTo>
                  <a:pt x="-29852" y="478338"/>
                  <a:pt x="39708" y="356410"/>
                  <a:pt x="0" y="0"/>
                </a:cubicBezTo>
                <a:close/>
              </a:path>
              <a:path w="11412638" h="5754645" stroke="0" extrusionOk="0">
                <a:moveTo>
                  <a:pt x="0" y="0"/>
                </a:moveTo>
                <a:cubicBezTo>
                  <a:pt x="159186" y="19257"/>
                  <a:pt x="324452" y="6796"/>
                  <a:pt x="557205" y="0"/>
                </a:cubicBezTo>
                <a:cubicBezTo>
                  <a:pt x="789958" y="-6796"/>
                  <a:pt x="774310" y="12009"/>
                  <a:pt x="886158" y="0"/>
                </a:cubicBezTo>
                <a:cubicBezTo>
                  <a:pt x="998006" y="-12009"/>
                  <a:pt x="1583420" y="-24616"/>
                  <a:pt x="1785742" y="0"/>
                </a:cubicBezTo>
                <a:cubicBezTo>
                  <a:pt x="1988064" y="24616"/>
                  <a:pt x="2155796" y="19337"/>
                  <a:pt x="2342947" y="0"/>
                </a:cubicBezTo>
                <a:cubicBezTo>
                  <a:pt x="2530099" y="-19337"/>
                  <a:pt x="2634362" y="5955"/>
                  <a:pt x="2900153" y="0"/>
                </a:cubicBezTo>
                <a:cubicBezTo>
                  <a:pt x="3165944" y="-5955"/>
                  <a:pt x="3618688" y="-5999"/>
                  <a:pt x="3799737" y="0"/>
                </a:cubicBezTo>
                <a:cubicBezTo>
                  <a:pt x="3980786" y="5999"/>
                  <a:pt x="4148849" y="10790"/>
                  <a:pt x="4242816" y="0"/>
                </a:cubicBezTo>
                <a:cubicBezTo>
                  <a:pt x="4336783" y="-10790"/>
                  <a:pt x="4828325" y="-9526"/>
                  <a:pt x="5142400" y="0"/>
                </a:cubicBezTo>
                <a:cubicBezTo>
                  <a:pt x="5456475" y="9526"/>
                  <a:pt x="5759677" y="-26958"/>
                  <a:pt x="6041985" y="0"/>
                </a:cubicBezTo>
                <a:cubicBezTo>
                  <a:pt x="6324294" y="26958"/>
                  <a:pt x="6417817" y="-13823"/>
                  <a:pt x="6713316" y="0"/>
                </a:cubicBezTo>
                <a:cubicBezTo>
                  <a:pt x="7008815" y="13823"/>
                  <a:pt x="7386138" y="-20288"/>
                  <a:pt x="7612901" y="0"/>
                </a:cubicBezTo>
                <a:cubicBezTo>
                  <a:pt x="7839665" y="20288"/>
                  <a:pt x="7947810" y="-15484"/>
                  <a:pt x="8170106" y="0"/>
                </a:cubicBezTo>
                <a:cubicBezTo>
                  <a:pt x="8392403" y="15484"/>
                  <a:pt x="8487408" y="-14471"/>
                  <a:pt x="8727311" y="0"/>
                </a:cubicBezTo>
                <a:cubicBezTo>
                  <a:pt x="8967215" y="14471"/>
                  <a:pt x="9319419" y="-38284"/>
                  <a:pt x="9512769" y="0"/>
                </a:cubicBezTo>
                <a:cubicBezTo>
                  <a:pt x="9706119" y="38284"/>
                  <a:pt x="9917068" y="2358"/>
                  <a:pt x="10069975" y="0"/>
                </a:cubicBezTo>
                <a:cubicBezTo>
                  <a:pt x="10222882" y="-2358"/>
                  <a:pt x="11141643" y="-48465"/>
                  <a:pt x="11412638" y="0"/>
                </a:cubicBezTo>
                <a:cubicBezTo>
                  <a:pt x="11412632" y="211118"/>
                  <a:pt x="11382103" y="394369"/>
                  <a:pt x="11412638" y="754498"/>
                </a:cubicBezTo>
                <a:cubicBezTo>
                  <a:pt x="11443173" y="1114627"/>
                  <a:pt x="11415296" y="1120959"/>
                  <a:pt x="11412638" y="1451449"/>
                </a:cubicBezTo>
                <a:cubicBezTo>
                  <a:pt x="11409980" y="1781939"/>
                  <a:pt x="11406733" y="1874356"/>
                  <a:pt x="11412638" y="2148401"/>
                </a:cubicBezTo>
                <a:cubicBezTo>
                  <a:pt x="11418543" y="2422446"/>
                  <a:pt x="11395880" y="2416336"/>
                  <a:pt x="11412638" y="2615166"/>
                </a:cubicBezTo>
                <a:cubicBezTo>
                  <a:pt x="11429396" y="2813997"/>
                  <a:pt x="11404541" y="2987259"/>
                  <a:pt x="11412638" y="3139479"/>
                </a:cubicBezTo>
                <a:cubicBezTo>
                  <a:pt x="11420735" y="3291699"/>
                  <a:pt x="11425876" y="3512111"/>
                  <a:pt x="11412638" y="3836430"/>
                </a:cubicBezTo>
                <a:cubicBezTo>
                  <a:pt x="11399400" y="4160749"/>
                  <a:pt x="11392712" y="4128714"/>
                  <a:pt x="11412638" y="4418289"/>
                </a:cubicBezTo>
                <a:cubicBezTo>
                  <a:pt x="11432564" y="4707864"/>
                  <a:pt x="11413917" y="4778146"/>
                  <a:pt x="11412638" y="4942601"/>
                </a:cubicBezTo>
                <a:cubicBezTo>
                  <a:pt x="11411359" y="5107056"/>
                  <a:pt x="11442890" y="5452398"/>
                  <a:pt x="11412638" y="5754645"/>
                </a:cubicBezTo>
                <a:cubicBezTo>
                  <a:pt x="11123235" y="5771147"/>
                  <a:pt x="10980761" y="5781951"/>
                  <a:pt x="10741306" y="5754645"/>
                </a:cubicBezTo>
                <a:cubicBezTo>
                  <a:pt x="10501851" y="5727339"/>
                  <a:pt x="10391315" y="5772660"/>
                  <a:pt x="10069975" y="5754645"/>
                </a:cubicBezTo>
                <a:cubicBezTo>
                  <a:pt x="9748635" y="5736630"/>
                  <a:pt x="9756097" y="5771037"/>
                  <a:pt x="9626896" y="5754645"/>
                </a:cubicBezTo>
                <a:cubicBezTo>
                  <a:pt x="9497695" y="5738253"/>
                  <a:pt x="9045301" y="5760326"/>
                  <a:pt x="8841438" y="5754645"/>
                </a:cubicBezTo>
                <a:cubicBezTo>
                  <a:pt x="8637575" y="5748964"/>
                  <a:pt x="8573114" y="5743789"/>
                  <a:pt x="8398359" y="5754645"/>
                </a:cubicBezTo>
                <a:cubicBezTo>
                  <a:pt x="8223604" y="5765501"/>
                  <a:pt x="7798621" y="5773648"/>
                  <a:pt x="7612901" y="5754645"/>
                </a:cubicBezTo>
                <a:cubicBezTo>
                  <a:pt x="7427181" y="5735642"/>
                  <a:pt x="7368939" y="5745759"/>
                  <a:pt x="7283948" y="5754645"/>
                </a:cubicBezTo>
                <a:cubicBezTo>
                  <a:pt x="7198957" y="5763531"/>
                  <a:pt x="6765368" y="5738090"/>
                  <a:pt x="6498490" y="5754645"/>
                </a:cubicBezTo>
                <a:cubicBezTo>
                  <a:pt x="6231612" y="5771200"/>
                  <a:pt x="6182925" y="5735701"/>
                  <a:pt x="6055411" y="5754645"/>
                </a:cubicBezTo>
                <a:cubicBezTo>
                  <a:pt x="5927897" y="5773589"/>
                  <a:pt x="5873042" y="5748984"/>
                  <a:pt x="5726459" y="5754645"/>
                </a:cubicBezTo>
                <a:cubicBezTo>
                  <a:pt x="5579876" y="5760306"/>
                  <a:pt x="5399012" y="5766548"/>
                  <a:pt x="5283380" y="5754645"/>
                </a:cubicBezTo>
                <a:cubicBezTo>
                  <a:pt x="5167748" y="5742742"/>
                  <a:pt x="4832719" y="5729303"/>
                  <a:pt x="4497922" y="5754645"/>
                </a:cubicBezTo>
                <a:cubicBezTo>
                  <a:pt x="4163125" y="5779987"/>
                  <a:pt x="4183569" y="5776663"/>
                  <a:pt x="4054843" y="5754645"/>
                </a:cubicBezTo>
                <a:cubicBezTo>
                  <a:pt x="3926117" y="5732627"/>
                  <a:pt x="3840386" y="5750075"/>
                  <a:pt x="3725891" y="5754645"/>
                </a:cubicBezTo>
                <a:cubicBezTo>
                  <a:pt x="3611396" y="5759215"/>
                  <a:pt x="3374491" y="5764720"/>
                  <a:pt x="3282812" y="5754645"/>
                </a:cubicBezTo>
                <a:cubicBezTo>
                  <a:pt x="3191133" y="5744570"/>
                  <a:pt x="2855090" y="5729410"/>
                  <a:pt x="2725606" y="5754645"/>
                </a:cubicBezTo>
                <a:cubicBezTo>
                  <a:pt x="2596122" y="5779880"/>
                  <a:pt x="2191113" y="5768535"/>
                  <a:pt x="2054275" y="5754645"/>
                </a:cubicBezTo>
                <a:cubicBezTo>
                  <a:pt x="1917437" y="5740755"/>
                  <a:pt x="1793721" y="5770564"/>
                  <a:pt x="1611196" y="5754645"/>
                </a:cubicBezTo>
                <a:cubicBezTo>
                  <a:pt x="1428671" y="5738726"/>
                  <a:pt x="1034895" y="5735441"/>
                  <a:pt x="711612" y="5754645"/>
                </a:cubicBezTo>
                <a:cubicBezTo>
                  <a:pt x="388329" y="5773849"/>
                  <a:pt x="255669" y="5747434"/>
                  <a:pt x="0" y="5754645"/>
                </a:cubicBezTo>
                <a:cubicBezTo>
                  <a:pt x="12609" y="5565609"/>
                  <a:pt x="-26289" y="5233390"/>
                  <a:pt x="0" y="5000147"/>
                </a:cubicBezTo>
                <a:cubicBezTo>
                  <a:pt x="26289" y="4766904"/>
                  <a:pt x="27823" y="4494869"/>
                  <a:pt x="0" y="4360742"/>
                </a:cubicBezTo>
                <a:cubicBezTo>
                  <a:pt x="-27823" y="4226615"/>
                  <a:pt x="-30857" y="4001398"/>
                  <a:pt x="0" y="3721337"/>
                </a:cubicBezTo>
                <a:cubicBezTo>
                  <a:pt x="30857" y="3441277"/>
                  <a:pt x="19579" y="3284962"/>
                  <a:pt x="0" y="3139479"/>
                </a:cubicBezTo>
                <a:cubicBezTo>
                  <a:pt x="-19579" y="2993996"/>
                  <a:pt x="29983" y="2649717"/>
                  <a:pt x="0" y="2442527"/>
                </a:cubicBezTo>
                <a:cubicBezTo>
                  <a:pt x="-29983" y="2235337"/>
                  <a:pt x="-14365" y="1965223"/>
                  <a:pt x="0" y="1803122"/>
                </a:cubicBezTo>
                <a:cubicBezTo>
                  <a:pt x="14365" y="1641022"/>
                  <a:pt x="4825" y="1336158"/>
                  <a:pt x="0" y="1048624"/>
                </a:cubicBezTo>
                <a:cubicBezTo>
                  <a:pt x="-4825" y="761090"/>
                  <a:pt x="-35865" y="51789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1674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圖說文字 5">
            <a:extLst>
              <a:ext uri="{FF2B5EF4-FFF2-40B4-BE49-F238E27FC236}">
                <a16:creationId xmlns:a16="http://schemas.microsoft.com/office/drawing/2014/main" id="{4F8DD97D-1274-7C00-D24D-10ED9A041BB6}"/>
              </a:ext>
            </a:extLst>
          </p:cNvPr>
          <p:cNvSpPr/>
          <p:nvPr/>
        </p:nvSpPr>
        <p:spPr>
          <a:xfrm>
            <a:off x="3497503" y="397299"/>
            <a:ext cx="5380279" cy="64564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「文章閱讀」討論活動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48663B-FA0C-E2BB-A7FF-E50263A48304}"/>
              </a:ext>
            </a:extLst>
          </p:cNvPr>
          <p:cNvSpPr txBox="1"/>
          <p:nvPr/>
        </p:nvSpPr>
        <p:spPr>
          <a:xfrm>
            <a:off x="803749" y="1224830"/>
            <a:ext cx="10385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28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我們都有在人行道或道路上行走的經驗，請在下面這篇文章中，找出步行時有哪些不同的用路環境與危險。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7680B096-ECF5-76D2-800D-16F2BCCC0120}"/>
              </a:ext>
            </a:extLst>
          </p:cNvPr>
          <p:cNvGrpSpPr/>
          <p:nvPr/>
        </p:nvGrpSpPr>
        <p:grpSpPr>
          <a:xfrm>
            <a:off x="787971" y="2215278"/>
            <a:ext cx="5534722" cy="2960002"/>
            <a:chOff x="6425965" y="2658478"/>
            <a:chExt cx="5534722" cy="2960002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421D2244-D70C-D588-4A9F-A7DA75DC2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5965" y="3211687"/>
              <a:ext cx="5534722" cy="24067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1D1037A2-0E45-07B4-8B20-AF322ED51D6C}"/>
                </a:ext>
              </a:extLst>
            </p:cNvPr>
            <p:cNvCxnSpPr/>
            <p:nvPr/>
          </p:nvCxnSpPr>
          <p:spPr>
            <a:xfrm>
              <a:off x="9098340" y="2950865"/>
              <a:ext cx="0" cy="249221"/>
            </a:xfrm>
            <a:prstGeom prst="line">
              <a:avLst/>
            </a:prstGeom>
            <a:ln w="57150">
              <a:solidFill>
                <a:srgbClr val="51862B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323AE629-BE15-D399-930D-C56BAF4CB05F}"/>
                </a:ext>
              </a:extLst>
            </p:cNvPr>
            <p:cNvCxnSpPr/>
            <p:nvPr/>
          </p:nvCxnSpPr>
          <p:spPr>
            <a:xfrm flipV="1">
              <a:off x="7630220" y="2962465"/>
              <a:ext cx="1468120" cy="1"/>
            </a:xfrm>
            <a:prstGeom prst="line">
              <a:avLst/>
            </a:prstGeom>
            <a:ln w="57150">
              <a:solidFill>
                <a:srgbClr val="51862B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D925FA4A-801F-C811-F60A-06787D43DB85}"/>
                </a:ext>
              </a:extLst>
            </p:cNvPr>
            <p:cNvSpPr txBox="1"/>
            <p:nvPr/>
          </p:nvSpPr>
          <p:spPr>
            <a:xfrm>
              <a:off x="6639008" y="2658478"/>
              <a:ext cx="10651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51862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範例</a:t>
              </a: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27B72F84-BFBA-29A1-FC6F-05B12039AA47}"/>
              </a:ext>
            </a:extLst>
          </p:cNvPr>
          <p:cNvGrpSpPr/>
          <p:nvPr/>
        </p:nvGrpSpPr>
        <p:grpSpPr>
          <a:xfrm>
            <a:off x="6523399" y="2653036"/>
            <a:ext cx="5125026" cy="947433"/>
            <a:chOff x="967468" y="3103199"/>
            <a:chExt cx="5617546" cy="1038482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A5C3F7E7-B8BD-E82F-D75D-D19FB846E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7468" y="3103199"/>
              <a:ext cx="5420194" cy="1038482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A5BD44D6-FBA2-F7F2-30FD-27008640F9B0}"/>
                </a:ext>
              </a:extLst>
            </p:cNvPr>
            <p:cNvSpPr txBox="1"/>
            <p:nvPr/>
          </p:nvSpPr>
          <p:spPr>
            <a:xfrm>
              <a:off x="1660420" y="3191601"/>
              <a:ext cx="4924594" cy="64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藍筆</a:t>
              </a:r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圈出「用路的環境」</a:t>
              </a: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D873F894-5C4C-948D-9382-43D2E3F026FA}"/>
              </a:ext>
            </a:extLst>
          </p:cNvPr>
          <p:cNvGrpSpPr/>
          <p:nvPr/>
        </p:nvGrpSpPr>
        <p:grpSpPr>
          <a:xfrm>
            <a:off x="6523399" y="4048966"/>
            <a:ext cx="4944977" cy="994657"/>
            <a:chOff x="967468" y="4404444"/>
            <a:chExt cx="5420194" cy="1090244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338FA535-F416-92DE-2CFB-8261577AF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7468" y="4404444"/>
              <a:ext cx="5420194" cy="1090244"/>
            </a:xfrm>
            <a:prstGeom prst="rect">
              <a:avLst/>
            </a:prstGeom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E1C68071-1C72-7325-74DF-8B8320710D99}"/>
                </a:ext>
              </a:extLst>
            </p:cNvPr>
            <p:cNvSpPr txBox="1"/>
            <p:nvPr/>
          </p:nvSpPr>
          <p:spPr>
            <a:xfrm>
              <a:off x="1660420" y="4575724"/>
              <a:ext cx="4724400" cy="64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C23C5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紅筆</a:t>
              </a:r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圈出「發生的危險」</a:t>
              </a:r>
            </a:p>
          </p:txBody>
        </p:sp>
      </p:grp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64226945-3B45-0C33-952F-B01B376D2FC3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：人行道，人難行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50B322F-C0FB-449F-CC93-AFAC61A75EBD}"/>
              </a:ext>
            </a:extLst>
          </p:cNvPr>
          <p:cNvSpPr txBox="1"/>
          <p:nvPr/>
        </p:nvSpPr>
        <p:spPr>
          <a:xfrm>
            <a:off x="787971" y="5256305"/>
            <a:ext cx="95606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zh-TW" altLang="en-US" sz="3200" b="1" i="0" u="none" strike="noStrike" baseline="0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完成標記後，請</a:t>
            </a:r>
            <a:r>
              <a:rPr lang="en-US" altLang="zh-TW" sz="3200" b="1" i="0" u="none" strike="noStrike" baseline="0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3-6</a:t>
            </a:r>
            <a:r>
              <a:rPr lang="zh-TW" altLang="en-US" sz="3200" b="1" i="0" u="none" strike="noStrike" baseline="0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人為一組，彼此檢視文章標記的結果，接著派一位同學代表發表。</a:t>
            </a:r>
          </a:p>
        </p:txBody>
      </p:sp>
    </p:spTree>
    <p:extLst>
      <p:ext uri="{BB962C8B-B14F-4D97-AF65-F5344CB8AC3E}">
        <p14:creationId xmlns:p14="http://schemas.microsoft.com/office/powerpoint/2010/main" val="703956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586A63FD-CC5B-9A34-41B2-52AA20093B0D}"/>
              </a:ext>
            </a:extLst>
          </p:cNvPr>
          <p:cNvSpPr/>
          <p:nvPr/>
        </p:nvSpPr>
        <p:spPr>
          <a:xfrm>
            <a:off x="4446741" y="906454"/>
            <a:ext cx="7163300" cy="814336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在臺灣步行時最常遇到的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種危險狀況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61BEA44-02D4-96B3-E90E-619E06AD668B}"/>
              </a:ext>
            </a:extLst>
          </p:cNvPr>
          <p:cNvSpPr txBox="1"/>
          <p:nvPr/>
        </p:nvSpPr>
        <p:spPr>
          <a:xfrm>
            <a:off x="3039616" y="4740505"/>
            <a:ext cx="8725138" cy="177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500"/>
              </a:lnSpc>
              <a:spcAft>
                <a:spcPts val="2400"/>
              </a:spcAft>
              <a:buClr>
                <a:srgbClr val="316747"/>
              </a:buClr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srgbClr val="D760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駕駛人沒有停讓行人優先通行的意識與態度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，導致行人穿越道路時沒有安全感，甚至造成事故。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DC6E2FD-E302-42B2-848D-0FFBC6C52204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：人行道，人難行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C646E0E-024D-A444-344E-E06492E8DBAC}"/>
              </a:ext>
            </a:extLst>
          </p:cNvPr>
          <p:cNvSpPr txBox="1"/>
          <p:nvPr/>
        </p:nvSpPr>
        <p:spPr>
          <a:xfrm>
            <a:off x="3039616" y="2206446"/>
            <a:ext cx="8118714" cy="11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500"/>
              </a:lnSpc>
              <a:spcAft>
                <a:spcPts val="2400"/>
              </a:spcAft>
              <a:buClr>
                <a:srgbClr val="316747"/>
              </a:buClr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srgbClr val="D760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通行空間被占用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，行人必須走到車道上，與車爭道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8F8051D-B956-E655-D07B-C13B13A6CE89}"/>
              </a:ext>
            </a:extLst>
          </p:cNvPr>
          <p:cNvSpPr txBox="1"/>
          <p:nvPr/>
        </p:nvSpPr>
        <p:spPr>
          <a:xfrm>
            <a:off x="3039616" y="3473475"/>
            <a:ext cx="8919899" cy="11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500"/>
              </a:lnSpc>
              <a:spcAft>
                <a:spcPts val="2400"/>
              </a:spcAft>
              <a:buClr>
                <a:srgbClr val="316747"/>
              </a:buClr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srgbClr val="D760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通行空間設計不良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，沒有連續或寬敞的人行道可通行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5389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E6ED49A-7B4C-0F56-96EF-5B37B2B0A6AC}"/>
              </a:ext>
            </a:extLst>
          </p:cNvPr>
          <p:cNvSpPr/>
          <p:nvPr/>
        </p:nvSpPr>
        <p:spPr>
          <a:xfrm>
            <a:off x="529389" y="926432"/>
            <a:ext cx="11093116" cy="5414210"/>
          </a:xfrm>
          <a:custGeom>
            <a:avLst/>
            <a:gdLst>
              <a:gd name="connsiteX0" fmla="*/ 0 w 11093116"/>
              <a:gd name="connsiteY0" fmla="*/ 0 h 5414210"/>
              <a:gd name="connsiteX1" fmla="*/ 693320 w 11093116"/>
              <a:gd name="connsiteY1" fmla="*/ 0 h 5414210"/>
              <a:gd name="connsiteX2" fmla="*/ 1497571 w 11093116"/>
              <a:gd name="connsiteY2" fmla="*/ 0 h 5414210"/>
              <a:gd name="connsiteX3" fmla="*/ 2301822 w 11093116"/>
              <a:gd name="connsiteY3" fmla="*/ 0 h 5414210"/>
              <a:gd name="connsiteX4" fmla="*/ 3217004 w 11093116"/>
              <a:gd name="connsiteY4" fmla="*/ 0 h 5414210"/>
              <a:gd name="connsiteX5" fmla="*/ 3910323 w 11093116"/>
              <a:gd name="connsiteY5" fmla="*/ 0 h 5414210"/>
              <a:gd name="connsiteX6" fmla="*/ 4714574 w 11093116"/>
              <a:gd name="connsiteY6" fmla="*/ 0 h 5414210"/>
              <a:gd name="connsiteX7" fmla="*/ 5407894 w 11093116"/>
              <a:gd name="connsiteY7" fmla="*/ 0 h 5414210"/>
              <a:gd name="connsiteX8" fmla="*/ 6101214 w 11093116"/>
              <a:gd name="connsiteY8" fmla="*/ 0 h 5414210"/>
              <a:gd name="connsiteX9" fmla="*/ 6794534 w 11093116"/>
              <a:gd name="connsiteY9" fmla="*/ 0 h 5414210"/>
              <a:gd name="connsiteX10" fmla="*/ 7155060 w 11093116"/>
              <a:gd name="connsiteY10" fmla="*/ 0 h 5414210"/>
              <a:gd name="connsiteX11" fmla="*/ 7959311 w 11093116"/>
              <a:gd name="connsiteY11" fmla="*/ 0 h 5414210"/>
              <a:gd name="connsiteX12" fmla="*/ 8319837 w 11093116"/>
              <a:gd name="connsiteY12" fmla="*/ 0 h 5414210"/>
              <a:gd name="connsiteX13" fmla="*/ 9013157 w 11093116"/>
              <a:gd name="connsiteY13" fmla="*/ 0 h 5414210"/>
              <a:gd name="connsiteX14" fmla="*/ 9928339 w 11093116"/>
              <a:gd name="connsiteY14" fmla="*/ 0 h 5414210"/>
              <a:gd name="connsiteX15" fmla="*/ 11093116 w 11093116"/>
              <a:gd name="connsiteY15" fmla="*/ 0 h 5414210"/>
              <a:gd name="connsiteX16" fmla="*/ 11093116 w 11093116"/>
              <a:gd name="connsiteY16" fmla="*/ 730918 h 5414210"/>
              <a:gd name="connsiteX17" fmla="*/ 11093116 w 11093116"/>
              <a:gd name="connsiteY17" fmla="*/ 1299410 h 5414210"/>
              <a:gd name="connsiteX18" fmla="*/ 11093116 w 11093116"/>
              <a:gd name="connsiteY18" fmla="*/ 1867902 h 5414210"/>
              <a:gd name="connsiteX19" fmla="*/ 11093116 w 11093116"/>
              <a:gd name="connsiteY19" fmla="*/ 2544679 h 5414210"/>
              <a:gd name="connsiteX20" fmla="*/ 11093116 w 11093116"/>
              <a:gd name="connsiteY20" fmla="*/ 3221455 h 5414210"/>
              <a:gd name="connsiteX21" fmla="*/ 11093116 w 11093116"/>
              <a:gd name="connsiteY21" fmla="*/ 3844089 h 5414210"/>
              <a:gd name="connsiteX22" fmla="*/ 11093116 w 11093116"/>
              <a:gd name="connsiteY22" fmla="*/ 4629150 h 5414210"/>
              <a:gd name="connsiteX23" fmla="*/ 11093116 w 11093116"/>
              <a:gd name="connsiteY23" fmla="*/ 5414210 h 5414210"/>
              <a:gd name="connsiteX24" fmla="*/ 10177934 w 11093116"/>
              <a:gd name="connsiteY24" fmla="*/ 5414210 h 5414210"/>
              <a:gd name="connsiteX25" fmla="*/ 9373683 w 11093116"/>
              <a:gd name="connsiteY25" fmla="*/ 5414210 h 5414210"/>
              <a:gd name="connsiteX26" fmla="*/ 9013157 w 11093116"/>
              <a:gd name="connsiteY26" fmla="*/ 5414210 h 5414210"/>
              <a:gd name="connsiteX27" fmla="*/ 8097975 w 11093116"/>
              <a:gd name="connsiteY27" fmla="*/ 5414210 h 5414210"/>
              <a:gd name="connsiteX28" fmla="*/ 7515586 w 11093116"/>
              <a:gd name="connsiteY28" fmla="*/ 5414210 h 5414210"/>
              <a:gd name="connsiteX29" fmla="*/ 6711335 w 11093116"/>
              <a:gd name="connsiteY29" fmla="*/ 5414210 h 5414210"/>
              <a:gd name="connsiteX30" fmla="*/ 6350809 w 11093116"/>
              <a:gd name="connsiteY30" fmla="*/ 5414210 h 5414210"/>
              <a:gd name="connsiteX31" fmla="*/ 5435627 w 11093116"/>
              <a:gd name="connsiteY31" fmla="*/ 5414210 h 5414210"/>
              <a:gd name="connsiteX32" fmla="*/ 4853238 w 11093116"/>
              <a:gd name="connsiteY32" fmla="*/ 5414210 h 5414210"/>
              <a:gd name="connsiteX33" fmla="*/ 4159919 w 11093116"/>
              <a:gd name="connsiteY33" fmla="*/ 5414210 h 5414210"/>
              <a:gd name="connsiteX34" fmla="*/ 3688461 w 11093116"/>
              <a:gd name="connsiteY34" fmla="*/ 5414210 h 5414210"/>
              <a:gd name="connsiteX35" fmla="*/ 2884210 w 11093116"/>
              <a:gd name="connsiteY35" fmla="*/ 5414210 h 5414210"/>
              <a:gd name="connsiteX36" fmla="*/ 1969028 w 11093116"/>
              <a:gd name="connsiteY36" fmla="*/ 5414210 h 5414210"/>
              <a:gd name="connsiteX37" fmla="*/ 1386640 w 11093116"/>
              <a:gd name="connsiteY37" fmla="*/ 5414210 h 5414210"/>
              <a:gd name="connsiteX38" fmla="*/ 0 w 11093116"/>
              <a:gd name="connsiteY38" fmla="*/ 5414210 h 5414210"/>
              <a:gd name="connsiteX39" fmla="*/ 0 w 11093116"/>
              <a:gd name="connsiteY39" fmla="*/ 4737434 h 5414210"/>
              <a:gd name="connsiteX40" fmla="*/ 0 w 11093116"/>
              <a:gd name="connsiteY40" fmla="*/ 4060658 h 5414210"/>
              <a:gd name="connsiteX41" fmla="*/ 0 w 11093116"/>
              <a:gd name="connsiteY41" fmla="*/ 3329739 h 5414210"/>
              <a:gd name="connsiteX42" fmla="*/ 0 w 11093116"/>
              <a:gd name="connsiteY42" fmla="*/ 2652963 h 5414210"/>
              <a:gd name="connsiteX43" fmla="*/ 0 w 11093116"/>
              <a:gd name="connsiteY43" fmla="*/ 1922045 h 5414210"/>
              <a:gd name="connsiteX44" fmla="*/ 0 w 11093116"/>
              <a:gd name="connsiteY44" fmla="*/ 1191126 h 5414210"/>
              <a:gd name="connsiteX45" fmla="*/ 0 w 11093116"/>
              <a:gd name="connsiteY45" fmla="*/ 0 h 5414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093116" h="5414210" fill="none" extrusionOk="0">
                <a:moveTo>
                  <a:pt x="0" y="0"/>
                </a:moveTo>
                <a:cubicBezTo>
                  <a:pt x="296611" y="-8648"/>
                  <a:pt x="539230" y="22367"/>
                  <a:pt x="693320" y="0"/>
                </a:cubicBezTo>
                <a:cubicBezTo>
                  <a:pt x="847410" y="-22367"/>
                  <a:pt x="1315851" y="-1337"/>
                  <a:pt x="1497571" y="0"/>
                </a:cubicBezTo>
                <a:cubicBezTo>
                  <a:pt x="1679291" y="1337"/>
                  <a:pt x="2089967" y="-20654"/>
                  <a:pt x="2301822" y="0"/>
                </a:cubicBezTo>
                <a:cubicBezTo>
                  <a:pt x="2513677" y="20654"/>
                  <a:pt x="2988079" y="16744"/>
                  <a:pt x="3217004" y="0"/>
                </a:cubicBezTo>
                <a:cubicBezTo>
                  <a:pt x="3445929" y="-16744"/>
                  <a:pt x="3635048" y="-16624"/>
                  <a:pt x="3910323" y="0"/>
                </a:cubicBezTo>
                <a:cubicBezTo>
                  <a:pt x="4185598" y="16624"/>
                  <a:pt x="4511265" y="-9958"/>
                  <a:pt x="4714574" y="0"/>
                </a:cubicBezTo>
                <a:cubicBezTo>
                  <a:pt x="4917883" y="9958"/>
                  <a:pt x="5117676" y="18068"/>
                  <a:pt x="5407894" y="0"/>
                </a:cubicBezTo>
                <a:cubicBezTo>
                  <a:pt x="5698112" y="-18068"/>
                  <a:pt x="5926136" y="10329"/>
                  <a:pt x="6101214" y="0"/>
                </a:cubicBezTo>
                <a:cubicBezTo>
                  <a:pt x="6276292" y="-10329"/>
                  <a:pt x="6622862" y="-22460"/>
                  <a:pt x="6794534" y="0"/>
                </a:cubicBezTo>
                <a:cubicBezTo>
                  <a:pt x="6966206" y="22460"/>
                  <a:pt x="7011883" y="3294"/>
                  <a:pt x="7155060" y="0"/>
                </a:cubicBezTo>
                <a:cubicBezTo>
                  <a:pt x="7298237" y="-3294"/>
                  <a:pt x="7608374" y="34297"/>
                  <a:pt x="7959311" y="0"/>
                </a:cubicBezTo>
                <a:cubicBezTo>
                  <a:pt x="8310248" y="-34297"/>
                  <a:pt x="8232772" y="15938"/>
                  <a:pt x="8319837" y="0"/>
                </a:cubicBezTo>
                <a:cubicBezTo>
                  <a:pt x="8406902" y="-15938"/>
                  <a:pt x="8860009" y="-19110"/>
                  <a:pt x="9013157" y="0"/>
                </a:cubicBezTo>
                <a:cubicBezTo>
                  <a:pt x="9166305" y="19110"/>
                  <a:pt x="9693474" y="33185"/>
                  <a:pt x="9928339" y="0"/>
                </a:cubicBezTo>
                <a:cubicBezTo>
                  <a:pt x="10163204" y="-33185"/>
                  <a:pt x="10795819" y="24445"/>
                  <a:pt x="11093116" y="0"/>
                </a:cubicBezTo>
                <a:cubicBezTo>
                  <a:pt x="11101130" y="311251"/>
                  <a:pt x="11114355" y="482426"/>
                  <a:pt x="11093116" y="730918"/>
                </a:cubicBezTo>
                <a:cubicBezTo>
                  <a:pt x="11071877" y="979410"/>
                  <a:pt x="11068540" y="1177327"/>
                  <a:pt x="11093116" y="1299410"/>
                </a:cubicBezTo>
                <a:cubicBezTo>
                  <a:pt x="11117692" y="1421493"/>
                  <a:pt x="11074533" y="1729100"/>
                  <a:pt x="11093116" y="1867902"/>
                </a:cubicBezTo>
                <a:cubicBezTo>
                  <a:pt x="11111699" y="2006704"/>
                  <a:pt x="11074400" y="2321907"/>
                  <a:pt x="11093116" y="2544679"/>
                </a:cubicBezTo>
                <a:cubicBezTo>
                  <a:pt x="11111832" y="2767451"/>
                  <a:pt x="11092600" y="2992535"/>
                  <a:pt x="11093116" y="3221455"/>
                </a:cubicBezTo>
                <a:cubicBezTo>
                  <a:pt x="11093632" y="3450375"/>
                  <a:pt x="11110762" y="3596967"/>
                  <a:pt x="11093116" y="3844089"/>
                </a:cubicBezTo>
                <a:cubicBezTo>
                  <a:pt x="11075470" y="4091211"/>
                  <a:pt x="11092807" y="4371320"/>
                  <a:pt x="11093116" y="4629150"/>
                </a:cubicBezTo>
                <a:cubicBezTo>
                  <a:pt x="11093425" y="4886980"/>
                  <a:pt x="11132136" y="5139269"/>
                  <a:pt x="11093116" y="5414210"/>
                </a:cubicBezTo>
                <a:cubicBezTo>
                  <a:pt x="10788475" y="5426043"/>
                  <a:pt x="10387494" y="5438390"/>
                  <a:pt x="10177934" y="5414210"/>
                </a:cubicBezTo>
                <a:cubicBezTo>
                  <a:pt x="9968374" y="5390030"/>
                  <a:pt x="9730530" y="5448973"/>
                  <a:pt x="9373683" y="5414210"/>
                </a:cubicBezTo>
                <a:cubicBezTo>
                  <a:pt x="9016836" y="5379447"/>
                  <a:pt x="9148933" y="5429788"/>
                  <a:pt x="9013157" y="5414210"/>
                </a:cubicBezTo>
                <a:cubicBezTo>
                  <a:pt x="8877381" y="5398632"/>
                  <a:pt x="8512897" y="5429848"/>
                  <a:pt x="8097975" y="5414210"/>
                </a:cubicBezTo>
                <a:cubicBezTo>
                  <a:pt x="7683053" y="5398572"/>
                  <a:pt x="7781735" y="5436761"/>
                  <a:pt x="7515586" y="5414210"/>
                </a:cubicBezTo>
                <a:cubicBezTo>
                  <a:pt x="7249437" y="5391659"/>
                  <a:pt x="6874749" y="5393425"/>
                  <a:pt x="6711335" y="5414210"/>
                </a:cubicBezTo>
                <a:cubicBezTo>
                  <a:pt x="6547921" y="5434995"/>
                  <a:pt x="6487894" y="5422657"/>
                  <a:pt x="6350809" y="5414210"/>
                </a:cubicBezTo>
                <a:cubicBezTo>
                  <a:pt x="6213724" y="5405763"/>
                  <a:pt x="5817809" y="5420772"/>
                  <a:pt x="5435627" y="5414210"/>
                </a:cubicBezTo>
                <a:cubicBezTo>
                  <a:pt x="5053445" y="5407648"/>
                  <a:pt x="5063496" y="5421935"/>
                  <a:pt x="4853238" y="5414210"/>
                </a:cubicBezTo>
                <a:cubicBezTo>
                  <a:pt x="4642980" y="5406485"/>
                  <a:pt x="4371253" y="5405720"/>
                  <a:pt x="4159919" y="5414210"/>
                </a:cubicBezTo>
                <a:cubicBezTo>
                  <a:pt x="3948585" y="5422700"/>
                  <a:pt x="3905758" y="5420116"/>
                  <a:pt x="3688461" y="5414210"/>
                </a:cubicBezTo>
                <a:cubicBezTo>
                  <a:pt x="3471164" y="5408304"/>
                  <a:pt x="3120924" y="5438212"/>
                  <a:pt x="2884210" y="5414210"/>
                </a:cubicBezTo>
                <a:cubicBezTo>
                  <a:pt x="2647496" y="5390208"/>
                  <a:pt x="2237747" y="5457758"/>
                  <a:pt x="1969028" y="5414210"/>
                </a:cubicBezTo>
                <a:cubicBezTo>
                  <a:pt x="1700309" y="5370662"/>
                  <a:pt x="1593702" y="5405455"/>
                  <a:pt x="1386640" y="5414210"/>
                </a:cubicBezTo>
                <a:cubicBezTo>
                  <a:pt x="1179578" y="5422965"/>
                  <a:pt x="688903" y="5425282"/>
                  <a:pt x="0" y="5414210"/>
                </a:cubicBezTo>
                <a:cubicBezTo>
                  <a:pt x="-30450" y="5239432"/>
                  <a:pt x="32613" y="5047629"/>
                  <a:pt x="0" y="4737434"/>
                </a:cubicBezTo>
                <a:cubicBezTo>
                  <a:pt x="-32613" y="4427239"/>
                  <a:pt x="23019" y="4280758"/>
                  <a:pt x="0" y="4060658"/>
                </a:cubicBezTo>
                <a:cubicBezTo>
                  <a:pt x="-23019" y="3840558"/>
                  <a:pt x="18765" y="3654820"/>
                  <a:pt x="0" y="3329739"/>
                </a:cubicBezTo>
                <a:cubicBezTo>
                  <a:pt x="-18765" y="3004658"/>
                  <a:pt x="-21687" y="2845104"/>
                  <a:pt x="0" y="2652963"/>
                </a:cubicBezTo>
                <a:cubicBezTo>
                  <a:pt x="21687" y="2460822"/>
                  <a:pt x="-8402" y="2201162"/>
                  <a:pt x="0" y="1922045"/>
                </a:cubicBezTo>
                <a:cubicBezTo>
                  <a:pt x="8402" y="1642928"/>
                  <a:pt x="26898" y="1418368"/>
                  <a:pt x="0" y="1191126"/>
                </a:cubicBezTo>
                <a:cubicBezTo>
                  <a:pt x="-26898" y="963884"/>
                  <a:pt x="13525" y="375377"/>
                  <a:pt x="0" y="0"/>
                </a:cubicBezTo>
                <a:close/>
              </a:path>
              <a:path w="11093116" h="5414210" stroke="0" extrusionOk="0">
                <a:moveTo>
                  <a:pt x="0" y="0"/>
                </a:moveTo>
                <a:cubicBezTo>
                  <a:pt x="206027" y="-20320"/>
                  <a:pt x="401869" y="26918"/>
                  <a:pt x="582389" y="0"/>
                </a:cubicBezTo>
                <a:cubicBezTo>
                  <a:pt x="762909" y="-26918"/>
                  <a:pt x="774668" y="-8853"/>
                  <a:pt x="942915" y="0"/>
                </a:cubicBezTo>
                <a:cubicBezTo>
                  <a:pt x="1111162" y="8853"/>
                  <a:pt x="1468436" y="-44485"/>
                  <a:pt x="1858097" y="0"/>
                </a:cubicBezTo>
                <a:cubicBezTo>
                  <a:pt x="2247758" y="44485"/>
                  <a:pt x="2176952" y="2975"/>
                  <a:pt x="2440486" y="0"/>
                </a:cubicBezTo>
                <a:cubicBezTo>
                  <a:pt x="2704020" y="-2975"/>
                  <a:pt x="2885997" y="-26959"/>
                  <a:pt x="3022874" y="0"/>
                </a:cubicBezTo>
                <a:cubicBezTo>
                  <a:pt x="3159751" y="26959"/>
                  <a:pt x="3729128" y="25250"/>
                  <a:pt x="3938056" y="0"/>
                </a:cubicBezTo>
                <a:cubicBezTo>
                  <a:pt x="4146984" y="-25250"/>
                  <a:pt x="4214284" y="10720"/>
                  <a:pt x="4409514" y="0"/>
                </a:cubicBezTo>
                <a:cubicBezTo>
                  <a:pt x="4604744" y="-10720"/>
                  <a:pt x="5005215" y="-15436"/>
                  <a:pt x="5324696" y="0"/>
                </a:cubicBezTo>
                <a:cubicBezTo>
                  <a:pt x="5644177" y="15436"/>
                  <a:pt x="5931952" y="-25273"/>
                  <a:pt x="6239878" y="0"/>
                </a:cubicBezTo>
                <a:cubicBezTo>
                  <a:pt x="6547804" y="25273"/>
                  <a:pt x="6682991" y="-33353"/>
                  <a:pt x="6933198" y="0"/>
                </a:cubicBezTo>
                <a:cubicBezTo>
                  <a:pt x="7183405" y="33353"/>
                  <a:pt x="7565510" y="-33003"/>
                  <a:pt x="7848380" y="0"/>
                </a:cubicBezTo>
                <a:cubicBezTo>
                  <a:pt x="8131250" y="33003"/>
                  <a:pt x="8253192" y="16728"/>
                  <a:pt x="8430768" y="0"/>
                </a:cubicBezTo>
                <a:cubicBezTo>
                  <a:pt x="8608344" y="-16728"/>
                  <a:pt x="8839292" y="23528"/>
                  <a:pt x="9013157" y="0"/>
                </a:cubicBezTo>
                <a:cubicBezTo>
                  <a:pt x="9187022" y="-23528"/>
                  <a:pt x="9431141" y="20471"/>
                  <a:pt x="9817408" y="0"/>
                </a:cubicBezTo>
                <a:cubicBezTo>
                  <a:pt x="10203675" y="-20471"/>
                  <a:pt x="10209504" y="-16373"/>
                  <a:pt x="10399796" y="0"/>
                </a:cubicBezTo>
                <a:cubicBezTo>
                  <a:pt x="10590088" y="16373"/>
                  <a:pt x="10806978" y="19443"/>
                  <a:pt x="11093116" y="0"/>
                </a:cubicBezTo>
                <a:cubicBezTo>
                  <a:pt x="11065867" y="219802"/>
                  <a:pt x="11057088" y="434111"/>
                  <a:pt x="11093116" y="785060"/>
                </a:cubicBezTo>
                <a:cubicBezTo>
                  <a:pt x="11129144" y="1136009"/>
                  <a:pt x="11097903" y="1356642"/>
                  <a:pt x="11093116" y="1515979"/>
                </a:cubicBezTo>
                <a:cubicBezTo>
                  <a:pt x="11088329" y="1675316"/>
                  <a:pt x="11087022" y="2039089"/>
                  <a:pt x="11093116" y="2246897"/>
                </a:cubicBezTo>
                <a:cubicBezTo>
                  <a:pt x="11099210" y="2454705"/>
                  <a:pt x="11086121" y="2575647"/>
                  <a:pt x="11093116" y="2761247"/>
                </a:cubicBezTo>
                <a:cubicBezTo>
                  <a:pt x="11100112" y="2946847"/>
                  <a:pt x="11081728" y="3204497"/>
                  <a:pt x="11093116" y="3329739"/>
                </a:cubicBezTo>
                <a:cubicBezTo>
                  <a:pt x="11104504" y="3454981"/>
                  <a:pt x="11073424" y="3698091"/>
                  <a:pt x="11093116" y="4060658"/>
                </a:cubicBezTo>
                <a:cubicBezTo>
                  <a:pt x="11112808" y="4423225"/>
                  <a:pt x="11096928" y="4460569"/>
                  <a:pt x="11093116" y="4683292"/>
                </a:cubicBezTo>
                <a:cubicBezTo>
                  <a:pt x="11089304" y="4906015"/>
                  <a:pt x="11098456" y="5056882"/>
                  <a:pt x="11093116" y="5414210"/>
                </a:cubicBezTo>
                <a:cubicBezTo>
                  <a:pt x="10731445" y="5422530"/>
                  <a:pt x="10478187" y="5407974"/>
                  <a:pt x="10288865" y="5414210"/>
                </a:cubicBezTo>
                <a:cubicBezTo>
                  <a:pt x="10099543" y="5420446"/>
                  <a:pt x="10040616" y="5420273"/>
                  <a:pt x="9928339" y="5414210"/>
                </a:cubicBezTo>
                <a:cubicBezTo>
                  <a:pt x="9816062" y="5408147"/>
                  <a:pt x="9375675" y="5382104"/>
                  <a:pt x="9235019" y="5414210"/>
                </a:cubicBezTo>
                <a:cubicBezTo>
                  <a:pt x="9094363" y="5446316"/>
                  <a:pt x="8905057" y="5424113"/>
                  <a:pt x="8763562" y="5414210"/>
                </a:cubicBezTo>
                <a:cubicBezTo>
                  <a:pt x="8622067" y="5404307"/>
                  <a:pt x="8127604" y="5397877"/>
                  <a:pt x="7959311" y="5414210"/>
                </a:cubicBezTo>
                <a:cubicBezTo>
                  <a:pt x="7791018" y="5430543"/>
                  <a:pt x="7657838" y="5415247"/>
                  <a:pt x="7487853" y="5414210"/>
                </a:cubicBezTo>
                <a:cubicBezTo>
                  <a:pt x="7317868" y="5413173"/>
                  <a:pt x="6899867" y="5448921"/>
                  <a:pt x="6683602" y="5414210"/>
                </a:cubicBezTo>
                <a:cubicBezTo>
                  <a:pt x="6467337" y="5379499"/>
                  <a:pt x="6471908" y="5413352"/>
                  <a:pt x="6323076" y="5414210"/>
                </a:cubicBezTo>
                <a:cubicBezTo>
                  <a:pt x="6174244" y="5415068"/>
                  <a:pt x="5883782" y="5435681"/>
                  <a:pt x="5518825" y="5414210"/>
                </a:cubicBezTo>
                <a:cubicBezTo>
                  <a:pt x="5153868" y="5392739"/>
                  <a:pt x="5215476" y="5394124"/>
                  <a:pt x="5047368" y="5414210"/>
                </a:cubicBezTo>
                <a:cubicBezTo>
                  <a:pt x="4879260" y="5434296"/>
                  <a:pt x="4763752" y="5418555"/>
                  <a:pt x="4686842" y="5414210"/>
                </a:cubicBezTo>
                <a:cubicBezTo>
                  <a:pt x="4609932" y="5409865"/>
                  <a:pt x="4429133" y="5437542"/>
                  <a:pt x="4215384" y="5414210"/>
                </a:cubicBezTo>
                <a:cubicBezTo>
                  <a:pt x="4001635" y="5390878"/>
                  <a:pt x="3716507" y="5434610"/>
                  <a:pt x="3411133" y="5414210"/>
                </a:cubicBezTo>
                <a:cubicBezTo>
                  <a:pt x="3105759" y="5393810"/>
                  <a:pt x="3155563" y="5411648"/>
                  <a:pt x="2939676" y="5414210"/>
                </a:cubicBezTo>
                <a:cubicBezTo>
                  <a:pt x="2723789" y="5416772"/>
                  <a:pt x="2712453" y="5421181"/>
                  <a:pt x="2579149" y="5414210"/>
                </a:cubicBezTo>
                <a:cubicBezTo>
                  <a:pt x="2445845" y="5407239"/>
                  <a:pt x="2318793" y="5430213"/>
                  <a:pt x="2107692" y="5414210"/>
                </a:cubicBezTo>
                <a:cubicBezTo>
                  <a:pt x="1896591" y="5398207"/>
                  <a:pt x="1810269" y="5423925"/>
                  <a:pt x="1525303" y="5414210"/>
                </a:cubicBezTo>
                <a:cubicBezTo>
                  <a:pt x="1240337" y="5404495"/>
                  <a:pt x="1106702" y="5413355"/>
                  <a:pt x="831984" y="5414210"/>
                </a:cubicBezTo>
                <a:cubicBezTo>
                  <a:pt x="557266" y="5415065"/>
                  <a:pt x="370066" y="5433798"/>
                  <a:pt x="0" y="5414210"/>
                </a:cubicBezTo>
                <a:cubicBezTo>
                  <a:pt x="-10126" y="5160274"/>
                  <a:pt x="-26132" y="4900921"/>
                  <a:pt x="0" y="4629150"/>
                </a:cubicBezTo>
                <a:cubicBezTo>
                  <a:pt x="26132" y="4357379"/>
                  <a:pt x="15758" y="4219702"/>
                  <a:pt x="0" y="3952373"/>
                </a:cubicBezTo>
                <a:cubicBezTo>
                  <a:pt x="-15758" y="3685044"/>
                  <a:pt x="16628" y="3598784"/>
                  <a:pt x="0" y="3275597"/>
                </a:cubicBezTo>
                <a:cubicBezTo>
                  <a:pt x="-16628" y="2952410"/>
                  <a:pt x="17988" y="2783189"/>
                  <a:pt x="0" y="2598821"/>
                </a:cubicBezTo>
                <a:cubicBezTo>
                  <a:pt x="-17988" y="2414453"/>
                  <a:pt x="2370" y="2125073"/>
                  <a:pt x="0" y="1922045"/>
                </a:cubicBezTo>
                <a:cubicBezTo>
                  <a:pt x="-2370" y="1719017"/>
                  <a:pt x="-16005" y="1541620"/>
                  <a:pt x="0" y="1299410"/>
                </a:cubicBezTo>
                <a:cubicBezTo>
                  <a:pt x="16005" y="1057200"/>
                  <a:pt x="34018" y="35497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1674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48663B-FA0C-E2BB-A7FF-E50263A48304}"/>
              </a:ext>
            </a:extLst>
          </p:cNvPr>
          <p:cNvSpPr txBox="1"/>
          <p:nvPr/>
        </p:nvSpPr>
        <p:spPr>
          <a:xfrm>
            <a:off x="803749" y="1368874"/>
            <a:ext cx="10650314" cy="4899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活動方式：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</a:t>
            </a:r>
            <a: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3-6</a:t>
            </a: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人為一組。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小組觀察拿到的情境討論單</a:t>
            </a:r>
            <a: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圖卡</a:t>
            </a:r>
            <a: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小組共同討論「危險猜猜看」討論單的三個問題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071563" marR="0" lvl="0" indent="-530225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問題一：你覺得接下來會發生什麼事？</a:t>
            </a:r>
          </a:p>
          <a:p>
            <a:pPr marL="1071563" marR="0" lvl="0" indent="-530225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問題二：為什麼會發生這樣的事？</a:t>
            </a:r>
          </a:p>
          <a:p>
            <a:pPr marL="1071563" marR="0" lvl="0" indent="-530225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問題三：如何避免這樣的情形發生？  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316747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989013" marR="0" lvl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策略：事前的調整、當時的策略或正確做法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lang="en-US" altLang="zh-TW" sz="3200" b="1" dirty="0">
              <a:solidFill>
                <a:srgbClr val="31674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41338" marR="0" lvl="0" indent="-541338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請每組學生派一位代表發表小組討論結果。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41D5912-E478-BD37-E406-BE9DAA0288F1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發展活動│活動二：「危險猜猜看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42499BC8-A848-2884-4585-4ECCADB2BDD8}"/>
              </a:ext>
            </a:extLst>
          </p:cNvPr>
          <p:cNvSpPr/>
          <p:nvPr/>
        </p:nvSpPr>
        <p:spPr>
          <a:xfrm>
            <a:off x="3356812" y="605642"/>
            <a:ext cx="5690936" cy="64564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「危險猜猜看」分組活動</a:t>
            </a:r>
          </a:p>
        </p:txBody>
      </p:sp>
    </p:spTree>
    <p:extLst>
      <p:ext uri="{BB962C8B-B14F-4D97-AF65-F5344CB8AC3E}">
        <p14:creationId xmlns:p14="http://schemas.microsoft.com/office/powerpoint/2010/main" val="571521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B41D5912-E478-BD37-E406-BE9DAA0288F1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發展活動│活動二：「危險猜猜看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42499BC8-A848-2884-4585-4ECCADB2BDD8}"/>
              </a:ext>
            </a:extLst>
          </p:cNvPr>
          <p:cNvSpPr/>
          <p:nvPr/>
        </p:nvSpPr>
        <p:spPr>
          <a:xfrm>
            <a:off x="3356812" y="605642"/>
            <a:ext cx="5690936" cy="64564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「危險猜猜看」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小組發表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AA0732DA-2CBF-0742-0605-0D6D6B6AAEF5}"/>
              </a:ext>
            </a:extLst>
          </p:cNvPr>
          <p:cNvGrpSpPr/>
          <p:nvPr/>
        </p:nvGrpSpPr>
        <p:grpSpPr>
          <a:xfrm>
            <a:off x="661021" y="1470409"/>
            <a:ext cx="3516191" cy="2510639"/>
            <a:chOff x="661021" y="1470409"/>
            <a:chExt cx="3516191" cy="2510639"/>
          </a:xfrm>
        </p:grpSpPr>
        <p:pic>
          <p:nvPicPr>
            <p:cNvPr id="5" name="圖片 4">
              <a:hlinkClick r:id="rId3" action="ppaction://hlinksldjump"/>
              <a:extLst>
                <a:ext uri="{FF2B5EF4-FFF2-40B4-BE49-F238E27FC236}">
                  <a16:creationId xmlns:a16="http://schemas.microsoft.com/office/drawing/2014/main" id="{8BE4C8FB-957B-E61D-47B0-079E414AC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021" y="1474816"/>
              <a:ext cx="3516191" cy="2506232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03B28DD-4405-EFD5-2FD9-66A18248A06A}"/>
                </a:ext>
              </a:extLst>
            </p:cNvPr>
            <p:cNvSpPr/>
            <p:nvPr/>
          </p:nvSpPr>
          <p:spPr>
            <a:xfrm>
              <a:off x="679179" y="1470409"/>
              <a:ext cx="1203158" cy="380947"/>
            </a:xfrm>
            <a:prstGeom prst="rect">
              <a:avLst/>
            </a:prstGeom>
            <a:solidFill>
              <a:srgbClr val="3167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情境一</a:t>
              </a: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8E62CDA2-113D-2AAA-A3DD-D8B4F77A391A}"/>
              </a:ext>
            </a:extLst>
          </p:cNvPr>
          <p:cNvGrpSpPr/>
          <p:nvPr/>
        </p:nvGrpSpPr>
        <p:grpSpPr>
          <a:xfrm>
            <a:off x="4361448" y="1476906"/>
            <a:ext cx="3516191" cy="2507915"/>
            <a:chOff x="4361448" y="1476906"/>
            <a:chExt cx="3516191" cy="2507915"/>
          </a:xfrm>
        </p:grpSpPr>
        <p:pic>
          <p:nvPicPr>
            <p:cNvPr id="13" name="圖片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06896E88-824E-BBBE-1BBF-E9BF4A65A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1448" y="1476906"/>
              <a:ext cx="3516191" cy="2507915"/>
            </a:xfrm>
            <a:prstGeom prst="rect">
              <a:avLst/>
            </a:prstGeom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B01BFB-44EE-8147-C3CB-61DB4F247D0A}"/>
                </a:ext>
              </a:extLst>
            </p:cNvPr>
            <p:cNvSpPr/>
            <p:nvPr/>
          </p:nvSpPr>
          <p:spPr>
            <a:xfrm>
              <a:off x="4368343" y="1476906"/>
              <a:ext cx="1203158" cy="380947"/>
            </a:xfrm>
            <a:prstGeom prst="rect">
              <a:avLst/>
            </a:prstGeom>
            <a:solidFill>
              <a:srgbClr val="3167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情境二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0CDC1789-0587-770C-1BEB-65BA6F6E6A14}"/>
              </a:ext>
            </a:extLst>
          </p:cNvPr>
          <p:cNvGrpSpPr/>
          <p:nvPr/>
        </p:nvGrpSpPr>
        <p:grpSpPr>
          <a:xfrm>
            <a:off x="8061875" y="1473318"/>
            <a:ext cx="3510388" cy="2502096"/>
            <a:chOff x="8061875" y="1473318"/>
            <a:chExt cx="3510388" cy="2502096"/>
          </a:xfrm>
        </p:grpSpPr>
        <p:pic>
          <p:nvPicPr>
            <p:cNvPr id="7" name="圖片 6">
              <a:hlinkClick r:id="rId7" action="ppaction://hlinksldjump"/>
              <a:extLst>
                <a:ext uri="{FF2B5EF4-FFF2-40B4-BE49-F238E27FC236}">
                  <a16:creationId xmlns:a16="http://schemas.microsoft.com/office/drawing/2014/main" id="{536C582A-9C97-3854-B98F-A2C7B397D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1875" y="1473318"/>
              <a:ext cx="3510388" cy="2502096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6444C48-4BCF-27DF-6663-F0609CA15361}"/>
                </a:ext>
              </a:extLst>
            </p:cNvPr>
            <p:cNvSpPr/>
            <p:nvPr/>
          </p:nvSpPr>
          <p:spPr>
            <a:xfrm>
              <a:off x="8061875" y="1476906"/>
              <a:ext cx="1203158" cy="380947"/>
            </a:xfrm>
            <a:prstGeom prst="rect">
              <a:avLst/>
            </a:prstGeom>
            <a:solidFill>
              <a:srgbClr val="3167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情境三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BB06037-9F16-C807-286A-7B4B6F7F79B8}"/>
              </a:ext>
            </a:extLst>
          </p:cNvPr>
          <p:cNvGrpSpPr/>
          <p:nvPr/>
        </p:nvGrpSpPr>
        <p:grpSpPr>
          <a:xfrm>
            <a:off x="661021" y="4132136"/>
            <a:ext cx="3513289" cy="2502096"/>
            <a:chOff x="661021" y="4132136"/>
            <a:chExt cx="3513289" cy="2502096"/>
          </a:xfrm>
        </p:grpSpPr>
        <p:pic>
          <p:nvPicPr>
            <p:cNvPr id="8" name="圖片 7">
              <a:hlinkClick r:id="rId9" action="ppaction://hlinksldjump"/>
              <a:extLst>
                <a:ext uri="{FF2B5EF4-FFF2-40B4-BE49-F238E27FC236}">
                  <a16:creationId xmlns:a16="http://schemas.microsoft.com/office/drawing/2014/main" id="{666CAFE9-B4D0-AECC-226D-CA3210188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922" y="4132136"/>
              <a:ext cx="3510388" cy="2502096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C1C12F8-AFBA-4BE6-DC85-218B709FCD57}"/>
                </a:ext>
              </a:extLst>
            </p:cNvPr>
            <p:cNvSpPr/>
            <p:nvPr/>
          </p:nvSpPr>
          <p:spPr>
            <a:xfrm>
              <a:off x="661021" y="4132136"/>
              <a:ext cx="1203158" cy="380947"/>
            </a:xfrm>
            <a:prstGeom prst="rect">
              <a:avLst/>
            </a:prstGeom>
            <a:solidFill>
              <a:srgbClr val="3167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情境四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DDD56EBC-6C47-5EB8-75A0-62244F707DFF}"/>
              </a:ext>
            </a:extLst>
          </p:cNvPr>
          <p:cNvGrpSpPr/>
          <p:nvPr/>
        </p:nvGrpSpPr>
        <p:grpSpPr>
          <a:xfrm>
            <a:off x="4361448" y="4132136"/>
            <a:ext cx="3515012" cy="2502096"/>
            <a:chOff x="4361448" y="4132136"/>
            <a:chExt cx="3515012" cy="2502096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A86C6F02-330C-E707-099E-EA7AB1A61124}"/>
                </a:ext>
              </a:extLst>
            </p:cNvPr>
            <p:cNvGrpSpPr/>
            <p:nvPr/>
          </p:nvGrpSpPr>
          <p:grpSpPr>
            <a:xfrm>
              <a:off x="4368428" y="4132136"/>
              <a:ext cx="3508032" cy="2502096"/>
              <a:chOff x="831869" y="534135"/>
              <a:chExt cx="7538823" cy="5377049"/>
            </a:xfrm>
          </p:grpSpPr>
          <p:pic>
            <p:nvPicPr>
              <p:cNvPr id="10" name="圖片 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D755B5A6-90A1-D4AC-59F4-916C4D7AB0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31869" y="534135"/>
                <a:ext cx="7538823" cy="5377049"/>
              </a:xfrm>
              <a:prstGeom prst="rect">
                <a:avLst/>
              </a:prstGeom>
            </p:spPr>
          </p:pic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6E443192-794A-7E9C-ED1F-354E31677A80}"/>
                  </a:ext>
                </a:extLst>
              </p:cNvPr>
              <p:cNvSpPr txBox="1"/>
              <p:nvPr/>
            </p:nvSpPr>
            <p:spPr>
              <a:xfrm rot="21281309">
                <a:off x="4983870" y="586007"/>
                <a:ext cx="555825" cy="85811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TW" altLang="en-US" sz="700" dirty="0">
                    <a:solidFill>
                      <a:srgbClr val="8E469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步行方向</a:t>
                </a:r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8741394-8752-9276-F2B4-A0E6CE8F4459}"/>
                </a:ext>
              </a:extLst>
            </p:cNvPr>
            <p:cNvSpPr/>
            <p:nvPr/>
          </p:nvSpPr>
          <p:spPr>
            <a:xfrm>
              <a:off x="4361448" y="4132136"/>
              <a:ext cx="1203158" cy="380947"/>
            </a:xfrm>
            <a:prstGeom prst="rect">
              <a:avLst/>
            </a:prstGeom>
            <a:solidFill>
              <a:srgbClr val="3167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情境五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7C52809F-F758-1F94-A994-DC0DCBC1614B}"/>
              </a:ext>
            </a:extLst>
          </p:cNvPr>
          <p:cNvGrpSpPr/>
          <p:nvPr/>
        </p:nvGrpSpPr>
        <p:grpSpPr>
          <a:xfrm>
            <a:off x="8070579" y="4145159"/>
            <a:ext cx="3510387" cy="2503776"/>
            <a:chOff x="8070579" y="4145159"/>
            <a:chExt cx="3510387" cy="2503776"/>
          </a:xfrm>
        </p:grpSpPr>
        <p:pic>
          <p:nvPicPr>
            <p:cNvPr id="15" name="圖片 14">
              <a:hlinkClick r:id="rId13" action="ppaction://hlinksldjump"/>
              <a:extLst>
                <a:ext uri="{FF2B5EF4-FFF2-40B4-BE49-F238E27FC236}">
                  <a16:creationId xmlns:a16="http://schemas.microsoft.com/office/drawing/2014/main" id="{19967EC8-A85B-8F38-A1A4-48A88DC3D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579" y="4145159"/>
              <a:ext cx="3510387" cy="2503776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6700A6C2-F66E-B592-7CF2-D7F5DCA391EC}"/>
                </a:ext>
              </a:extLst>
            </p:cNvPr>
            <p:cNvSpPr/>
            <p:nvPr/>
          </p:nvSpPr>
          <p:spPr>
            <a:xfrm>
              <a:off x="8092919" y="4145159"/>
              <a:ext cx="1203158" cy="380947"/>
            </a:xfrm>
            <a:prstGeom prst="rect">
              <a:avLst/>
            </a:prstGeom>
            <a:solidFill>
              <a:srgbClr val="3167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情境六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6465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06" y="0"/>
            <a:ext cx="8980189" cy="6400800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4602481" y="4221272"/>
            <a:ext cx="8036560" cy="2471673"/>
            <a:chOff x="4267200" y="4143458"/>
            <a:chExt cx="8412226" cy="2550511"/>
          </a:xfrm>
        </p:grpSpPr>
        <p:sp>
          <p:nvSpPr>
            <p:cNvPr id="3" name="圓角矩形 2"/>
            <p:cNvSpPr/>
            <p:nvPr/>
          </p:nvSpPr>
          <p:spPr>
            <a:xfrm>
              <a:off x="4267200" y="4143458"/>
              <a:ext cx="7924800" cy="2550511"/>
            </a:xfrm>
            <a:prstGeom prst="roundRect">
              <a:avLst/>
            </a:prstGeom>
            <a:solidFill>
              <a:srgbClr val="D7E8D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10" name="矩形 9"/>
            <p:cNvSpPr/>
            <p:nvPr/>
          </p:nvSpPr>
          <p:spPr>
            <a:xfrm>
              <a:off x="4397858" y="4286986"/>
              <a:ext cx="8281568" cy="2318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zh-TW" altLang="en-US" sz="2400" b="1" u="sng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小明</a:t>
              </a:r>
              <a:r>
                <a:rPr lang="zh-TW" altLang="en-US" sz="2400" b="1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正在穿越一個沒有號誌的路口</a:t>
              </a:r>
              <a:r>
                <a:rPr lang="en-US" altLang="zh-TW" sz="2400" b="1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問題一：你覺得接下來會發生什麼事？</a:t>
              </a: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問題二：為什麼會發生這樣的事？</a:t>
              </a: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問題三：如何避免這樣的情形發生？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策略：事前的調整、當時的策略或正確做法）</a:t>
              </a: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0" y="0"/>
            <a:ext cx="1541506" cy="6858000"/>
            <a:chOff x="0" y="0"/>
            <a:chExt cx="1541506" cy="6858000"/>
          </a:xfrm>
        </p:grpSpPr>
        <p:sp>
          <p:nvSpPr>
            <p:cNvPr id="6" name="流程圖: 文件 5"/>
            <p:cNvSpPr/>
            <p:nvPr/>
          </p:nvSpPr>
          <p:spPr>
            <a:xfrm flipH="1">
              <a:off x="0" y="0"/>
              <a:ext cx="1541506" cy="6858000"/>
            </a:xfrm>
            <a:prstGeom prst="flowChartDocument">
              <a:avLst/>
            </a:prstGeom>
            <a:solidFill>
              <a:srgbClr val="316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218905" y="1529226"/>
              <a:ext cx="10160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5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情</a:t>
              </a:r>
              <a:endPara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5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境</a:t>
              </a:r>
              <a:endPara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5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</a:p>
          </p:txBody>
        </p:sp>
      </p:grpSp>
      <p:sp>
        <p:nvSpPr>
          <p:cNvPr id="13" name="矩形: 圓角 12">
            <a:hlinkClick r:id="rId4" action="ppaction://hlinksldjump"/>
            <a:extLst>
              <a:ext uri="{FF2B5EF4-FFF2-40B4-BE49-F238E27FC236}">
                <a16:creationId xmlns:a16="http://schemas.microsoft.com/office/drawing/2014/main" id="{6AB74522-41C0-1B3C-EC1D-4EB9B69B0509}"/>
              </a:ext>
            </a:extLst>
          </p:cNvPr>
          <p:cNvSpPr/>
          <p:nvPr/>
        </p:nvSpPr>
        <p:spPr>
          <a:xfrm>
            <a:off x="10738190" y="506200"/>
            <a:ext cx="1234905" cy="102302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3167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indent="-265113" algn="ctr"/>
            <a:r>
              <a:rPr lang="zh-TW" altLang="en-US" sz="24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3" panose="05040102010807070707" pitchFamily="18" charset="2"/>
              </a:rPr>
              <a:t></a:t>
            </a:r>
            <a:r>
              <a:rPr lang="zh-TW" altLang="en-US" sz="24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返回選單</a:t>
            </a:r>
            <a:endParaRPr lang="en-US" altLang="zh-TW" sz="2400" b="1" dirty="0">
              <a:solidFill>
                <a:srgbClr val="31674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7051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>
            <a:off x="0" y="0"/>
            <a:ext cx="1541506" cy="6858000"/>
            <a:chOff x="0" y="0"/>
            <a:chExt cx="1541506" cy="6858000"/>
          </a:xfrm>
        </p:grpSpPr>
        <p:sp>
          <p:nvSpPr>
            <p:cNvPr id="14" name="流程圖: 文件 13"/>
            <p:cNvSpPr/>
            <p:nvPr/>
          </p:nvSpPr>
          <p:spPr>
            <a:xfrm flipH="1">
              <a:off x="0" y="0"/>
              <a:ext cx="1541506" cy="6858000"/>
            </a:xfrm>
            <a:prstGeom prst="flowChartDocument">
              <a:avLst/>
            </a:prstGeom>
            <a:solidFill>
              <a:srgbClr val="316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218905" y="1529226"/>
              <a:ext cx="10160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5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情</a:t>
              </a:r>
              <a:endPara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5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境</a:t>
              </a:r>
              <a:endPara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5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</a:t>
              </a: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E51C612F-528B-8BC5-8780-E3CB4D238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05" y="-1"/>
            <a:ext cx="8940425" cy="6376737"/>
          </a:xfrm>
          <a:prstGeom prst="rect">
            <a:avLst/>
          </a:prstGeom>
        </p:spPr>
      </p:pic>
      <p:sp>
        <p:nvSpPr>
          <p:cNvPr id="3" name="矩形: 圓角 2">
            <a:hlinkClick r:id="rId4" action="ppaction://hlinksldjump"/>
            <a:extLst>
              <a:ext uri="{FF2B5EF4-FFF2-40B4-BE49-F238E27FC236}">
                <a16:creationId xmlns:a16="http://schemas.microsoft.com/office/drawing/2014/main" id="{396A6DCB-5CCF-457D-6446-2A1392A86088}"/>
              </a:ext>
            </a:extLst>
          </p:cNvPr>
          <p:cNvSpPr/>
          <p:nvPr/>
        </p:nvSpPr>
        <p:spPr>
          <a:xfrm>
            <a:off x="10738190" y="506200"/>
            <a:ext cx="1234905" cy="102302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3167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indent="-265113" algn="ctr"/>
            <a:r>
              <a:rPr lang="zh-TW" altLang="en-US" sz="24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3" panose="05040102010807070707" pitchFamily="18" charset="2"/>
              </a:rPr>
              <a:t></a:t>
            </a:r>
            <a:r>
              <a:rPr lang="zh-TW" altLang="en-US" sz="24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返回選單</a:t>
            </a:r>
            <a:endParaRPr lang="en-US" altLang="zh-TW" sz="2400" b="1" dirty="0">
              <a:solidFill>
                <a:srgbClr val="31674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DA1BD44-F0C2-9031-FA65-A58D07F02F19}"/>
              </a:ext>
            </a:extLst>
          </p:cNvPr>
          <p:cNvGrpSpPr/>
          <p:nvPr/>
        </p:nvGrpSpPr>
        <p:grpSpPr>
          <a:xfrm>
            <a:off x="4602481" y="4271374"/>
            <a:ext cx="8036560" cy="2434229"/>
            <a:chOff x="4267200" y="4422442"/>
            <a:chExt cx="8412226" cy="2271527"/>
          </a:xfrm>
        </p:grpSpPr>
        <p:sp>
          <p:nvSpPr>
            <p:cNvPr id="9" name="圓角矩形 2">
              <a:extLst>
                <a:ext uri="{FF2B5EF4-FFF2-40B4-BE49-F238E27FC236}">
                  <a16:creationId xmlns:a16="http://schemas.microsoft.com/office/drawing/2014/main" id="{88221B66-BF66-502D-5238-F08C1489E7EB}"/>
                </a:ext>
              </a:extLst>
            </p:cNvPr>
            <p:cNvSpPr/>
            <p:nvPr/>
          </p:nvSpPr>
          <p:spPr>
            <a:xfrm>
              <a:off x="4267200" y="4422442"/>
              <a:ext cx="7924800" cy="2271527"/>
            </a:xfrm>
            <a:prstGeom prst="roundRect">
              <a:avLst/>
            </a:prstGeom>
            <a:solidFill>
              <a:srgbClr val="D7E8D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1B16774-79DE-67E0-9A42-96F628737237}"/>
                </a:ext>
              </a:extLst>
            </p:cNvPr>
            <p:cNvSpPr/>
            <p:nvPr/>
          </p:nvSpPr>
          <p:spPr>
            <a:xfrm>
              <a:off x="4397858" y="4532865"/>
              <a:ext cx="8281568" cy="2096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zh-TW" altLang="en-US" sz="2400" b="1" u="sng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小美</a:t>
              </a:r>
              <a:r>
                <a:rPr lang="zh-TW" altLang="en-US" sz="2400" b="1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原本走在人行道上，但走著走著卻</a:t>
              </a:r>
              <a:r>
                <a:rPr lang="en-US" altLang="zh-TW" sz="2400" b="1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問題一：你覺得接下來會發生什麼事？</a:t>
              </a: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問題二：為什麼會發生這樣的事？</a:t>
              </a: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問題三：如何避免這樣的情形發生？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策略：事前的調整、當時的策略或正確做法）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1198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06" y="-2"/>
            <a:ext cx="8951682" cy="6380481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0" y="-2"/>
            <a:ext cx="1541506" cy="6858000"/>
            <a:chOff x="0" y="0"/>
            <a:chExt cx="1541506" cy="6858000"/>
          </a:xfrm>
        </p:grpSpPr>
        <p:sp>
          <p:nvSpPr>
            <p:cNvPr id="13" name="流程圖: 文件 12"/>
            <p:cNvSpPr/>
            <p:nvPr/>
          </p:nvSpPr>
          <p:spPr>
            <a:xfrm flipH="1">
              <a:off x="0" y="0"/>
              <a:ext cx="1541506" cy="6858000"/>
            </a:xfrm>
            <a:prstGeom prst="flowChartDocument">
              <a:avLst/>
            </a:prstGeom>
            <a:solidFill>
              <a:srgbClr val="316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218905" y="1529226"/>
              <a:ext cx="10160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5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情</a:t>
              </a:r>
              <a:endPara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5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境</a:t>
              </a:r>
              <a:endPara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5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三</a:t>
              </a:r>
            </a:p>
          </p:txBody>
        </p:sp>
      </p:grpSp>
      <p:sp>
        <p:nvSpPr>
          <p:cNvPr id="3" name="矩形: 圓角 2">
            <a:hlinkClick r:id="rId4" action="ppaction://hlinksldjump"/>
            <a:extLst>
              <a:ext uri="{FF2B5EF4-FFF2-40B4-BE49-F238E27FC236}">
                <a16:creationId xmlns:a16="http://schemas.microsoft.com/office/drawing/2014/main" id="{4956994B-6D47-489E-3A96-CB003DB0455C}"/>
              </a:ext>
            </a:extLst>
          </p:cNvPr>
          <p:cNvSpPr/>
          <p:nvPr/>
        </p:nvSpPr>
        <p:spPr>
          <a:xfrm>
            <a:off x="10738190" y="506200"/>
            <a:ext cx="1234905" cy="102302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3167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indent="-265113" algn="ctr"/>
            <a:r>
              <a:rPr lang="zh-TW" altLang="en-US" sz="24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3" panose="05040102010807070707" pitchFamily="18" charset="2"/>
              </a:rPr>
              <a:t></a:t>
            </a:r>
            <a:r>
              <a:rPr lang="zh-TW" altLang="en-US" sz="24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返回選單</a:t>
            </a:r>
            <a:endParaRPr lang="en-US" altLang="zh-TW" sz="2400" b="1" dirty="0">
              <a:solidFill>
                <a:srgbClr val="31674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F5B5C6F4-EFA7-9FAA-A83A-65EE23761801}"/>
              </a:ext>
            </a:extLst>
          </p:cNvPr>
          <p:cNvGrpSpPr/>
          <p:nvPr/>
        </p:nvGrpSpPr>
        <p:grpSpPr>
          <a:xfrm>
            <a:off x="4602481" y="4346532"/>
            <a:ext cx="8049086" cy="2359072"/>
            <a:chOff x="4267200" y="4015977"/>
            <a:chExt cx="8425337" cy="2677996"/>
          </a:xfrm>
        </p:grpSpPr>
        <p:sp>
          <p:nvSpPr>
            <p:cNvPr id="8" name="圓角矩形 2">
              <a:extLst>
                <a:ext uri="{FF2B5EF4-FFF2-40B4-BE49-F238E27FC236}">
                  <a16:creationId xmlns:a16="http://schemas.microsoft.com/office/drawing/2014/main" id="{ECD65F36-8E1A-1E30-DA7B-E4550EF4290E}"/>
                </a:ext>
              </a:extLst>
            </p:cNvPr>
            <p:cNvSpPr/>
            <p:nvPr/>
          </p:nvSpPr>
          <p:spPr>
            <a:xfrm>
              <a:off x="4267200" y="4015977"/>
              <a:ext cx="7924800" cy="2677996"/>
            </a:xfrm>
            <a:prstGeom prst="roundRect">
              <a:avLst/>
            </a:prstGeom>
            <a:solidFill>
              <a:srgbClr val="D7E8D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E623B34-6A84-74EF-4678-78863BDB9659}"/>
                </a:ext>
              </a:extLst>
            </p:cNvPr>
            <p:cNvSpPr/>
            <p:nvPr/>
          </p:nvSpPr>
          <p:spPr>
            <a:xfrm>
              <a:off x="4410969" y="4119301"/>
              <a:ext cx="8281568" cy="25505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zh-TW" altLang="en-US" sz="2400" b="1" u="sng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小花</a:t>
              </a:r>
              <a:r>
                <a:rPr lang="zh-TW" altLang="en-US" sz="2400" b="1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正要過馬路，她的旁邊剛好有一個變電箱</a:t>
              </a:r>
              <a:r>
                <a:rPr lang="en-US" altLang="zh-TW" sz="2400" b="1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問題一：你覺得接下來會發生什麼事？</a:t>
              </a: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問題二：為什麼會發生這樣的事？</a:t>
              </a: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問題三：如何避免這樣的情形發生？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策略：事前的調整、當時的策略或正確做法）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8723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06" y="0"/>
            <a:ext cx="8946429" cy="6376737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0" y="0"/>
            <a:ext cx="1541506" cy="6858000"/>
            <a:chOff x="0" y="0"/>
            <a:chExt cx="1541506" cy="6858000"/>
          </a:xfrm>
        </p:grpSpPr>
        <p:sp>
          <p:nvSpPr>
            <p:cNvPr id="13" name="流程圖: 文件 12"/>
            <p:cNvSpPr/>
            <p:nvPr/>
          </p:nvSpPr>
          <p:spPr>
            <a:xfrm flipH="1">
              <a:off x="0" y="0"/>
              <a:ext cx="1541506" cy="6858000"/>
            </a:xfrm>
            <a:prstGeom prst="flowChartDocument">
              <a:avLst/>
            </a:prstGeom>
            <a:solidFill>
              <a:srgbClr val="316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218905" y="1529226"/>
              <a:ext cx="10160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5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情</a:t>
              </a:r>
              <a:endPara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5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境</a:t>
              </a:r>
              <a:endPara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5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四</a:t>
              </a:r>
            </a:p>
          </p:txBody>
        </p:sp>
      </p:grpSp>
      <p:sp>
        <p:nvSpPr>
          <p:cNvPr id="2" name="矩形: 圓角 1">
            <a:hlinkClick r:id="rId4" action="ppaction://hlinksldjump"/>
            <a:extLst>
              <a:ext uri="{FF2B5EF4-FFF2-40B4-BE49-F238E27FC236}">
                <a16:creationId xmlns:a16="http://schemas.microsoft.com/office/drawing/2014/main" id="{43D45962-E8F1-897D-4CCB-EAA61BFC7F0D}"/>
              </a:ext>
            </a:extLst>
          </p:cNvPr>
          <p:cNvSpPr/>
          <p:nvPr/>
        </p:nvSpPr>
        <p:spPr>
          <a:xfrm>
            <a:off x="10738190" y="506200"/>
            <a:ext cx="1234905" cy="102302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3167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indent="-265113" algn="ctr"/>
            <a:r>
              <a:rPr lang="zh-TW" altLang="en-US" sz="24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3" panose="05040102010807070707" pitchFamily="18" charset="2"/>
              </a:rPr>
              <a:t></a:t>
            </a:r>
            <a:r>
              <a:rPr lang="zh-TW" altLang="en-US" sz="24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返回選單</a:t>
            </a:r>
            <a:endParaRPr lang="en-US" altLang="zh-TW" sz="2400" b="1" dirty="0">
              <a:solidFill>
                <a:srgbClr val="31674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4E2DEE6-4F27-9638-9A80-818880A703F6}"/>
              </a:ext>
            </a:extLst>
          </p:cNvPr>
          <p:cNvGrpSpPr/>
          <p:nvPr/>
        </p:nvGrpSpPr>
        <p:grpSpPr>
          <a:xfrm>
            <a:off x="4602481" y="3970751"/>
            <a:ext cx="7570901" cy="3166331"/>
            <a:chOff x="4267200" y="4015978"/>
            <a:chExt cx="7924800" cy="3096711"/>
          </a:xfrm>
        </p:grpSpPr>
        <p:sp>
          <p:nvSpPr>
            <p:cNvPr id="5" name="圓角矩形 2">
              <a:extLst>
                <a:ext uri="{FF2B5EF4-FFF2-40B4-BE49-F238E27FC236}">
                  <a16:creationId xmlns:a16="http://schemas.microsoft.com/office/drawing/2014/main" id="{016615D9-D98E-1562-BAF2-0399EFB54370}"/>
                </a:ext>
              </a:extLst>
            </p:cNvPr>
            <p:cNvSpPr/>
            <p:nvPr/>
          </p:nvSpPr>
          <p:spPr>
            <a:xfrm>
              <a:off x="4267200" y="4015978"/>
              <a:ext cx="7924800" cy="2677992"/>
            </a:xfrm>
            <a:prstGeom prst="roundRect">
              <a:avLst/>
            </a:prstGeom>
            <a:solidFill>
              <a:srgbClr val="D7E8D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A0C19FC-A207-51EA-33DF-72C7CA48CD72}"/>
                </a:ext>
              </a:extLst>
            </p:cNvPr>
            <p:cNvSpPr/>
            <p:nvPr/>
          </p:nvSpPr>
          <p:spPr>
            <a:xfrm>
              <a:off x="4332528" y="4142915"/>
              <a:ext cx="7794142" cy="2969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zh-TW" altLang="en-US" sz="2400" b="1" u="sng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小玉</a:t>
              </a:r>
              <a:r>
                <a:rPr lang="zh-TW" altLang="en-US" sz="2400" b="1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走在巷弄裡，巷弄兩旁停滿了機車、擺放盆栽，甚至還有小攤販</a:t>
              </a:r>
              <a:r>
                <a:rPr lang="en-US" altLang="zh-TW" sz="2400" b="1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問題一：你覺得接下來會發生什麼事？</a:t>
              </a: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問題二：為什麼會發生這樣的事？</a:t>
              </a: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問題三：如何避免這樣的情形發生？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策略：事前的調整、當時的策略或正確做法）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139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1541506" y="4556"/>
            <a:ext cx="8945157" cy="6380111"/>
            <a:chOff x="2024690" y="494378"/>
            <a:chExt cx="8702399" cy="6193952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24690" y="494378"/>
              <a:ext cx="8702399" cy="6193952"/>
            </a:xfrm>
            <a:prstGeom prst="rect">
              <a:avLst/>
            </a:prstGeom>
          </p:spPr>
        </p:pic>
        <p:sp>
          <p:nvSpPr>
            <p:cNvPr id="5" name="文字方塊 4"/>
            <p:cNvSpPr txBox="1"/>
            <p:nvPr/>
          </p:nvSpPr>
          <p:spPr>
            <a:xfrm rot="21281309">
              <a:off x="6897164" y="694540"/>
              <a:ext cx="400110" cy="81047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1400" dirty="0">
                  <a:solidFill>
                    <a:srgbClr val="8E469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步行方向</a:t>
              </a: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0" y="0"/>
            <a:ext cx="1541506" cy="6858000"/>
            <a:chOff x="0" y="0"/>
            <a:chExt cx="1541506" cy="6858000"/>
          </a:xfrm>
        </p:grpSpPr>
        <p:sp>
          <p:nvSpPr>
            <p:cNvPr id="15" name="流程圖: 文件 14"/>
            <p:cNvSpPr/>
            <p:nvPr/>
          </p:nvSpPr>
          <p:spPr>
            <a:xfrm flipH="1">
              <a:off x="0" y="0"/>
              <a:ext cx="1541506" cy="6858000"/>
            </a:xfrm>
            <a:prstGeom prst="flowChartDocument">
              <a:avLst/>
            </a:prstGeom>
            <a:solidFill>
              <a:srgbClr val="316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218905" y="1529226"/>
              <a:ext cx="10160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5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情</a:t>
              </a:r>
              <a:endPara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5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境</a:t>
              </a:r>
              <a:endPara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5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五</a:t>
              </a:r>
            </a:p>
          </p:txBody>
        </p:sp>
      </p:grpSp>
      <p:sp>
        <p:nvSpPr>
          <p:cNvPr id="3" name="矩形: 圓角 2">
            <a:hlinkClick r:id="rId4" action="ppaction://hlinksldjump"/>
            <a:extLst>
              <a:ext uri="{FF2B5EF4-FFF2-40B4-BE49-F238E27FC236}">
                <a16:creationId xmlns:a16="http://schemas.microsoft.com/office/drawing/2014/main" id="{8515568E-FD5D-CAE4-13C4-4F6BEB1B6748}"/>
              </a:ext>
            </a:extLst>
          </p:cNvPr>
          <p:cNvSpPr/>
          <p:nvPr/>
        </p:nvSpPr>
        <p:spPr>
          <a:xfrm>
            <a:off x="10738190" y="506200"/>
            <a:ext cx="1234905" cy="102302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3167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indent="-265113" algn="ctr"/>
            <a:r>
              <a:rPr lang="zh-TW" altLang="en-US" sz="24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3" panose="05040102010807070707" pitchFamily="18" charset="2"/>
              </a:rPr>
              <a:t></a:t>
            </a:r>
            <a:r>
              <a:rPr lang="zh-TW" altLang="en-US" sz="24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返回選單</a:t>
            </a:r>
            <a:endParaRPr lang="en-US" altLang="zh-TW" sz="2400" b="1" dirty="0">
              <a:solidFill>
                <a:srgbClr val="31674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8B85C2F-7957-3457-BFF4-43AA0F122E59}"/>
              </a:ext>
            </a:extLst>
          </p:cNvPr>
          <p:cNvGrpSpPr/>
          <p:nvPr/>
        </p:nvGrpSpPr>
        <p:grpSpPr>
          <a:xfrm>
            <a:off x="4602481" y="4016994"/>
            <a:ext cx="7570901" cy="2713657"/>
            <a:chOff x="4267200" y="3641889"/>
            <a:chExt cx="7924800" cy="3080519"/>
          </a:xfrm>
        </p:grpSpPr>
        <p:sp>
          <p:nvSpPr>
            <p:cNvPr id="7" name="圓角矩形 2">
              <a:extLst>
                <a:ext uri="{FF2B5EF4-FFF2-40B4-BE49-F238E27FC236}">
                  <a16:creationId xmlns:a16="http://schemas.microsoft.com/office/drawing/2014/main" id="{B6D81D07-99D0-CBF4-45D3-9C3C4C37017E}"/>
                </a:ext>
              </a:extLst>
            </p:cNvPr>
            <p:cNvSpPr/>
            <p:nvPr/>
          </p:nvSpPr>
          <p:spPr>
            <a:xfrm>
              <a:off x="4267200" y="3641889"/>
              <a:ext cx="7924800" cy="3052082"/>
            </a:xfrm>
            <a:prstGeom prst="roundRect">
              <a:avLst/>
            </a:prstGeom>
            <a:solidFill>
              <a:srgbClr val="D7E8D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B9C8793-65A1-8E56-28A1-493EE70DDB1A}"/>
                </a:ext>
              </a:extLst>
            </p:cNvPr>
            <p:cNvSpPr/>
            <p:nvPr/>
          </p:nvSpPr>
          <p:spPr>
            <a:xfrm>
              <a:off x="4340209" y="3752633"/>
              <a:ext cx="7642141" cy="2969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zh-TW" altLang="en-US" sz="2400" b="1" u="sng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阿正</a:t>
              </a:r>
              <a:r>
                <a:rPr lang="zh-TW" altLang="en-US" sz="2400" b="1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要步行回家，但路上沒有人行道，而且前面臨時停靠一輛汽車</a:t>
              </a:r>
              <a:r>
                <a:rPr lang="en-US" altLang="zh-TW" sz="2400" b="1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問題一：你覺得接下來會發生什麼事？</a:t>
              </a: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問題二：為什麼會發生這樣的事？</a:t>
              </a: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問題三：如何避免這樣的情形發生？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策略：事前的調整、當時的策略或正確做法）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5846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rgbClr val="D5EBD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D0565F5-35AF-CC41-F3BD-59E07FA51134}"/>
              </a:ext>
            </a:extLst>
          </p:cNvPr>
          <p:cNvSpPr/>
          <p:nvPr/>
        </p:nvSpPr>
        <p:spPr>
          <a:xfrm>
            <a:off x="304800" y="702529"/>
            <a:ext cx="11582400" cy="5751436"/>
          </a:xfrm>
          <a:custGeom>
            <a:avLst/>
            <a:gdLst>
              <a:gd name="connsiteX0" fmla="*/ 0 w 11582400"/>
              <a:gd name="connsiteY0" fmla="*/ 0 h 5751436"/>
              <a:gd name="connsiteX1" fmla="*/ 463296 w 11582400"/>
              <a:gd name="connsiteY1" fmla="*/ 0 h 5751436"/>
              <a:gd name="connsiteX2" fmla="*/ 1274064 w 11582400"/>
              <a:gd name="connsiteY2" fmla="*/ 0 h 5751436"/>
              <a:gd name="connsiteX3" fmla="*/ 1969008 w 11582400"/>
              <a:gd name="connsiteY3" fmla="*/ 0 h 5751436"/>
              <a:gd name="connsiteX4" fmla="*/ 2432304 w 11582400"/>
              <a:gd name="connsiteY4" fmla="*/ 0 h 5751436"/>
              <a:gd name="connsiteX5" fmla="*/ 2663952 w 11582400"/>
              <a:gd name="connsiteY5" fmla="*/ 0 h 5751436"/>
              <a:gd name="connsiteX6" fmla="*/ 3127248 w 11582400"/>
              <a:gd name="connsiteY6" fmla="*/ 0 h 5751436"/>
              <a:gd name="connsiteX7" fmla="*/ 3822192 w 11582400"/>
              <a:gd name="connsiteY7" fmla="*/ 0 h 5751436"/>
              <a:gd name="connsiteX8" fmla="*/ 4632960 w 11582400"/>
              <a:gd name="connsiteY8" fmla="*/ 0 h 5751436"/>
              <a:gd name="connsiteX9" fmla="*/ 4864608 w 11582400"/>
              <a:gd name="connsiteY9" fmla="*/ 0 h 5751436"/>
              <a:gd name="connsiteX10" fmla="*/ 5096256 w 11582400"/>
              <a:gd name="connsiteY10" fmla="*/ 0 h 5751436"/>
              <a:gd name="connsiteX11" fmla="*/ 5907024 w 11582400"/>
              <a:gd name="connsiteY11" fmla="*/ 0 h 5751436"/>
              <a:gd name="connsiteX12" fmla="*/ 6138672 w 11582400"/>
              <a:gd name="connsiteY12" fmla="*/ 0 h 5751436"/>
              <a:gd name="connsiteX13" fmla="*/ 6717792 w 11582400"/>
              <a:gd name="connsiteY13" fmla="*/ 0 h 5751436"/>
              <a:gd name="connsiteX14" fmla="*/ 7065264 w 11582400"/>
              <a:gd name="connsiteY14" fmla="*/ 0 h 5751436"/>
              <a:gd name="connsiteX15" fmla="*/ 7412736 w 11582400"/>
              <a:gd name="connsiteY15" fmla="*/ 0 h 5751436"/>
              <a:gd name="connsiteX16" fmla="*/ 7760208 w 11582400"/>
              <a:gd name="connsiteY16" fmla="*/ 0 h 5751436"/>
              <a:gd name="connsiteX17" fmla="*/ 8107680 w 11582400"/>
              <a:gd name="connsiteY17" fmla="*/ 0 h 5751436"/>
              <a:gd name="connsiteX18" fmla="*/ 8570976 w 11582400"/>
              <a:gd name="connsiteY18" fmla="*/ 0 h 5751436"/>
              <a:gd name="connsiteX19" fmla="*/ 8918448 w 11582400"/>
              <a:gd name="connsiteY19" fmla="*/ 0 h 5751436"/>
              <a:gd name="connsiteX20" fmla="*/ 9381744 w 11582400"/>
              <a:gd name="connsiteY20" fmla="*/ 0 h 5751436"/>
              <a:gd name="connsiteX21" fmla="*/ 10076688 w 11582400"/>
              <a:gd name="connsiteY21" fmla="*/ 0 h 5751436"/>
              <a:gd name="connsiteX22" fmla="*/ 10424160 w 11582400"/>
              <a:gd name="connsiteY22" fmla="*/ 0 h 5751436"/>
              <a:gd name="connsiteX23" fmla="*/ 10655808 w 11582400"/>
              <a:gd name="connsiteY23" fmla="*/ 0 h 5751436"/>
              <a:gd name="connsiteX24" fmla="*/ 11582400 w 11582400"/>
              <a:gd name="connsiteY24" fmla="*/ 0 h 5751436"/>
              <a:gd name="connsiteX25" fmla="*/ 11582400 w 11582400"/>
              <a:gd name="connsiteY25" fmla="*/ 402601 h 5751436"/>
              <a:gd name="connsiteX26" fmla="*/ 11582400 w 11582400"/>
              <a:gd name="connsiteY26" fmla="*/ 805201 h 5751436"/>
              <a:gd name="connsiteX27" fmla="*/ 11582400 w 11582400"/>
              <a:gd name="connsiteY27" fmla="*/ 1265316 h 5751436"/>
              <a:gd name="connsiteX28" fmla="*/ 11582400 w 11582400"/>
              <a:gd name="connsiteY28" fmla="*/ 1840460 h 5751436"/>
              <a:gd name="connsiteX29" fmla="*/ 11582400 w 11582400"/>
              <a:gd name="connsiteY29" fmla="*/ 2473117 h 5751436"/>
              <a:gd name="connsiteX30" fmla="*/ 11582400 w 11582400"/>
              <a:gd name="connsiteY30" fmla="*/ 2990747 h 5751436"/>
              <a:gd name="connsiteX31" fmla="*/ 11582400 w 11582400"/>
              <a:gd name="connsiteY31" fmla="*/ 3450862 h 5751436"/>
              <a:gd name="connsiteX32" fmla="*/ 11582400 w 11582400"/>
              <a:gd name="connsiteY32" fmla="*/ 3910976 h 5751436"/>
              <a:gd name="connsiteX33" fmla="*/ 11582400 w 11582400"/>
              <a:gd name="connsiteY33" fmla="*/ 4543634 h 5751436"/>
              <a:gd name="connsiteX34" fmla="*/ 11582400 w 11582400"/>
              <a:gd name="connsiteY34" fmla="*/ 4946235 h 5751436"/>
              <a:gd name="connsiteX35" fmla="*/ 11582400 w 11582400"/>
              <a:gd name="connsiteY35" fmla="*/ 5751436 h 5751436"/>
              <a:gd name="connsiteX36" fmla="*/ 11003280 w 11582400"/>
              <a:gd name="connsiteY36" fmla="*/ 5751436 h 5751436"/>
              <a:gd name="connsiteX37" fmla="*/ 10192512 w 11582400"/>
              <a:gd name="connsiteY37" fmla="*/ 5751436 h 5751436"/>
              <a:gd name="connsiteX38" fmla="*/ 9613392 w 11582400"/>
              <a:gd name="connsiteY38" fmla="*/ 5751436 h 5751436"/>
              <a:gd name="connsiteX39" fmla="*/ 9381744 w 11582400"/>
              <a:gd name="connsiteY39" fmla="*/ 5751436 h 5751436"/>
              <a:gd name="connsiteX40" fmla="*/ 9150096 w 11582400"/>
              <a:gd name="connsiteY40" fmla="*/ 5751436 h 5751436"/>
              <a:gd name="connsiteX41" fmla="*/ 8339328 w 11582400"/>
              <a:gd name="connsiteY41" fmla="*/ 5751436 h 5751436"/>
              <a:gd name="connsiteX42" fmla="*/ 7876032 w 11582400"/>
              <a:gd name="connsiteY42" fmla="*/ 5751436 h 5751436"/>
              <a:gd name="connsiteX43" fmla="*/ 7065264 w 11582400"/>
              <a:gd name="connsiteY43" fmla="*/ 5751436 h 5751436"/>
              <a:gd name="connsiteX44" fmla="*/ 6486144 w 11582400"/>
              <a:gd name="connsiteY44" fmla="*/ 5751436 h 5751436"/>
              <a:gd name="connsiteX45" fmla="*/ 6254496 w 11582400"/>
              <a:gd name="connsiteY45" fmla="*/ 5751436 h 5751436"/>
              <a:gd name="connsiteX46" fmla="*/ 5907024 w 11582400"/>
              <a:gd name="connsiteY46" fmla="*/ 5751436 h 5751436"/>
              <a:gd name="connsiteX47" fmla="*/ 5443728 w 11582400"/>
              <a:gd name="connsiteY47" fmla="*/ 5751436 h 5751436"/>
              <a:gd name="connsiteX48" fmla="*/ 4748784 w 11582400"/>
              <a:gd name="connsiteY48" fmla="*/ 5751436 h 5751436"/>
              <a:gd name="connsiteX49" fmla="*/ 4053840 w 11582400"/>
              <a:gd name="connsiteY49" fmla="*/ 5751436 h 5751436"/>
              <a:gd name="connsiteX50" fmla="*/ 3474720 w 11582400"/>
              <a:gd name="connsiteY50" fmla="*/ 5751436 h 5751436"/>
              <a:gd name="connsiteX51" fmla="*/ 3011424 w 11582400"/>
              <a:gd name="connsiteY51" fmla="*/ 5751436 h 5751436"/>
              <a:gd name="connsiteX52" fmla="*/ 2200656 w 11582400"/>
              <a:gd name="connsiteY52" fmla="*/ 5751436 h 5751436"/>
              <a:gd name="connsiteX53" fmla="*/ 1621536 w 11582400"/>
              <a:gd name="connsiteY53" fmla="*/ 5751436 h 5751436"/>
              <a:gd name="connsiteX54" fmla="*/ 1274064 w 11582400"/>
              <a:gd name="connsiteY54" fmla="*/ 5751436 h 5751436"/>
              <a:gd name="connsiteX55" fmla="*/ 926592 w 11582400"/>
              <a:gd name="connsiteY55" fmla="*/ 5751436 h 5751436"/>
              <a:gd name="connsiteX56" fmla="*/ 694944 w 11582400"/>
              <a:gd name="connsiteY56" fmla="*/ 5751436 h 5751436"/>
              <a:gd name="connsiteX57" fmla="*/ 0 w 11582400"/>
              <a:gd name="connsiteY57" fmla="*/ 5751436 h 5751436"/>
              <a:gd name="connsiteX58" fmla="*/ 0 w 11582400"/>
              <a:gd name="connsiteY58" fmla="*/ 5291321 h 5751436"/>
              <a:gd name="connsiteX59" fmla="*/ 0 w 11582400"/>
              <a:gd name="connsiteY59" fmla="*/ 4831206 h 5751436"/>
              <a:gd name="connsiteX60" fmla="*/ 0 w 11582400"/>
              <a:gd name="connsiteY60" fmla="*/ 4198548 h 5751436"/>
              <a:gd name="connsiteX61" fmla="*/ 0 w 11582400"/>
              <a:gd name="connsiteY61" fmla="*/ 3565890 h 5751436"/>
              <a:gd name="connsiteX62" fmla="*/ 0 w 11582400"/>
              <a:gd name="connsiteY62" fmla="*/ 2933232 h 5751436"/>
              <a:gd name="connsiteX63" fmla="*/ 0 w 11582400"/>
              <a:gd name="connsiteY63" fmla="*/ 2530632 h 5751436"/>
              <a:gd name="connsiteX64" fmla="*/ 0 w 11582400"/>
              <a:gd name="connsiteY64" fmla="*/ 2070517 h 5751436"/>
              <a:gd name="connsiteX65" fmla="*/ 0 w 11582400"/>
              <a:gd name="connsiteY65" fmla="*/ 1437859 h 5751436"/>
              <a:gd name="connsiteX66" fmla="*/ 0 w 11582400"/>
              <a:gd name="connsiteY66" fmla="*/ 747687 h 5751436"/>
              <a:gd name="connsiteX67" fmla="*/ 0 w 11582400"/>
              <a:gd name="connsiteY67" fmla="*/ 0 h 575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582400" h="5751436" fill="none" extrusionOk="0">
                <a:moveTo>
                  <a:pt x="0" y="0"/>
                </a:moveTo>
                <a:cubicBezTo>
                  <a:pt x="175319" y="-19372"/>
                  <a:pt x="320265" y="17588"/>
                  <a:pt x="463296" y="0"/>
                </a:cubicBezTo>
                <a:cubicBezTo>
                  <a:pt x="606327" y="-17588"/>
                  <a:pt x="919592" y="88472"/>
                  <a:pt x="1274064" y="0"/>
                </a:cubicBezTo>
                <a:cubicBezTo>
                  <a:pt x="1628536" y="-88472"/>
                  <a:pt x="1773499" y="408"/>
                  <a:pt x="1969008" y="0"/>
                </a:cubicBezTo>
                <a:cubicBezTo>
                  <a:pt x="2164517" y="-408"/>
                  <a:pt x="2279496" y="27318"/>
                  <a:pt x="2432304" y="0"/>
                </a:cubicBezTo>
                <a:cubicBezTo>
                  <a:pt x="2585112" y="-27318"/>
                  <a:pt x="2605414" y="23736"/>
                  <a:pt x="2663952" y="0"/>
                </a:cubicBezTo>
                <a:cubicBezTo>
                  <a:pt x="2722490" y="-23736"/>
                  <a:pt x="2935642" y="42225"/>
                  <a:pt x="3127248" y="0"/>
                </a:cubicBezTo>
                <a:cubicBezTo>
                  <a:pt x="3318854" y="-42225"/>
                  <a:pt x="3478985" y="70596"/>
                  <a:pt x="3822192" y="0"/>
                </a:cubicBezTo>
                <a:cubicBezTo>
                  <a:pt x="4165399" y="-70596"/>
                  <a:pt x="4437460" y="14821"/>
                  <a:pt x="4632960" y="0"/>
                </a:cubicBezTo>
                <a:cubicBezTo>
                  <a:pt x="4828460" y="-14821"/>
                  <a:pt x="4763999" y="6582"/>
                  <a:pt x="4864608" y="0"/>
                </a:cubicBezTo>
                <a:cubicBezTo>
                  <a:pt x="4965217" y="-6582"/>
                  <a:pt x="5037104" y="17019"/>
                  <a:pt x="5096256" y="0"/>
                </a:cubicBezTo>
                <a:cubicBezTo>
                  <a:pt x="5155408" y="-17019"/>
                  <a:pt x="5614153" y="93639"/>
                  <a:pt x="5907024" y="0"/>
                </a:cubicBezTo>
                <a:cubicBezTo>
                  <a:pt x="6199895" y="-93639"/>
                  <a:pt x="6092016" y="19389"/>
                  <a:pt x="6138672" y="0"/>
                </a:cubicBezTo>
                <a:cubicBezTo>
                  <a:pt x="6185328" y="-19389"/>
                  <a:pt x="6501882" y="24856"/>
                  <a:pt x="6717792" y="0"/>
                </a:cubicBezTo>
                <a:cubicBezTo>
                  <a:pt x="6933702" y="-24856"/>
                  <a:pt x="6903709" y="25633"/>
                  <a:pt x="7065264" y="0"/>
                </a:cubicBezTo>
                <a:cubicBezTo>
                  <a:pt x="7226819" y="-25633"/>
                  <a:pt x="7334925" y="27707"/>
                  <a:pt x="7412736" y="0"/>
                </a:cubicBezTo>
                <a:cubicBezTo>
                  <a:pt x="7490547" y="-27707"/>
                  <a:pt x="7604644" y="12915"/>
                  <a:pt x="7760208" y="0"/>
                </a:cubicBezTo>
                <a:cubicBezTo>
                  <a:pt x="7915772" y="-12915"/>
                  <a:pt x="8001665" y="21986"/>
                  <a:pt x="8107680" y="0"/>
                </a:cubicBezTo>
                <a:cubicBezTo>
                  <a:pt x="8213695" y="-21986"/>
                  <a:pt x="8368419" y="30823"/>
                  <a:pt x="8570976" y="0"/>
                </a:cubicBezTo>
                <a:cubicBezTo>
                  <a:pt x="8773533" y="-30823"/>
                  <a:pt x="8839980" y="7229"/>
                  <a:pt x="8918448" y="0"/>
                </a:cubicBezTo>
                <a:cubicBezTo>
                  <a:pt x="8996916" y="-7229"/>
                  <a:pt x="9273469" y="5811"/>
                  <a:pt x="9381744" y="0"/>
                </a:cubicBezTo>
                <a:cubicBezTo>
                  <a:pt x="9490019" y="-5811"/>
                  <a:pt x="9919239" y="13765"/>
                  <a:pt x="10076688" y="0"/>
                </a:cubicBezTo>
                <a:cubicBezTo>
                  <a:pt x="10234137" y="-13765"/>
                  <a:pt x="10261076" y="23736"/>
                  <a:pt x="10424160" y="0"/>
                </a:cubicBezTo>
                <a:cubicBezTo>
                  <a:pt x="10587244" y="-23736"/>
                  <a:pt x="10578593" y="17217"/>
                  <a:pt x="10655808" y="0"/>
                </a:cubicBezTo>
                <a:cubicBezTo>
                  <a:pt x="10733023" y="-17217"/>
                  <a:pt x="11179670" y="6376"/>
                  <a:pt x="11582400" y="0"/>
                </a:cubicBezTo>
                <a:cubicBezTo>
                  <a:pt x="11602098" y="89535"/>
                  <a:pt x="11562028" y="275926"/>
                  <a:pt x="11582400" y="402601"/>
                </a:cubicBezTo>
                <a:cubicBezTo>
                  <a:pt x="11602772" y="529276"/>
                  <a:pt x="11538291" y="721471"/>
                  <a:pt x="11582400" y="805201"/>
                </a:cubicBezTo>
                <a:cubicBezTo>
                  <a:pt x="11626509" y="888931"/>
                  <a:pt x="11569408" y="1156612"/>
                  <a:pt x="11582400" y="1265316"/>
                </a:cubicBezTo>
                <a:cubicBezTo>
                  <a:pt x="11595392" y="1374021"/>
                  <a:pt x="11521640" y="1613799"/>
                  <a:pt x="11582400" y="1840460"/>
                </a:cubicBezTo>
                <a:cubicBezTo>
                  <a:pt x="11643160" y="2067121"/>
                  <a:pt x="11539616" y="2315155"/>
                  <a:pt x="11582400" y="2473117"/>
                </a:cubicBezTo>
                <a:cubicBezTo>
                  <a:pt x="11625184" y="2631079"/>
                  <a:pt x="11523798" y="2826105"/>
                  <a:pt x="11582400" y="2990747"/>
                </a:cubicBezTo>
                <a:cubicBezTo>
                  <a:pt x="11641002" y="3155389"/>
                  <a:pt x="11539790" y="3296833"/>
                  <a:pt x="11582400" y="3450862"/>
                </a:cubicBezTo>
                <a:cubicBezTo>
                  <a:pt x="11625010" y="3604891"/>
                  <a:pt x="11538579" y="3762726"/>
                  <a:pt x="11582400" y="3910976"/>
                </a:cubicBezTo>
                <a:cubicBezTo>
                  <a:pt x="11626221" y="4059226"/>
                  <a:pt x="11518181" y="4284586"/>
                  <a:pt x="11582400" y="4543634"/>
                </a:cubicBezTo>
                <a:cubicBezTo>
                  <a:pt x="11646619" y="4802682"/>
                  <a:pt x="11574258" y="4814753"/>
                  <a:pt x="11582400" y="4946235"/>
                </a:cubicBezTo>
                <a:cubicBezTo>
                  <a:pt x="11590542" y="5077717"/>
                  <a:pt x="11516775" y="5396582"/>
                  <a:pt x="11582400" y="5751436"/>
                </a:cubicBezTo>
                <a:cubicBezTo>
                  <a:pt x="11455717" y="5798506"/>
                  <a:pt x="11191872" y="5720934"/>
                  <a:pt x="11003280" y="5751436"/>
                </a:cubicBezTo>
                <a:cubicBezTo>
                  <a:pt x="10814688" y="5781938"/>
                  <a:pt x="10442074" y="5703293"/>
                  <a:pt x="10192512" y="5751436"/>
                </a:cubicBezTo>
                <a:cubicBezTo>
                  <a:pt x="9942950" y="5799579"/>
                  <a:pt x="9822937" y="5688114"/>
                  <a:pt x="9613392" y="5751436"/>
                </a:cubicBezTo>
                <a:cubicBezTo>
                  <a:pt x="9403847" y="5814758"/>
                  <a:pt x="9471424" y="5724434"/>
                  <a:pt x="9381744" y="5751436"/>
                </a:cubicBezTo>
                <a:cubicBezTo>
                  <a:pt x="9292064" y="5778438"/>
                  <a:pt x="9201014" y="5751012"/>
                  <a:pt x="9150096" y="5751436"/>
                </a:cubicBezTo>
                <a:cubicBezTo>
                  <a:pt x="9099178" y="5751860"/>
                  <a:pt x="8565406" y="5698193"/>
                  <a:pt x="8339328" y="5751436"/>
                </a:cubicBezTo>
                <a:cubicBezTo>
                  <a:pt x="8113250" y="5804679"/>
                  <a:pt x="8077284" y="5740457"/>
                  <a:pt x="7876032" y="5751436"/>
                </a:cubicBezTo>
                <a:cubicBezTo>
                  <a:pt x="7674780" y="5762415"/>
                  <a:pt x="7384506" y="5678701"/>
                  <a:pt x="7065264" y="5751436"/>
                </a:cubicBezTo>
                <a:cubicBezTo>
                  <a:pt x="6746022" y="5824171"/>
                  <a:pt x="6685778" y="5741257"/>
                  <a:pt x="6486144" y="5751436"/>
                </a:cubicBezTo>
                <a:cubicBezTo>
                  <a:pt x="6286510" y="5761615"/>
                  <a:pt x="6353144" y="5737413"/>
                  <a:pt x="6254496" y="5751436"/>
                </a:cubicBezTo>
                <a:cubicBezTo>
                  <a:pt x="6155848" y="5765459"/>
                  <a:pt x="6026007" y="5720091"/>
                  <a:pt x="5907024" y="5751436"/>
                </a:cubicBezTo>
                <a:cubicBezTo>
                  <a:pt x="5788041" y="5782781"/>
                  <a:pt x="5552355" y="5716964"/>
                  <a:pt x="5443728" y="5751436"/>
                </a:cubicBezTo>
                <a:cubicBezTo>
                  <a:pt x="5335101" y="5785908"/>
                  <a:pt x="5056622" y="5673697"/>
                  <a:pt x="4748784" y="5751436"/>
                </a:cubicBezTo>
                <a:cubicBezTo>
                  <a:pt x="4440946" y="5829175"/>
                  <a:pt x="4271054" y="5743760"/>
                  <a:pt x="4053840" y="5751436"/>
                </a:cubicBezTo>
                <a:cubicBezTo>
                  <a:pt x="3836626" y="5759112"/>
                  <a:pt x="3663481" y="5718728"/>
                  <a:pt x="3474720" y="5751436"/>
                </a:cubicBezTo>
                <a:cubicBezTo>
                  <a:pt x="3285959" y="5784144"/>
                  <a:pt x="3232327" y="5707017"/>
                  <a:pt x="3011424" y="5751436"/>
                </a:cubicBezTo>
                <a:cubicBezTo>
                  <a:pt x="2790521" y="5795855"/>
                  <a:pt x="2503071" y="5729633"/>
                  <a:pt x="2200656" y="5751436"/>
                </a:cubicBezTo>
                <a:cubicBezTo>
                  <a:pt x="1898241" y="5773239"/>
                  <a:pt x="1755049" y="5749173"/>
                  <a:pt x="1621536" y="5751436"/>
                </a:cubicBezTo>
                <a:cubicBezTo>
                  <a:pt x="1488023" y="5753699"/>
                  <a:pt x="1358488" y="5745603"/>
                  <a:pt x="1274064" y="5751436"/>
                </a:cubicBezTo>
                <a:cubicBezTo>
                  <a:pt x="1189640" y="5757269"/>
                  <a:pt x="1061851" y="5710227"/>
                  <a:pt x="926592" y="5751436"/>
                </a:cubicBezTo>
                <a:cubicBezTo>
                  <a:pt x="791333" y="5792645"/>
                  <a:pt x="760787" y="5729393"/>
                  <a:pt x="694944" y="5751436"/>
                </a:cubicBezTo>
                <a:cubicBezTo>
                  <a:pt x="629101" y="5773479"/>
                  <a:pt x="262728" y="5695265"/>
                  <a:pt x="0" y="5751436"/>
                </a:cubicBezTo>
                <a:cubicBezTo>
                  <a:pt x="-31522" y="5623596"/>
                  <a:pt x="13908" y="5503156"/>
                  <a:pt x="0" y="5291321"/>
                </a:cubicBezTo>
                <a:cubicBezTo>
                  <a:pt x="-13908" y="5079487"/>
                  <a:pt x="45428" y="5009046"/>
                  <a:pt x="0" y="4831206"/>
                </a:cubicBezTo>
                <a:cubicBezTo>
                  <a:pt x="-45428" y="4653366"/>
                  <a:pt x="71891" y="4435370"/>
                  <a:pt x="0" y="4198548"/>
                </a:cubicBezTo>
                <a:cubicBezTo>
                  <a:pt x="-71891" y="3961726"/>
                  <a:pt x="51777" y="3829780"/>
                  <a:pt x="0" y="3565890"/>
                </a:cubicBezTo>
                <a:cubicBezTo>
                  <a:pt x="-51777" y="3302000"/>
                  <a:pt x="22038" y="3147020"/>
                  <a:pt x="0" y="2933232"/>
                </a:cubicBezTo>
                <a:cubicBezTo>
                  <a:pt x="-22038" y="2719444"/>
                  <a:pt x="23040" y="2617389"/>
                  <a:pt x="0" y="2530632"/>
                </a:cubicBezTo>
                <a:cubicBezTo>
                  <a:pt x="-23040" y="2443875"/>
                  <a:pt x="29570" y="2230729"/>
                  <a:pt x="0" y="2070517"/>
                </a:cubicBezTo>
                <a:cubicBezTo>
                  <a:pt x="-29570" y="1910306"/>
                  <a:pt x="33268" y="1590469"/>
                  <a:pt x="0" y="1437859"/>
                </a:cubicBezTo>
                <a:cubicBezTo>
                  <a:pt x="-33268" y="1285249"/>
                  <a:pt x="35683" y="901829"/>
                  <a:pt x="0" y="747687"/>
                </a:cubicBezTo>
                <a:cubicBezTo>
                  <a:pt x="-35683" y="593545"/>
                  <a:pt x="64981" y="276741"/>
                  <a:pt x="0" y="0"/>
                </a:cubicBezTo>
                <a:close/>
              </a:path>
              <a:path w="11582400" h="5751436" stroke="0" extrusionOk="0">
                <a:moveTo>
                  <a:pt x="0" y="0"/>
                </a:moveTo>
                <a:cubicBezTo>
                  <a:pt x="129870" y="-27241"/>
                  <a:pt x="319419" y="12008"/>
                  <a:pt x="463296" y="0"/>
                </a:cubicBezTo>
                <a:cubicBezTo>
                  <a:pt x="607173" y="-12008"/>
                  <a:pt x="623530" y="3825"/>
                  <a:pt x="694944" y="0"/>
                </a:cubicBezTo>
                <a:cubicBezTo>
                  <a:pt x="766358" y="-3825"/>
                  <a:pt x="1160528" y="47790"/>
                  <a:pt x="1505712" y="0"/>
                </a:cubicBezTo>
                <a:cubicBezTo>
                  <a:pt x="1850896" y="-47790"/>
                  <a:pt x="1794717" y="15473"/>
                  <a:pt x="1969008" y="0"/>
                </a:cubicBezTo>
                <a:cubicBezTo>
                  <a:pt x="2143299" y="-15473"/>
                  <a:pt x="2281126" y="34150"/>
                  <a:pt x="2432304" y="0"/>
                </a:cubicBezTo>
                <a:cubicBezTo>
                  <a:pt x="2583482" y="-34150"/>
                  <a:pt x="3055191" y="34097"/>
                  <a:pt x="3243072" y="0"/>
                </a:cubicBezTo>
                <a:cubicBezTo>
                  <a:pt x="3430953" y="-34097"/>
                  <a:pt x="3480732" y="1081"/>
                  <a:pt x="3590544" y="0"/>
                </a:cubicBezTo>
                <a:cubicBezTo>
                  <a:pt x="3700356" y="-1081"/>
                  <a:pt x="3995993" y="15334"/>
                  <a:pt x="4401312" y="0"/>
                </a:cubicBezTo>
                <a:cubicBezTo>
                  <a:pt x="4806631" y="-15334"/>
                  <a:pt x="4956830" y="31955"/>
                  <a:pt x="5212080" y="0"/>
                </a:cubicBezTo>
                <a:cubicBezTo>
                  <a:pt x="5467330" y="-31955"/>
                  <a:pt x="5666241" y="38979"/>
                  <a:pt x="5791200" y="0"/>
                </a:cubicBezTo>
                <a:cubicBezTo>
                  <a:pt x="5916159" y="-38979"/>
                  <a:pt x="6284034" y="45911"/>
                  <a:pt x="6601968" y="0"/>
                </a:cubicBezTo>
                <a:cubicBezTo>
                  <a:pt x="6919902" y="-45911"/>
                  <a:pt x="6916660" y="53572"/>
                  <a:pt x="7065264" y="0"/>
                </a:cubicBezTo>
                <a:cubicBezTo>
                  <a:pt x="7213868" y="-53572"/>
                  <a:pt x="7314392" y="35140"/>
                  <a:pt x="7528560" y="0"/>
                </a:cubicBezTo>
                <a:cubicBezTo>
                  <a:pt x="7742728" y="-35140"/>
                  <a:pt x="7942695" y="57247"/>
                  <a:pt x="8223504" y="0"/>
                </a:cubicBezTo>
                <a:cubicBezTo>
                  <a:pt x="8504313" y="-57247"/>
                  <a:pt x="8479783" y="4683"/>
                  <a:pt x="8686800" y="0"/>
                </a:cubicBezTo>
                <a:cubicBezTo>
                  <a:pt x="8893817" y="-4683"/>
                  <a:pt x="9145337" y="59676"/>
                  <a:pt x="9497568" y="0"/>
                </a:cubicBezTo>
                <a:cubicBezTo>
                  <a:pt x="9849799" y="-59676"/>
                  <a:pt x="10062642" y="17415"/>
                  <a:pt x="10308336" y="0"/>
                </a:cubicBezTo>
                <a:cubicBezTo>
                  <a:pt x="10554030" y="-17415"/>
                  <a:pt x="10679353" y="45383"/>
                  <a:pt x="10887456" y="0"/>
                </a:cubicBezTo>
                <a:cubicBezTo>
                  <a:pt x="11095559" y="-45383"/>
                  <a:pt x="11332655" y="19169"/>
                  <a:pt x="11582400" y="0"/>
                </a:cubicBezTo>
                <a:cubicBezTo>
                  <a:pt x="11624191" y="137924"/>
                  <a:pt x="11559949" y="307038"/>
                  <a:pt x="11582400" y="402601"/>
                </a:cubicBezTo>
                <a:cubicBezTo>
                  <a:pt x="11604851" y="498164"/>
                  <a:pt x="11580853" y="660603"/>
                  <a:pt x="11582400" y="862715"/>
                </a:cubicBezTo>
                <a:cubicBezTo>
                  <a:pt x="11583947" y="1064827"/>
                  <a:pt x="11514591" y="1299367"/>
                  <a:pt x="11582400" y="1495373"/>
                </a:cubicBezTo>
                <a:cubicBezTo>
                  <a:pt x="11650209" y="1691379"/>
                  <a:pt x="11576464" y="1863445"/>
                  <a:pt x="11582400" y="2013003"/>
                </a:cubicBezTo>
                <a:cubicBezTo>
                  <a:pt x="11588336" y="2162561"/>
                  <a:pt x="11543800" y="2247216"/>
                  <a:pt x="11582400" y="2473117"/>
                </a:cubicBezTo>
                <a:cubicBezTo>
                  <a:pt x="11621000" y="2699018"/>
                  <a:pt x="11510058" y="2851347"/>
                  <a:pt x="11582400" y="3105775"/>
                </a:cubicBezTo>
                <a:cubicBezTo>
                  <a:pt x="11654742" y="3360203"/>
                  <a:pt x="11573160" y="3403722"/>
                  <a:pt x="11582400" y="3680919"/>
                </a:cubicBezTo>
                <a:cubicBezTo>
                  <a:pt x="11591640" y="3958116"/>
                  <a:pt x="11577493" y="4109298"/>
                  <a:pt x="11582400" y="4256063"/>
                </a:cubicBezTo>
                <a:cubicBezTo>
                  <a:pt x="11587307" y="4402828"/>
                  <a:pt x="11517083" y="4743303"/>
                  <a:pt x="11582400" y="4946235"/>
                </a:cubicBezTo>
                <a:cubicBezTo>
                  <a:pt x="11647717" y="5149167"/>
                  <a:pt x="11488182" y="5483397"/>
                  <a:pt x="11582400" y="5751436"/>
                </a:cubicBezTo>
                <a:cubicBezTo>
                  <a:pt x="11507320" y="5756983"/>
                  <a:pt x="11400260" y="5745763"/>
                  <a:pt x="11350752" y="5751436"/>
                </a:cubicBezTo>
                <a:cubicBezTo>
                  <a:pt x="11301244" y="5757109"/>
                  <a:pt x="10915501" y="5726300"/>
                  <a:pt x="10655808" y="5751436"/>
                </a:cubicBezTo>
                <a:cubicBezTo>
                  <a:pt x="10396115" y="5776572"/>
                  <a:pt x="10495169" y="5736910"/>
                  <a:pt x="10424160" y="5751436"/>
                </a:cubicBezTo>
                <a:cubicBezTo>
                  <a:pt x="10353151" y="5765962"/>
                  <a:pt x="9873412" y="5688332"/>
                  <a:pt x="9729216" y="5751436"/>
                </a:cubicBezTo>
                <a:cubicBezTo>
                  <a:pt x="9585020" y="5814540"/>
                  <a:pt x="9471006" y="5729445"/>
                  <a:pt x="9381744" y="5751436"/>
                </a:cubicBezTo>
                <a:cubicBezTo>
                  <a:pt x="9292482" y="5773427"/>
                  <a:pt x="9227467" y="5747315"/>
                  <a:pt x="9150096" y="5751436"/>
                </a:cubicBezTo>
                <a:cubicBezTo>
                  <a:pt x="9072725" y="5755557"/>
                  <a:pt x="8974218" y="5735362"/>
                  <a:pt x="8802624" y="5751436"/>
                </a:cubicBezTo>
                <a:cubicBezTo>
                  <a:pt x="8631030" y="5767510"/>
                  <a:pt x="8303125" y="5683640"/>
                  <a:pt x="8107680" y="5751436"/>
                </a:cubicBezTo>
                <a:cubicBezTo>
                  <a:pt x="7912235" y="5819232"/>
                  <a:pt x="7932061" y="5712432"/>
                  <a:pt x="7760208" y="5751436"/>
                </a:cubicBezTo>
                <a:cubicBezTo>
                  <a:pt x="7588355" y="5790440"/>
                  <a:pt x="7609409" y="5742263"/>
                  <a:pt x="7528560" y="5751436"/>
                </a:cubicBezTo>
                <a:cubicBezTo>
                  <a:pt x="7447711" y="5760609"/>
                  <a:pt x="7301242" y="5730192"/>
                  <a:pt x="7181088" y="5751436"/>
                </a:cubicBezTo>
                <a:cubicBezTo>
                  <a:pt x="7060934" y="5772680"/>
                  <a:pt x="6895085" y="5740117"/>
                  <a:pt x="6717792" y="5751436"/>
                </a:cubicBezTo>
                <a:cubicBezTo>
                  <a:pt x="6540499" y="5762755"/>
                  <a:pt x="6306072" y="5682436"/>
                  <a:pt x="6138672" y="5751436"/>
                </a:cubicBezTo>
                <a:cubicBezTo>
                  <a:pt x="5971272" y="5820436"/>
                  <a:pt x="5960826" y="5726414"/>
                  <a:pt x="5791200" y="5751436"/>
                </a:cubicBezTo>
                <a:cubicBezTo>
                  <a:pt x="5621574" y="5776458"/>
                  <a:pt x="5312962" y="5656180"/>
                  <a:pt x="4980432" y="5751436"/>
                </a:cubicBezTo>
                <a:cubicBezTo>
                  <a:pt x="4647902" y="5846692"/>
                  <a:pt x="4600179" y="5692819"/>
                  <a:pt x="4401312" y="5751436"/>
                </a:cubicBezTo>
                <a:cubicBezTo>
                  <a:pt x="4202445" y="5810053"/>
                  <a:pt x="3882312" y="5661808"/>
                  <a:pt x="3590544" y="5751436"/>
                </a:cubicBezTo>
                <a:cubicBezTo>
                  <a:pt x="3298776" y="5841064"/>
                  <a:pt x="3187804" y="5727571"/>
                  <a:pt x="2895600" y="5751436"/>
                </a:cubicBezTo>
                <a:cubicBezTo>
                  <a:pt x="2603396" y="5775301"/>
                  <a:pt x="2554238" y="5711701"/>
                  <a:pt x="2432304" y="5751436"/>
                </a:cubicBezTo>
                <a:cubicBezTo>
                  <a:pt x="2310370" y="5791171"/>
                  <a:pt x="2006717" y="5674755"/>
                  <a:pt x="1737360" y="5751436"/>
                </a:cubicBezTo>
                <a:cubicBezTo>
                  <a:pt x="1468003" y="5828117"/>
                  <a:pt x="1471284" y="5749692"/>
                  <a:pt x="1389888" y="5751436"/>
                </a:cubicBezTo>
                <a:cubicBezTo>
                  <a:pt x="1308492" y="5753180"/>
                  <a:pt x="1011835" y="5694709"/>
                  <a:pt x="810768" y="5751436"/>
                </a:cubicBezTo>
                <a:cubicBezTo>
                  <a:pt x="609701" y="5808163"/>
                  <a:pt x="626808" y="5747673"/>
                  <a:pt x="579120" y="5751436"/>
                </a:cubicBezTo>
                <a:cubicBezTo>
                  <a:pt x="531432" y="5755199"/>
                  <a:pt x="126860" y="5718982"/>
                  <a:pt x="0" y="5751436"/>
                </a:cubicBezTo>
                <a:cubicBezTo>
                  <a:pt x="-20315" y="5551189"/>
                  <a:pt x="45081" y="5426217"/>
                  <a:pt x="0" y="5176292"/>
                </a:cubicBezTo>
                <a:cubicBezTo>
                  <a:pt x="-45081" y="4926367"/>
                  <a:pt x="31148" y="4698658"/>
                  <a:pt x="0" y="4543634"/>
                </a:cubicBezTo>
                <a:cubicBezTo>
                  <a:pt x="-31148" y="4388610"/>
                  <a:pt x="42065" y="4055507"/>
                  <a:pt x="0" y="3910976"/>
                </a:cubicBezTo>
                <a:cubicBezTo>
                  <a:pt x="-42065" y="3766445"/>
                  <a:pt x="24607" y="3601456"/>
                  <a:pt x="0" y="3450862"/>
                </a:cubicBezTo>
                <a:cubicBezTo>
                  <a:pt x="-24607" y="3300268"/>
                  <a:pt x="1647" y="3061308"/>
                  <a:pt x="0" y="2760689"/>
                </a:cubicBezTo>
                <a:cubicBezTo>
                  <a:pt x="-1647" y="2460070"/>
                  <a:pt x="55419" y="2331315"/>
                  <a:pt x="0" y="2185546"/>
                </a:cubicBezTo>
                <a:cubicBezTo>
                  <a:pt x="-55419" y="2039777"/>
                  <a:pt x="47814" y="1874616"/>
                  <a:pt x="0" y="1782945"/>
                </a:cubicBezTo>
                <a:cubicBezTo>
                  <a:pt x="-47814" y="1691274"/>
                  <a:pt x="67251" y="1477744"/>
                  <a:pt x="0" y="1207802"/>
                </a:cubicBezTo>
                <a:cubicBezTo>
                  <a:pt x="-67251" y="937860"/>
                  <a:pt x="57017" y="851473"/>
                  <a:pt x="0" y="690172"/>
                </a:cubicBezTo>
                <a:cubicBezTo>
                  <a:pt x="-57017" y="528871"/>
                  <a:pt x="42033" y="32140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1674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DF2D4FEE-1442-964E-447C-3D162E935DC3}"/>
              </a:ext>
            </a:extLst>
          </p:cNvPr>
          <p:cNvSpPr/>
          <p:nvPr/>
        </p:nvSpPr>
        <p:spPr>
          <a:xfrm>
            <a:off x="4793513" y="361638"/>
            <a:ext cx="2604977" cy="776177"/>
          </a:xfrm>
          <a:prstGeom prst="roundRect">
            <a:avLst/>
          </a:prstGeom>
          <a:solidFill>
            <a:srgbClr val="316747"/>
          </a:solidFill>
          <a:ln>
            <a:solidFill>
              <a:srgbClr val="316747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教學提醒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FAA1419-EBC4-C6F2-2FAE-4FA61007A823}"/>
              </a:ext>
            </a:extLst>
          </p:cNvPr>
          <p:cNvSpPr/>
          <p:nvPr/>
        </p:nvSpPr>
        <p:spPr>
          <a:xfrm>
            <a:off x="763078" y="2382161"/>
            <a:ext cx="10621925" cy="7761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defTabSz="914377">
              <a:buFont typeface="+mj-lt"/>
              <a:buAutoNum type="arabicPeriod" startAt="2"/>
              <a:defRPr/>
            </a:pP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本模組「快樂平安行」為高年級行人主題課程，共規畫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5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節課，包含：兒童特性與步行危險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(1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、危險知多少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(2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、道路安全行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(1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，以及交通安全小達人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(1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。</a:t>
            </a:r>
            <a:endParaRPr lang="en-US" altLang="zh-TW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8869CA3-12D7-3566-184E-B480138CCD0F}"/>
              </a:ext>
            </a:extLst>
          </p:cNvPr>
          <p:cNvSpPr/>
          <p:nvPr/>
        </p:nvSpPr>
        <p:spPr>
          <a:xfrm>
            <a:off x="763078" y="3289802"/>
            <a:ext cx="10621925" cy="13344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defTabSz="914377">
              <a:buFont typeface="+mj-lt"/>
              <a:buAutoNum type="arabicPeriod" startAt="3"/>
              <a:defRPr/>
            </a:pP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模組主要以協助高年級兒童學習安全用路為目標，學習內容包含：：</a:t>
            </a:r>
          </a:p>
          <a:p>
            <a:pPr marL="714357" indent="-357179" defTabSz="914377">
              <a:buFont typeface="Wingdings" panose="05000000000000000000" pitchFamily="2" charset="2"/>
              <a:buAutoNum type="circleNumWdWhitePlain"/>
              <a:defRPr/>
            </a:pP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兒童因內在特質導致可能面臨的用路危險，以及在不同用路情境下，兒童在特殊路況中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被動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被看見以及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主動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看見的策略以提升行走安全。</a:t>
            </a:r>
            <a:endParaRPr lang="en-US" altLang="zh-TW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  <a:p>
            <a:pPr marL="714357" indent="-357179" defTabSz="914377">
              <a:buFont typeface="Wingdings" panose="05000000000000000000" pitchFamily="2" charset="2"/>
              <a:buAutoNum type="circleNumWdWhitePlain"/>
              <a:defRPr/>
            </a:pP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用路時，對於不同道路環境及不同天氣能見度的感知。</a:t>
            </a:r>
            <a:endParaRPr lang="en-US" altLang="zh-TW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  <a:p>
            <a:pPr marL="714357" indent="-357179" defTabSz="914377">
              <a:buFont typeface="Wingdings" panose="05000000000000000000" pitchFamily="2" charset="2"/>
              <a:buAutoNum type="circleNumWdWhitePlain"/>
              <a:defRPr/>
            </a:pP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透過上下學時的交通環境評估，建構正確的行走觀念。</a:t>
            </a:r>
            <a:endParaRPr lang="en-US" altLang="zh-TW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EC9F393-293E-AAE2-51DF-8BDA3583F6E8}"/>
              </a:ext>
            </a:extLst>
          </p:cNvPr>
          <p:cNvSpPr/>
          <p:nvPr/>
        </p:nvSpPr>
        <p:spPr>
          <a:xfrm>
            <a:off x="763078" y="1379234"/>
            <a:ext cx="10621925" cy="8914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defTabSz="914377">
              <a:buFont typeface="+mj-lt"/>
              <a:buAutoNum type="arabicPeriod"/>
              <a:defRPr/>
            </a:pP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本教學簡報依據交通部、教育部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112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年出版之「交通安全教案手冊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修訂版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」所編製。教師使用本簡報前請先至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  <a:hlinkClick r:id="rId3"/>
              </a:rPr>
              <a:t>https://tinyurl.com/273ncd3y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下載教案手冊電子檔，了解學習活動流程，另可從連結中下載學習單電子檔，供教學運用。</a:t>
            </a:r>
            <a:endParaRPr lang="en-US" altLang="zh-TW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6AF573E-3E31-DFE5-165C-71D8F5DFEC5E}"/>
              </a:ext>
            </a:extLst>
          </p:cNvPr>
          <p:cNvSpPr/>
          <p:nvPr/>
        </p:nvSpPr>
        <p:spPr>
          <a:xfrm>
            <a:off x="763075" y="5335910"/>
            <a:ext cx="10621925" cy="448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使用簡報前，請查看簡報備忘稿的提醒內容。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215B3BE-1117-CCF1-DA48-8E25F3548569}"/>
              </a:ext>
            </a:extLst>
          </p:cNvPr>
          <p:cNvSpPr/>
          <p:nvPr/>
        </p:nvSpPr>
        <p:spPr>
          <a:xfrm>
            <a:off x="763076" y="4749703"/>
            <a:ext cx="10621925" cy="448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本簡報使用「微軟正黑體」，若教師無字體，請安裝後再開啟簡報。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0950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0" y="0"/>
            <a:ext cx="1541506" cy="6858000"/>
            <a:chOff x="0" y="0"/>
            <a:chExt cx="1541506" cy="6858000"/>
          </a:xfrm>
        </p:grpSpPr>
        <p:sp>
          <p:nvSpPr>
            <p:cNvPr id="13" name="流程圖: 文件 12"/>
            <p:cNvSpPr/>
            <p:nvPr/>
          </p:nvSpPr>
          <p:spPr>
            <a:xfrm flipH="1">
              <a:off x="0" y="0"/>
              <a:ext cx="1541506" cy="6858000"/>
            </a:xfrm>
            <a:prstGeom prst="flowChartDocument">
              <a:avLst/>
            </a:prstGeom>
            <a:solidFill>
              <a:srgbClr val="316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218905" y="1529226"/>
              <a:ext cx="10160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5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情</a:t>
              </a:r>
              <a:endPara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5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境</a:t>
              </a:r>
              <a:endPara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5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六</a:t>
              </a: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DAE52C0D-7D60-6127-F178-73C2E1CB7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06" y="0"/>
            <a:ext cx="8962062" cy="6392172"/>
          </a:xfrm>
          <a:prstGeom prst="rect">
            <a:avLst/>
          </a:prstGeom>
        </p:spPr>
      </p:pic>
      <p:sp>
        <p:nvSpPr>
          <p:cNvPr id="3" name="矩形: 圓角 2">
            <a:hlinkClick r:id="rId4" action="ppaction://hlinksldjump"/>
            <a:extLst>
              <a:ext uri="{FF2B5EF4-FFF2-40B4-BE49-F238E27FC236}">
                <a16:creationId xmlns:a16="http://schemas.microsoft.com/office/drawing/2014/main" id="{389A3F74-3616-876B-E561-67C0385B539A}"/>
              </a:ext>
            </a:extLst>
          </p:cNvPr>
          <p:cNvSpPr/>
          <p:nvPr/>
        </p:nvSpPr>
        <p:spPr>
          <a:xfrm>
            <a:off x="10738190" y="506200"/>
            <a:ext cx="1234905" cy="102302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3167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indent="-265113" algn="ctr"/>
            <a:r>
              <a:rPr lang="zh-TW" altLang="en-US" sz="24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3" panose="05040102010807070707" pitchFamily="18" charset="2"/>
              </a:rPr>
              <a:t></a:t>
            </a:r>
            <a:r>
              <a:rPr lang="zh-TW" altLang="en-US" sz="24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返回選單</a:t>
            </a:r>
            <a:endParaRPr lang="en-US" altLang="zh-TW" sz="2400" b="1" dirty="0">
              <a:solidFill>
                <a:srgbClr val="31674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EED0C7C9-652A-FFB6-67FF-93F9A6AB53C3}"/>
              </a:ext>
            </a:extLst>
          </p:cNvPr>
          <p:cNvGrpSpPr/>
          <p:nvPr/>
        </p:nvGrpSpPr>
        <p:grpSpPr>
          <a:xfrm>
            <a:off x="4602481" y="3958226"/>
            <a:ext cx="7589519" cy="2711879"/>
            <a:chOff x="4267200" y="3888002"/>
            <a:chExt cx="7944288" cy="2805967"/>
          </a:xfrm>
        </p:grpSpPr>
        <p:sp>
          <p:nvSpPr>
            <p:cNvPr id="6" name="圓角矩形 2">
              <a:extLst>
                <a:ext uri="{FF2B5EF4-FFF2-40B4-BE49-F238E27FC236}">
                  <a16:creationId xmlns:a16="http://schemas.microsoft.com/office/drawing/2014/main" id="{A18B2275-9AE7-53F4-B003-132A1AD70F0E}"/>
                </a:ext>
              </a:extLst>
            </p:cNvPr>
            <p:cNvSpPr/>
            <p:nvPr/>
          </p:nvSpPr>
          <p:spPr>
            <a:xfrm>
              <a:off x="4267200" y="3888002"/>
              <a:ext cx="7924800" cy="2805967"/>
            </a:xfrm>
            <a:prstGeom prst="roundRect">
              <a:avLst/>
            </a:prstGeom>
            <a:solidFill>
              <a:srgbClr val="D7E8D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64A8E4E-EC89-EE19-712A-5D82A9A72D6F}"/>
                </a:ext>
              </a:extLst>
            </p:cNvPr>
            <p:cNvSpPr/>
            <p:nvPr/>
          </p:nvSpPr>
          <p:spPr>
            <a:xfrm>
              <a:off x="4286687" y="3985398"/>
              <a:ext cx="7924801" cy="2706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zh-TW" altLang="en-US" sz="2400" b="1" u="sng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大飛</a:t>
              </a:r>
              <a:r>
                <a:rPr lang="zh-TW" altLang="en-US" sz="2400" b="1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</a:t>
              </a:r>
              <a:r>
                <a:rPr lang="zh-TW" altLang="en-US" sz="2400" b="1" u="sng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小麗</a:t>
              </a:r>
              <a:r>
                <a:rPr lang="zh-TW" altLang="en-US" sz="2400" b="1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要去買東西，但騎樓停放機車、擺放盆栽，他們只能走在車道上</a:t>
              </a:r>
              <a:r>
                <a:rPr lang="en-US" altLang="zh-TW" sz="2400" b="1" dirty="0">
                  <a:solidFill>
                    <a:srgbClr val="31674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問題一：你覺得接下來會發生什麼事？</a:t>
              </a: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問題二：為什麼會發生這樣的事？</a:t>
              </a: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問題三：如何避免這樣的情形發生？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Aft>
                  <a:spcPts val="600"/>
                </a:spcAft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策略：事前的調整、當時的策略或正確做法）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0495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4220225E-1AD9-57FB-624D-FA8B6A98265F}"/>
              </a:ext>
            </a:extLst>
          </p:cNvPr>
          <p:cNvSpPr txBox="1"/>
          <p:nvPr/>
        </p:nvSpPr>
        <p:spPr>
          <a:xfrm>
            <a:off x="3290170" y="2937522"/>
            <a:ext cx="8028500" cy="2173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1338" marR="0" lvl="0" indent="-541338" algn="l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>
                <a:srgbClr val="316747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覺察周圍潛在的危險。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41338" marR="0" lvl="0" indent="-541338" algn="l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>
                <a:srgbClr val="316747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自己要能看清楚車輛。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41338" marR="0" lvl="0" indent="-541338" algn="l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>
                <a:srgbClr val="316747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盡量讓自己能被駕駛清楚看見。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656766-9E1D-B4DD-BABA-78E1799EC1D2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發展活動│活動二：「危險猜猜看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6BFF344-8A7C-6245-D4E3-38F37D1821D7}"/>
              </a:ext>
            </a:extLst>
          </p:cNvPr>
          <p:cNvSpPr/>
          <p:nvPr/>
        </p:nvSpPr>
        <p:spPr>
          <a:xfrm>
            <a:off x="3290170" y="2061710"/>
            <a:ext cx="4939430" cy="739036"/>
          </a:xfrm>
          <a:prstGeom prst="roundRect">
            <a:avLst/>
          </a:prstGeom>
          <a:solidFill>
            <a:srgbClr val="3167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行人步行時，要做到：</a:t>
            </a:r>
          </a:p>
        </p:txBody>
      </p:sp>
    </p:spTree>
    <p:extLst>
      <p:ext uri="{BB962C8B-B14F-4D97-AF65-F5344CB8AC3E}">
        <p14:creationId xmlns:p14="http://schemas.microsoft.com/office/powerpoint/2010/main" val="3561303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4220225E-1AD9-57FB-624D-FA8B6A98265F}"/>
              </a:ext>
            </a:extLst>
          </p:cNvPr>
          <p:cNvSpPr txBox="1"/>
          <p:nvPr/>
        </p:nvSpPr>
        <p:spPr>
          <a:xfrm>
            <a:off x="3290170" y="2937522"/>
            <a:ext cx="8028500" cy="2173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1338" marR="0" lvl="0" indent="-541338" algn="l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>
                <a:srgbClr val="316747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不占用行人通行空間。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41338" marR="0" lvl="0" indent="-541338" algn="l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>
                <a:srgbClr val="316747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注意行人的動向。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41338" marR="0" lvl="0" indent="-541338" algn="l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>
                <a:srgbClr val="316747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共同維護行人的通行安全。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656766-9E1D-B4DD-BABA-78E1799EC1D2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發展活動│活動二：「危險猜猜看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6BFF344-8A7C-6245-D4E3-38F37D1821D7}"/>
              </a:ext>
            </a:extLst>
          </p:cNvPr>
          <p:cNvSpPr/>
          <p:nvPr/>
        </p:nvSpPr>
        <p:spPr>
          <a:xfrm>
            <a:off x="3290169" y="2061710"/>
            <a:ext cx="8221249" cy="739036"/>
          </a:xfrm>
          <a:prstGeom prst="roundRect">
            <a:avLst/>
          </a:prstGeom>
          <a:solidFill>
            <a:srgbClr val="3167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行人的通行空間和權益都必須被保障：</a:t>
            </a:r>
          </a:p>
        </p:txBody>
      </p:sp>
    </p:spTree>
    <p:extLst>
      <p:ext uri="{BB962C8B-B14F-4D97-AF65-F5344CB8AC3E}">
        <p14:creationId xmlns:p14="http://schemas.microsoft.com/office/powerpoint/2010/main" val="1320334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806C5085-95C7-95F3-E42B-8766CA08643D}"/>
              </a:ext>
            </a:extLst>
          </p:cNvPr>
          <p:cNvSpPr/>
          <p:nvPr/>
        </p:nvSpPr>
        <p:spPr>
          <a:xfrm>
            <a:off x="3088888" y="1285461"/>
            <a:ext cx="5977053" cy="2327534"/>
          </a:xfrm>
          <a:prstGeom prst="wedgeRoundRectCallout">
            <a:avLst>
              <a:gd name="adj1" fmla="val -7388"/>
              <a:gd name="adj2" fmla="val 90418"/>
              <a:gd name="adj3" fmla="val 16667"/>
            </a:avLst>
          </a:prstGeom>
          <a:solidFill>
            <a:srgbClr val="DDEF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7883A3-AAAC-A989-269E-198692EE4289}"/>
              </a:ext>
            </a:extLst>
          </p:cNvPr>
          <p:cNvSpPr txBox="1"/>
          <p:nvPr/>
        </p:nvSpPr>
        <p:spPr>
          <a:xfrm>
            <a:off x="4283493" y="1725953"/>
            <a:ext cx="35878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第三節</a:t>
            </a:r>
          </a:p>
          <a:p>
            <a:pPr lvl="0" algn="ctr"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危險知多少</a:t>
            </a:r>
            <a:r>
              <a:rPr lang="en-US" altLang="zh-TW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-2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6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3972770E-BB4B-2EEC-E9A0-94B9129B6897}"/>
              </a:ext>
            </a:extLst>
          </p:cNvPr>
          <p:cNvSpPr/>
          <p:nvPr/>
        </p:nvSpPr>
        <p:spPr>
          <a:xfrm>
            <a:off x="3396343" y="1628727"/>
            <a:ext cx="7351296" cy="3310559"/>
          </a:xfrm>
          <a:prstGeom prst="wedgeRoundRectCallout">
            <a:avLst>
              <a:gd name="adj1" fmla="val -63463"/>
              <a:gd name="adj2" fmla="val 12042"/>
              <a:gd name="adj3" fmla="val 16667"/>
            </a:avLst>
          </a:prstGeom>
          <a:solidFill>
            <a:srgbClr val="DDEFE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晴天上學跟雨天上學有什麼不同？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哪一種天氣比較危險？為什麼？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F1E0852-3B55-BBB9-5A43-5FC7B03E2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9" y="2856261"/>
            <a:ext cx="3225814" cy="4166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7B7738B-2106-ACC5-8050-CCDCD7CD3260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：晴天安全？雨天危險？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567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E97ED536-EF98-E747-02BC-8FD366B3D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805" y="2417432"/>
            <a:ext cx="5480999" cy="317725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D84F2BE-5946-CE84-0C9B-0D341B6BE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51" y="2439726"/>
            <a:ext cx="5384210" cy="315495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7B7738B-2106-ACC5-8050-CCDCD7CD3260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發展活動│活動三：晴天安全？雨天危險？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圓角矩形圖說文字 5">
            <a:extLst>
              <a:ext uri="{FF2B5EF4-FFF2-40B4-BE49-F238E27FC236}">
                <a16:creationId xmlns:a16="http://schemas.microsoft.com/office/drawing/2014/main" id="{7FBA2B88-482C-930A-5FFF-65067DB8E9F8}"/>
              </a:ext>
            </a:extLst>
          </p:cNvPr>
          <p:cNvSpPr/>
          <p:nvPr/>
        </p:nvSpPr>
        <p:spPr>
          <a:xfrm>
            <a:off x="3356812" y="605641"/>
            <a:ext cx="5690936" cy="817585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看一看、說一說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30881E7-1D2C-2C89-FCEC-08E63262BB5D}"/>
              </a:ext>
            </a:extLst>
          </p:cNvPr>
          <p:cNvSpPr txBox="1"/>
          <p:nvPr/>
        </p:nvSpPr>
        <p:spPr>
          <a:xfrm>
            <a:off x="318251" y="1979905"/>
            <a:ext cx="208541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眩光事故新聞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03D1AC5-0537-D1D8-F8F3-18F78BBB3ED3}"/>
              </a:ext>
            </a:extLst>
          </p:cNvPr>
          <p:cNvSpPr txBox="1"/>
          <p:nvPr/>
        </p:nvSpPr>
        <p:spPr>
          <a:xfrm>
            <a:off x="6227806" y="1979905"/>
            <a:ext cx="207023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雨天事故新聞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561DEC2-F76C-0025-6DB8-50E351F5DADF}"/>
              </a:ext>
            </a:extLst>
          </p:cNvPr>
          <p:cNvGrpSpPr/>
          <p:nvPr/>
        </p:nvGrpSpPr>
        <p:grpSpPr>
          <a:xfrm>
            <a:off x="2403663" y="3455512"/>
            <a:ext cx="1483321" cy="998971"/>
            <a:chOff x="3243094" y="5267994"/>
            <a:chExt cx="914400" cy="615820"/>
          </a:xfrm>
        </p:grpSpPr>
        <p:sp>
          <p:nvSpPr>
            <p:cNvPr id="10" name="Google Shape;94;p1">
              <a:hlinkClick r:id="rId5"/>
              <a:extLst>
                <a:ext uri="{FF2B5EF4-FFF2-40B4-BE49-F238E27FC236}">
                  <a16:creationId xmlns:a16="http://schemas.microsoft.com/office/drawing/2014/main" id="{72167228-C195-3032-893F-0D9ECE3780F6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sz="24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95;p1">
              <a:hlinkClick r:id="rId5"/>
              <a:extLst>
                <a:ext uri="{FF2B5EF4-FFF2-40B4-BE49-F238E27FC236}">
                  <a16:creationId xmlns:a16="http://schemas.microsoft.com/office/drawing/2014/main" id="{7B8245B3-AC7A-AD28-6AF7-6C8D38F21EDA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sz="24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1878EE26-6649-3C51-5BB0-F6CFEED8487F}"/>
              </a:ext>
            </a:extLst>
          </p:cNvPr>
          <p:cNvGrpSpPr/>
          <p:nvPr/>
        </p:nvGrpSpPr>
        <p:grpSpPr>
          <a:xfrm>
            <a:off x="8298038" y="3388070"/>
            <a:ext cx="1483321" cy="998971"/>
            <a:chOff x="3243094" y="5267994"/>
            <a:chExt cx="914400" cy="615820"/>
          </a:xfrm>
        </p:grpSpPr>
        <p:sp>
          <p:nvSpPr>
            <p:cNvPr id="14" name="Google Shape;94;p1">
              <a:hlinkClick r:id="rId6"/>
              <a:extLst>
                <a:ext uri="{FF2B5EF4-FFF2-40B4-BE49-F238E27FC236}">
                  <a16:creationId xmlns:a16="http://schemas.microsoft.com/office/drawing/2014/main" id="{E52D43E0-53C6-EABD-4EA9-001FEF1A1320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sz="24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5;p1">
              <a:hlinkClick r:id="rId6"/>
              <a:extLst>
                <a:ext uri="{FF2B5EF4-FFF2-40B4-BE49-F238E27FC236}">
                  <a16:creationId xmlns:a16="http://schemas.microsoft.com/office/drawing/2014/main" id="{554104D6-99B2-5012-62CC-C3B6315C8E87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sz="24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1B72D2EE-9A00-D455-EAEF-552DFACAA100}"/>
              </a:ext>
            </a:extLst>
          </p:cNvPr>
          <p:cNvSpPr txBox="1"/>
          <p:nvPr/>
        </p:nvSpPr>
        <p:spPr>
          <a:xfrm>
            <a:off x="318251" y="5576511"/>
            <a:ext cx="538421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點選上方播放鈕播放影片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31F9FA-0734-9098-1E52-24C019449A1F}"/>
              </a:ext>
            </a:extLst>
          </p:cNvPr>
          <p:cNvSpPr txBox="1"/>
          <p:nvPr/>
        </p:nvSpPr>
        <p:spPr>
          <a:xfrm>
            <a:off x="6227803" y="5594684"/>
            <a:ext cx="5480999" cy="369331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點選上方播放鈕播放影片</a:t>
            </a:r>
          </a:p>
        </p:txBody>
      </p:sp>
    </p:spTree>
    <p:extLst>
      <p:ext uri="{BB962C8B-B14F-4D97-AF65-F5344CB8AC3E}">
        <p14:creationId xmlns:p14="http://schemas.microsoft.com/office/powerpoint/2010/main" val="2410042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E6ED49A-7B4C-0F56-96EF-5B37B2B0A6AC}"/>
              </a:ext>
            </a:extLst>
          </p:cNvPr>
          <p:cNvSpPr/>
          <p:nvPr/>
        </p:nvSpPr>
        <p:spPr>
          <a:xfrm>
            <a:off x="529389" y="926432"/>
            <a:ext cx="11093116" cy="5414210"/>
          </a:xfrm>
          <a:custGeom>
            <a:avLst/>
            <a:gdLst>
              <a:gd name="connsiteX0" fmla="*/ 0 w 11093116"/>
              <a:gd name="connsiteY0" fmla="*/ 0 h 5414210"/>
              <a:gd name="connsiteX1" fmla="*/ 693320 w 11093116"/>
              <a:gd name="connsiteY1" fmla="*/ 0 h 5414210"/>
              <a:gd name="connsiteX2" fmla="*/ 1497571 w 11093116"/>
              <a:gd name="connsiteY2" fmla="*/ 0 h 5414210"/>
              <a:gd name="connsiteX3" fmla="*/ 2301822 w 11093116"/>
              <a:gd name="connsiteY3" fmla="*/ 0 h 5414210"/>
              <a:gd name="connsiteX4" fmla="*/ 3217004 w 11093116"/>
              <a:gd name="connsiteY4" fmla="*/ 0 h 5414210"/>
              <a:gd name="connsiteX5" fmla="*/ 3910323 w 11093116"/>
              <a:gd name="connsiteY5" fmla="*/ 0 h 5414210"/>
              <a:gd name="connsiteX6" fmla="*/ 4714574 w 11093116"/>
              <a:gd name="connsiteY6" fmla="*/ 0 h 5414210"/>
              <a:gd name="connsiteX7" fmla="*/ 5407894 w 11093116"/>
              <a:gd name="connsiteY7" fmla="*/ 0 h 5414210"/>
              <a:gd name="connsiteX8" fmla="*/ 6101214 w 11093116"/>
              <a:gd name="connsiteY8" fmla="*/ 0 h 5414210"/>
              <a:gd name="connsiteX9" fmla="*/ 6794534 w 11093116"/>
              <a:gd name="connsiteY9" fmla="*/ 0 h 5414210"/>
              <a:gd name="connsiteX10" fmla="*/ 7155060 w 11093116"/>
              <a:gd name="connsiteY10" fmla="*/ 0 h 5414210"/>
              <a:gd name="connsiteX11" fmla="*/ 7959311 w 11093116"/>
              <a:gd name="connsiteY11" fmla="*/ 0 h 5414210"/>
              <a:gd name="connsiteX12" fmla="*/ 8319837 w 11093116"/>
              <a:gd name="connsiteY12" fmla="*/ 0 h 5414210"/>
              <a:gd name="connsiteX13" fmla="*/ 9013157 w 11093116"/>
              <a:gd name="connsiteY13" fmla="*/ 0 h 5414210"/>
              <a:gd name="connsiteX14" fmla="*/ 9928339 w 11093116"/>
              <a:gd name="connsiteY14" fmla="*/ 0 h 5414210"/>
              <a:gd name="connsiteX15" fmla="*/ 11093116 w 11093116"/>
              <a:gd name="connsiteY15" fmla="*/ 0 h 5414210"/>
              <a:gd name="connsiteX16" fmla="*/ 11093116 w 11093116"/>
              <a:gd name="connsiteY16" fmla="*/ 730918 h 5414210"/>
              <a:gd name="connsiteX17" fmla="*/ 11093116 w 11093116"/>
              <a:gd name="connsiteY17" fmla="*/ 1299410 h 5414210"/>
              <a:gd name="connsiteX18" fmla="*/ 11093116 w 11093116"/>
              <a:gd name="connsiteY18" fmla="*/ 1867902 h 5414210"/>
              <a:gd name="connsiteX19" fmla="*/ 11093116 w 11093116"/>
              <a:gd name="connsiteY19" fmla="*/ 2544679 h 5414210"/>
              <a:gd name="connsiteX20" fmla="*/ 11093116 w 11093116"/>
              <a:gd name="connsiteY20" fmla="*/ 3221455 h 5414210"/>
              <a:gd name="connsiteX21" fmla="*/ 11093116 w 11093116"/>
              <a:gd name="connsiteY21" fmla="*/ 3844089 h 5414210"/>
              <a:gd name="connsiteX22" fmla="*/ 11093116 w 11093116"/>
              <a:gd name="connsiteY22" fmla="*/ 4629150 h 5414210"/>
              <a:gd name="connsiteX23" fmla="*/ 11093116 w 11093116"/>
              <a:gd name="connsiteY23" fmla="*/ 5414210 h 5414210"/>
              <a:gd name="connsiteX24" fmla="*/ 10177934 w 11093116"/>
              <a:gd name="connsiteY24" fmla="*/ 5414210 h 5414210"/>
              <a:gd name="connsiteX25" fmla="*/ 9373683 w 11093116"/>
              <a:gd name="connsiteY25" fmla="*/ 5414210 h 5414210"/>
              <a:gd name="connsiteX26" fmla="*/ 9013157 w 11093116"/>
              <a:gd name="connsiteY26" fmla="*/ 5414210 h 5414210"/>
              <a:gd name="connsiteX27" fmla="*/ 8097975 w 11093116"/>
              <a:gd name="connsiteY27" fmla="*/ 5414210 h 5414210"/>
              <a:gd name="connsiteX28" fmla="*/ 7515586 w 11093116"/>
              <a:gd name="connsiteY28" fmla="*/ 5414210 h 5414210"/>
              <a:gd name="connsiteX29" fmla="*/ 6711335 w 11093116"/>
              <a:gd name="connsiteY29" fmla="*/ 5414210 h 5414210"/>
              <a:gd name="connsiteX30" fmla="*/ 6350809 w 11093116"/>
              <a:gd name="connsiteY30" fmla="*/ 5414210 h 5414210"/>
              <a:gd name="connsiteX31" fmla="*/ 5435627 w 11093116"/>
              <a:gd name="connsiteY31" fmla="*/ 5414210 h 5414210"/>
              <a:gd name="connsiteX32" fmla="*/ 4853238 w 11093116"/>
              <a:gd name="connsiteY32" fmla="*/ 5414210 h 5414210"/>
              <a:gd name="connsiteX33" fmla="*/ 4159919 w 11093116"/>
              <a:gd name="connsiteY33" fmla="*/ 5414210 h 5414210"/>
              <a:gd name="connsiteX34" fmla="*/ 3688461 w 11093116"/>
              <a:gd name="connsiteY34" fmla="*/ 5414210 h 5414210"/>
              <a:gd name="connsiteX35" fmla="*/ 2884210 w 11093116"/>
              <a:gd name="connsiteY35" fmla="*/ 5414210 h 5414210"/>
              <a:gd name="connsiteX36" fmla="*/ 1969028 w 11093116"/>
              <a:gd name="connsiteY36" fmla="*/ 5414210 h 5414210"/>
              <a:gd name="connsiteX37" fmla="*/ 1386640 w 11093116"/>
              <a:gd name="connsiteY37" fmla="*/ 5414210 h 5414210"/>
              <a:gd name="connsiteX38" fmla="*/ 0 w 11093116"/>
              <a:gd name="connsiteY38" fmla="*/ 5414210 h 5414210"/>
              <a:gd name="connsiteX39" fmla="*/ 0 w 11093116"/>
              <a:gd name="connsiteY39" fmla="*/ 4737434 h 5414210"/>
              <a:gd name="connsiteX40" fmla="*/ 0 w 11093116"/>
              <a:gd name="connsiteY40" fmla="*/ 4060658 h 5414210"/>
              <a:gd name="connsiteX41" fmla="*/ 0 w 11093116"/>
              <a:gd name="connsiteY41" fmla="*/ 3329739 h 5414210"/>
              <a:gd name="connsiteX42" fmla="*/ 0 w 11093116"/>
              <a:gd name="connsiteY42" fmla="*/ 2652963 h 5414210"/>
              <a:gd name="connsiteX43" fmla="*/ 0 w 11093116"/>
              <a:gd name="connsiteY43" fmla="*/ 1922045 h 5414210"/>
              <a:gd name="connsiteX44" fmla="*/ 0 w 11093116"/>
              <a:gd name="connsiteY44" fmla="*/ 1191126 h 5414210"/>
              <a:gd name="connsiteX45" fmla="*/ 0 w 11093116"/>
              <a:gd name="connsiteY45" fmla="*/ 0 h 5414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093116" h="5414210" fill="none" extrusionOk="0">
                <a:moveTo>
                  <a:pt x="0" y="0"/>
                </a:moveTo>
                <a:cubicBezTo>
                  <a:pt x="296611" y="-8648"/>
                  <a:pt x="539230" y="22367"/>
                  <a:pt x="693320" y="0"/>
                </a:cubicBezTo>
                <a:cubicBezTo>
                  <a:pt x="847410" y="-22367"/>
                  <a:pt x="1315851" y="-1337"/>
                  <a:pt x="1497571" y="0"/>
                </a:cubicBezTo>
                <a:cubicBezTo>
                  <a:pt x="1679291" y="1337"/>
                  <a:pt x="2089967" y="-20654"/>
                  <a:pt x="2301822" y="0"/>
                </a:cubicBezTo>
                <a:cubicBezTo>
                  <a:pt x="2513677" y="20654"/>
                  <a:pt x="2988079" y="16744"/>
                  <a:pt x="3217004" y="0"/>
                </a:cubicBezTo>
                <a:cubicBezTo>
                  <a:pt x="3445929" y="-16744"/>
                  <a:pt x="3635048" y="-16624"/>
                  <a:pt x="3910323" y="0"/>
                </a:cubicBezTo>
                <a:cubicBezTo>
                  <a:pt x="4185598" y="16624"/>
                  <a:pt x="4511265" y="-9958"/>
                  <a:pt x="4714574" y="0"/>
                </a:cubicBezTo>
                <a:cubicBezTo>
                  <a:pt x="4917883" y="9958"/>
                  <a:pt x="5117676" y="18068"/>
                  <a:pt x="5407894" y="0"/>
                </a:cubicBezTo>
                <a:cubicBezTo>
                  <a:pt x="5698112" y="-18068"/>
                  <a:pt x="5926136" y="10329"/>
                  <a:pt x="6101214" y="0"/>
                </a:cubicBezTo>
                <a:cubicBezTo>
                  <a:pt x="6276292" y="-10329"/>
                  <a:pt x="6622862" y="-22460"/>
                  <a:pt x="6794534" y="0"/>
                </a:cubicBezTo>
                <a:cubicBezTo>
                  <a:pt x="6966206" y="22460"/>
                  <a:pt x="7011883" y="3294"/>
                  <a:pt x="7155060" y="0"/>
                </a:cubicBezTo>
                <a:cubicBezTo>
                  <a:pt x="7298237" y="-3294"/>
                  <a:pt x="7608374" y="34297"/>
                  <a:pt x="7959311" y="0"/>
                </a:cubicBezTo>
                <a:cubicBezTo>
                  <a:pt x="8310248" y="-34297"/>
                  <a:pt x="8232772" y="15938"/>
                  <a:pt x="8319837" y="0"/>
                </a:cubicBezTo>
                <a:cubicBezTo>
                  <a:pt x="8406902" y="-15938"/>
                  <a:pt x="8860009" y="-19110"/>
                  <a:pt x="9013157" y="0"/>
                </a:cubicBezTo>
                <a:cubicBezTo>
                  <a:pt x="9166305" y="19110"/>
                  <a:pt x="9693474" y="33185"/>
                  <a:pt x="9928339" y="0"/>
                </a:cubicBezTo>
                <a:cubicBezTo>
                  <a:pt x="10163204" y="-33185"/>
                  <a:pt x="10795819" y="24445"/>
                  <a:pt x="11093116" y="0"/>
                </a:cubicBezTo>
                <a:cubicBezTo>
                  <a:pt x="11101130" y="311251"/>
                  <a:pt x="11114355" y="482426"/>
                  <a:pt x="11093116" y="730918"/>
                </a:cubicBezTo>
                <a:cubicBezTo>
                  <a:pt x="11071877" y="979410"/>
                  <a:pt x="11068540" y="1177327"/>
                  <a:pt x="11093116" y="1299410"/>
                </a:cubicBezTo>
                <a:cubicBezTo>
                  <a:pt x="11117692" y="1421493"/>
                  <a:pt x="11074533" y="1729100"/>
                  <a:pt x="11093116" y="1867902"/>
                </a:cubicBezTo>
                <a:cubicBezTo>
                  <a:pt x="11111699" y="2006704"/>
                  <a:pt x="11074400" y="2321907"/>
                  <a:pt x="11093116" y="2544679"/>
                </a:cubicBezTo>
                <a:cubicBezTo>
                  <a:pt x="11111832" y="2767451"/>
                  <a:pt x="11092600" y="2992535"/>
                  <a:pt x="11093116" y="3221455"/>
                </a:cubicBezTo>
                <a:cubicBezTo>
                  <a:pt x="11093632" y="3450375"/>
                  <a:pt x="11110762" y="3596967"/>
                  <a:pt x="11093116" y="3844089"/>
                </a:cubicBezTo>
                <a:cubicBezTo>
                  <a:pt x="11075470" y="4091211"/>
                  <a:pt x="11092807" y="4371320"/>
                  <a:pt x="11093116" y="4629150"/>
                </a:cubicBezTo>
                <a:cubicBezTo>
                  <a:pt x="11093425" y="4886980"/>
                  <a:pt x="11132136" y="5139269"/>
                  <a:pt x="11093116" y="5414210"/>
                </a:cubicBezTo>
                <a:cubicBezTo>
                  <a:pt x="10788475" y="5426043"/>
                  <a:pt x="10387494" y="5438390"/>
                  <a:pt x="10177934" y="5414210"/>
                </a:cubicBezTo>
                <a:cubicBezTo>
                  <a:pt x="9968374" y="5390030"/>
                  <a:pt x="9730530" y="5448973"/>
                  <a:pt x="9373683" y="5414210"/>
                </a:cubicBezTo>
                <a:cubicBezTo>
                  <a:pt x="9016836" y="5379447"/>
                  <a:pt x="9148933" y="5429788"/>
                  <a:pt x="9013157" y="5414210"/>
                </a:cubicBezTo>
                <a:cubicBezTo>
                  <a:pt x="8877381" y="5398632"/>
                  <a:pt x="8512897" y="5429848"/>
                  <a:pt x="8097975" y="5414210"/>
                </a:cubicBezTo>
                <a:cubicBezTo>
                  <a:pt x="7683053" y="5398572"/>
                  <a:pt x="7781735" y="5436761"/>
                  <a:pt x="7515586" y="5414210"/>
                </a:cubicBezTo>
                <a:cubicBezTo>
                  <a:pt x="7249437" y="5391659"/>
                  <a:pt x="6874749" y="5393425"/>
                  <a:pt x="6711335" y="5414210"/>
                </a:cubicBezTo>
                <a:cubicBezTo>
                  <a:pt x="6547921" y="5434995"/>
                  <a:pt x="6487894" y="5422657"/>
                  <a:pt x="6350809" y="5414210"/>
                </a:cubicBezTo>
                <a:cubicBezTo>
                  <a:pt x="6213724" y="5405763"/>
                  <a:pt x="5817809" y="5420772"/>
                  <a:pt x="5435627" y="5414210"/>
                </a:cubicBezTo>
                <a:cubicBezTo>
                  <a:pt x="5053445" y="5407648"/>
                  <a:pt x="5063496" y="5421935"/>
                  <a:pt x="4853238" y="5414210"/>
                </a:cubicBezTo>
                <a:cubicBezTo>
                  <a:pt x="4642980" y="5406485"/>
                  <a:pt x="4371253" y="5405720"/>
                  <a:pt x="4159919" y="5414210"/>
                </a:cubicBezTo>
                <a:cubicBezTo>
                  <a:pt x="3948585" y="5422700"/>
                  <a:pt x="3905758" y="5420116"/>
                  <a:pt x="3688461" y="5414210"/>
                </a:cubicBezTo>
                <a:cubicBezTo>
                  <a:pt x="3471164" y="5408304"/>
                  <a:pt x="3120924" y="5438212"/>
                  <a:pt x="2884210" y="5414210"/>
                </a:cubicBezTo>
                <a:cubicBezTo>
                  <a:pt x="2647496" y="5390208"/>
                  <a:pt x="2237747" y="5457758"/>
                  <a:pt x="1969028" y="5414210"/>
                </a:cubicBezTo>
                <a:cubicBezTo>
                  <a:pt x="1700309" y="5370662"/>
                  <a:pt x="1593702" y="5405455"/>
                  <a:pt x="1386640" y="5414210"/>
                </a:cubicBezTo>
                <a:cubicBezTo>
                  <a:pt x="1179578" y="5422965"/>
                  <a:pt x="688903" y="5425282"/>
                  <a:pt x="0" y="5414210"/>
                </a:cubicBezTo>
                <a:cubicBezTo>
                  <a:pt x="-30450" y="5239432"/>
                  <a:pt x="32613" y="5047629"/>
                  <a:pt x="0" y="4737434"/>
                </a:cubicBezTo>
                <a:cubicBezTo>
                  <a:pt x="-32613" y="4427239"/>
                  <a:pt x="23019" y="4280758"/>
                  <a:pt x="0" y="4060658"/>
                </a:cubicBezTo>
                <a:cubicBezTo>
                  <a:pt x="-23019" y="3840558"/>
                  <a:pt x="18765" y="3654820"/>
                  <a:pt x="0" y="3329739"/>
                </a:cubicBezTo>
                <a:cubicBezTo>
                  <a:pt x="-18765" y="3004658"/>
                  <a:pt x="-21687" y="2845104"/>
                  <a:pt x="0" y="2652963"/>
                </a:cubicBezTo>
                <a:cubicBezTo>
                  <a:pt x="21687" y="2460822"/>
                  <a:pt x="-8402" y="2201162"/>
                  <a:pt x="0" y="1922045"/>
                </a:cubicBezTo>
                <a:cubicBezTo>
                  <a:pt x="8402" y="1642928"/>
                  <a:pt x="26898" y="1418368"/>
                  <a:pt x="0" y="1191126"/>
                </a:cubicBezTo>
                <a:cubicBezTo>
                  <a:pt x="-26898" y="963884"/>
                  <a:pt x="13525" y="375377"/>
                  <a:pt x="0" y="0"/>
                </a:cubicBezTo>
                <a:close/>
              </a:path>
              <a:path w="11093116" h="5414210" stroke="0" extrusionOk="0">
                <a:moveTo>
                  <a:pt x="0" y="0"/>
                </a:moveTo>
                <a:cubicBezTo>
                  <a:pt x="206027" y="-20320"/>
                  <a:pt x="401869" y="26918"/>
                  <a:pt x="582389" y="0"/>
                </a:cubicBezTo>
                <a:cubicBezTo>
                  <a:pt x="762909" y="-26918"/>
                  <a:pt x="774668" y="-8853"/>
                  <a:pt x="942915" y="0"/>
                </a:cubicBezTo>
                <a:cubicBezTo>
                  <a:pt x="1111162" y="8853"/>
                  <a:pt x="1468436" y="-44485"/>
                  <a:pt x="1858097" y="0"/>
                </a:cubicBezTo>
                <a:cubicBezTo>
                  <a:pt x="2247758" y="44485"/>
                  <a:pt x="2176952" y="2975"/>
                  <a:pt x="2440486" y="0"/>
                </a:cubicBezTo>
                <a:cubicBezTo>
                  <a:pt x="2704020" y="-2975"/>
                  <a:pt x="2885997" y="-26959"/>
                  <a:pt x="3022874" y="0"/>
                </a:cubicBezTo>
                <a:cubicBezTo>
                  <a:pt x="3159751" y="26959"/>
                  <a:pt x="3729128" y="25250"/>
                  <a:pt x="3938056" y="0"/>
                </a:cubicBezTo>
                <a:cubicBezTo>
                  <a:pt x="4146984" y="-25250"/>
                  <a:pt x="4214284" y="10720"/>
                  <a:pt x="4409514" y="0"/>
                </a:cubicBezTo>
                <a:cubicBezTo>
                  <a:pt x="4604744" y="-10720"/>
                  <a:pt x="5005215" y="-15436"/>
                  <a:pt x="5324696" y="0"/>
                </a:cubicBezTo>
                <a:cubicBezTo>
                  <a:pt x="5644177" y="15436"/>
                  <a:pt x="5931952" y="-25273"/>
                  <a:pt x="6239878" y="0"/>
                </a:cubicBezTo>
                <a:cubicBezTo>
                  <a:pt x="6547804" y="25273"/>
                  <a:pt x="6682991" y="-33353"/>
                  <a:pt x="6933198" y="0"/>
                </a:cubicBezTo>
                <a:cubicBezTo>
                  <a:pt x="7183405" y="33353"/>
                  <a:pt x="7565510" y="-33003"/>
                  <a:pt x="7848380" y="0"/>
                </a:cubicBezTo>
                <a:cubicBezTo>
                  <a:pt x="8131250" y="33003"/>
                  <a:pt x="8253192" y="16728"/>
                  <a:pt x="8430768" y="0"/>
                </a:cubicBezTo>
                <a:cubicBezTo>
                  <a:pt x="8608344" y="-16728"/>
                  <a:pt x="8839292" y="23528"/>
                  <a:pt x="9013157" y="0"/>
                </a:cubicBezTo>
                <a:cubicBezTo>
                  <a:pt x="9187022" y="-23528"/>
                  <a:pt x="9431141" y="20471"/>
                  <a:pt x="9817408" y="0"/>
                </a:cubicBezTo>
                <a:cubicBezTo>
                  <a:pt x="10203675" y="-20471"/>
                  <a:pt x="10209504" y="-16373"/>
                  <a:pt x="10399796" y="0"/>
                </a:cubicBezTo>
                <a:cubicBezTo>
                  <a:pt x="10590088" y="16373"/>
                  <a:pt x="10806978" y="19443"/>
                  <a:pt x="11093116" y="0"/>
                </a:cubicBezTo>
                <a:cubicBezTo>
                  <a:pt x="11065867" y="219802"/>
                  <a:pt x="11057088" y="434111"/>
                  <a:pt x="11093116" y="785060"/>
                </a:cubicBezTo>
                <a:cubicBezTo>
                  <a:pt x="11129144" y="1136009"/>
                  <a:pt x="11097903" y="1356642"/>
                  <a:pt x="11093116" y="1515979"/>
                </a:cubicBezTo>
                <a:cubicBezTo>
                  <a:pt x="11088329" y="1675316"/>
                  <a:pt x="11087022" y="2039089"/>
                  <a:pt x="11093116" y="2246897"/>
                </a:cubicBezTo>
                <a:cubicBezTo>
                  <a:pt x="11099210" y="2454705"/>
                  <a:pt x="11086121" y="2575647"/>
                  <a:pt x="11093116" y="2761247"/>
                </a:cubicBezTo>
                <a:cubicBezTo>
                  <a:pt x="11100112" y="2946847"/>
                  <a:pt x="11081728" y="3204497"/>
                  <a:pt x="11093116" y="3329739"/>
                </a:cubicBezTo>
                <a:cubicBezTo>
                  <a:pt x="11104504" y="3454981"/>
                  <a:pt x="11073424" y="3698091"/>
                  <a:pt x="11093116" y="4060658"/>
                </a:cubicBezTo>
                <a:cubicBezTo>
                  <a:pt x="11112808" y="4423225"/>
                  <a:pt x="11096928" y="4460569"/>
                  <a:pt x="11093116" y="4683292"/>
                </a:cubicBezTo>
                <a:cubicBezTo>
                  <a:pt x="11089304" y="4906015"/>
                  <a:pt x="11098456" y="5056882"/>
                  <a:pt x="11093116" y="5414210"/>
                </a:cubicBezTo>
                <a:cubicBezTo>
                  <a:pt x="10731445" y="5422530"/>
                  <a:pt x="10478187" y="5407974"/>
                  <a:pt x="10288865" y="5414210"/>
                </a:cubicBezTo>
                <a:cubicBezTo>
                  <a:pt x="10099543" y="5420446"/>
                  <a:pt x="10040616" y="5420273"/>
                  <a:pt x="9928339" y="5414210"/>
                </a:cubicBezTo>
                <a:cubicBezTo>
                  <a:pt x="9816062" y="5408147"/>
                  <a:pt x="9375675" y="5382104"/>
                  <a:pt x="9235019" y="5414210"/>
                </a:cubicBezTo>
                <a:cubicBezTo>
                  <a:pt x="9094363" y="5446316"/>
                  <a:pt x="8905057" y="5424113"/>
                  <a:pt x="8763562" y="5414210"/>
                </a:cubicBezTo>
                <a:cubicBezTo>
                  <a:pt x="8622067" y="5404307"/>
                  <a:pt x="8127604" y="5397877"/>
                  <a:pt x="7959311" y="5414210"/>
                </a:cubicBezTo>
                <a:cubicBezTo>
                  <a:pt x="7791018" y="5430543"/>
                  <a:pt x="7657838" y="5415247"/>
                  <a:pt x="7487853" y="5414210"/>
                </a:cubicBezTo>
                <a:cubicBezTo>
                  <a:pt x="7317868" y="5413173"/>
                  <a:pt x="6899867" y="5448921"/>
                  <a:pt x="6683602" y="5414210"/>
                </a:cubicBezTo>
                <a:cubicBezTo>
                  <a:pt x="6467337" y="5379499"/>
                  <a:pt x="6471908" y="5413352"/>
                  <a:pt x="6323076" y="5414210"/>
                </a:cubicBezTo>
                <a:cubicBezTo>
                  <a:pt x="6174244" y="5415068"/>
                  <a:pt x="5883782" y="5435681"/>
                  <a:pt x="5518825" y="5414210"/>
                </a:cubicBezTo>
                <a:cubicBezTo>
                  <a:pt x="5153868" y="5392739"/>
                  <a:pt x="5215476" y="5394124"/>
                  <a:pt x="5047368" y="5414210"/>
                </a:cubicBezTo>
                <a:cubicBezTo>
                  <a:pt x="4879260" y="5434296"/>
                  <a:pt x="4763752" y="5418555"/>
                  <a:pt x="4686842" y="5414210"/>
                </a:cubicBezTo>
                <a:cubicBezTo>
                  <a:pt x="4609932" y="5409865"/>
                  <a:pt x="4429133" y="5437542"/>
                  <a:pt x="4215384" y="5414210"/>
                </a:cubicBezTo>
                <a:cubicBezTo>
                  <a:pt x="4001635" y="5390878"/>
                  <a:pt x="3716507" y="5434610"/>
                  <a:pt x="3411133" y="5414210"/>
                </a:cubicBezTo>
                <a:cubicBezTo>
                  <a:pt x="3105759" y="5393810"/>
                  <a:pt x="3155563" y="5411648"/>
                  <a:pt x="2939676" y="5414210"/>
                </a:cubicBezTo>
                <a:cubicBezTo>
                  <a:pt x="2723789" y="5416772"/>
                  <a:pt x="2712453" y="5421181"/>
                  <a:pt x="2579149" y="5414210"/>
                </a:cubicBezTo>
                <a:cubicBezTo>
                  <a:pt x="2445845" y="5407239"/>
                  <a:pt x="2318793" y="5430213"/>
                  <a:pt x="2107692" y="5414210"/>
                </a:cubicBezTo>
                <a:cubicBezTo>
                  <a:pt x="1896591" y="5398207"/>
                  <a:pt x="1810269" y="5423925"/>
                  <a:pt x="1525303" y="5414210"/>
                </a:cubicBezTo>
                <a:cubicBezTo>
                  <a:pt x="1240337" y="5404495"/>
                  <a:pt x="1106702" y="5413355"/>
                  <a:pt x="831984" y="5414210"/>
                </a:cubicBezTo>
                <a:cubicBezTo>
                  <a:pt x="557266" y="5415065"/>
                  <a:pt x="370066" y="5433798"/>
                  <a:pt x="0" y="5414210"/>
                </a:cubicBezTo>
                <a:cubicBezTo>
                  <a:pt x="-10126" y="5160274"/>
                  <a:pt x="-26132" y="4900921"/>
                  <a:pt x="0" y="4629150"/>
                </a:cubicBezTo>
                <a:cubicBezTo>
                  <a:pt x="26132" y="4357379"/>
                  <a:pt x="15758" y="4219702"/>
                  <a:pt x="0" y="3952373"/>
                </a:cubicBezTo>
                <a:cubicBezTo>
                  <a:pt x="-15758" y="3685044"/>
                  <a:pt x="16628" y="3598784"/>
                  <a:pt x="0" y="3275597"/>
                </a:cubicBezTo>
                <a:cubicBezTo>
                  <a:pt x="-16628" y="2952410"/>
                  <a:pt x="17988" y="2783189"/>
                  <a:pt x="0" y="2598821"/>
                </a:cubicBezTo>
                <a:cubicBezTo>
                  <a:pt x="-17988" y="2414453"/>
                  <a:pt x="2370" y="2125073"/>
                  <a:pt x="0" y="1922045"/>
                </a:cubicBezTo>
                <a:cubicBezTo>
                  <a:pt x="-2370" y="1719017"/>
                  <a:pt x="-16005" y="1541620"/>
                  <a:pt x="0" y="1299410"/>
                </a:cubicBezTo>
                <a:cubicBezTo>
                  <a:pt x="16005" y="1057200"/>
                  <a:pt x="34018" y="35497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1674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48663B-FA0C-E2BB-A7FF-E50263A48304}"/>
              </a:ext>
            </a:extLst>
          </p:cNvPr>
          <p:cNvSpPr txBox="1"/>
          <p:nvPr/>
        </p:nvSpPr>
        <p:spPr>
          <a:xfrm>
            <a:off x="803749" y="1572074"/>
            <a:ext cx="10650314" cy="4150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活動方式：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3-6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人為一組。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依據剛剛影片內容、自由聯想或以自身經驗討論以下問題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071563" marR="0" lvl="0" indent="-530225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晴天、雨天，分別對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行人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跟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23C5C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駕駛人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造成的</a:t>
            </a: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危險因素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有哪些？ </a:t>
            </a:r>
          </a:p>
          <a:p>
            <a:pPr marL="1071563" marR="0" lvl="0" indent="-530225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晴天、雨天，哪一個天氣對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23C5C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駕駛人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比較</a:t>
            </a: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安全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呢？為什麼？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071563" marR="0" lvl="0" indent="-530225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晴天、雨天，哪一個天氣對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行人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比較</a:t>
            </a: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安全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呢？為什麼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071563" marR="0" lvl="0" indent="-530225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針對討論的</a:t>
            </a: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危險因素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，該如何</a:t>
            </a: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因應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41338" marR="0" lvl="0" indent="-541338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請小組輪流發表討論結果。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42499BC8-A848-2884-4585-4ECCADB2BDD8}"/>
              </a:ext>
            </a:extLst>
          </p:cNvPr>
          <p:cNvSpPr/>
          <p:nvPr/>
        </p:nvSpPr>
        <p:spPr>
          <a:xfrm>
            <a:off x="4415589" y="605642"/>
            <a:ext cx="3597444" cy="64564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分組活動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3030196-C566-FD33-2D24-1CC05CA2D664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發展活動│活動三：晴天安全？雨天危險？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09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圖說文字 5">
            <a:extLst>
              <a:ext uri="{FF2B5EF4-FFF2-40B4-BE49-F238E27FC236}">
                <a16:creationId xmlns:a16="http://schemas.microsoft.com/office/drawing/2014/main" id="{4F8DD97D-1274-7C00-D24D-10ED9A041BB6}"/>
              </a:ext>
            </a:extLst>
          </p:cNvPr>
          <p:cNvSpPr/>
          <p:nvPr/>
        </p:nvSpPr>
        <p:spPr>
          <a:xfrm>
            <a:off x="1275351" y="605642"/>
            <a:ext cx="9529011" cy="118543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DDEFE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晴天、雨天，對駕駛人都有安全性的影響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pic>
        <p:nvPicPr>
          <p:cNvPr id="11" name="圖片 10">
            <a:hlinkClick r:id="rId3"/>
            <a:extLst>
              <a:ext uri="{FF2B5EF4-FFF2-40B4-BE49-F238E27FC236}">
                <a16:creationId xmlns:a16="http://schemas.microsoft.com/office/drawing/2014/main" id="{C656489F-14EC-E50C-3837-272E828D72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68"/>
          <a:stretch/>
        </p:blipFill>
        <p:spPr>
          <a:xfrm>
            <a:off x="318289" y="2572809"/>
            <a:ext cx="5550568" cy="2821816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B3BAB9E0-AE64-7D4D-82B9-B99078C933DB}"/>
              </a:ext>
            </a:extLst>
          </p:cNvPr>
          <p:cNvGrpSpPr/>
          <p:nvPr/>
        </p:nvGrpSpPr>
        <p:grpSpPr>
          <a:xfrm>
            <a:off x="2420971" y="3214372"/>
            <a:ext cx="1483321" cy="998971"/>
            <a:chOff x="3243094" y="5267994"/>
            <a:chExt cx="914400" cy="615820"/>
          </a:xfrm>
        </p:grpSpPr>
        <p:sp>
          <p:nvSpPr>
            <p:cNvPr id="15" name="Google Shape;94;p1">
              <a:hlinkClick r:id="rId5"/>
              <a:extLst>
                <a:ext uri="{FF2B5EF4-FFF2-40B4-BE49-F238E27FC236}">
                  <a16:creationId xmlns:a16="http://schemas.microsoft.com/office/drawing/2014/main" id="{389DC933-48CE-1925-AC63-B4D52E3C0CB1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sz="24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5;p1">
              <a:hlinkClick r:id="rId5"/>
              <a:extLst>
                <a:ext uri="{FF2B5EF4-FFF2-40B4-BE49-F238E27FC236}">
                  <a16:creationId xmlns:a16="http://schemas.microsoft.com/office/drawing/2014/main" id="{EFB242DD-E2A3-15E8-1EE3-732195D2C9D6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sz="24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60457B5-E783-103C-7F84-F4BDD15FF89D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發展活動│活動三：晴天安全？雨天危險？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730D21F6-5DC4-5DE9-41B1-971C18BE3E01}"/>
              </a:ext>
            </a:extLst>
          </p:cNvPr>
          <p:cNvGrpSpPr/>
          <p:nvPr/>
        </p:nvGrpSpPr>
        <p:grpSpPr>
          <a:xfrm>
            <a:off x="6184642" y="2442575"/>
            <a:ext cx="5825991" cy="3809784"/>
            <a:chOff x="448437" y="2345176"/>
            <a:chExt cx="5825991" cy="3809784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79133E72-29F9-EA5D-7AA5-C6FB143143C6}"/>
                </a:ext>
              </a:extLst>
            </p:cNvPr>
            <p:cNvSpPr/>
            <p:nvPr/>
          </p:nvSpPr>
          <p:spPr>
            <a:xfrm>
              <a:off x="448437" y="2345176"/>
              <a:ext cx="5689068" cy="38097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67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6768B883-A3FA-D9F4-3164-91834BDA5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9586" y="3131368"/>
              <a:ext cx="858858" cy="864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D17655E9-3823-9F88-518B-3EFC7172A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050" y="4822157"/>
              <a:ext cx="777394" cy="764068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39AD1027-3824-DFAF-CCC9-C765E3D620B3}"/>
                </a:ext>
              </a:extLst>
            </p:cNvPr>
            <p:cNvSpPr txBox="1"/>
            <p:nvPr/>
          </p:nvSpPr>
          <p:spPr>
            <a:xfrm>
              <a:off x="1388444" y="3209399"/>
              <a:ext cx="4885984" cy="10842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太陽光直射，</a:t>
              </a:r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導致</a:t>
              </a: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駕駛人眼睛不適。</a:t>
              </a:r>
              <a:endPara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F510EE21-60FD-CC71-575F-83168D8F3302}"/>
                </a:ext>
              </a:extLst>
            </p:cNvPr>
            <p:cNvSpPr txBox="1"/>
            <p:nvPr/>
          </p:nvSpPr>
          <p:spPr>
            <a:xfrm>
              <a:off x="1408488" y="4632619"/>
              <a:ext cx="1307720" cy="5712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200" b="1" dirty="0">
                  <a:solidFill>
                    <a:srgbClr val="2E75B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雨天</a:t>
              </a:r>
              <a:endParaRPr lang="en-US" altLang="zh-TW" sz="3200" b="1" dirty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A2E7CE73-9C28-128F-7035-FBEA796477E7}"/>
                </a:ext>
              </a:extLst>
            </p:cNvPr>
            <p:cNvSpPr txBox="1"/>
            <p:nvPr/>
          </p:nvSpPr>
          <p:spPr>
            <a:xfrm>
              <a:off x="1381918" y="2676239"/>
              <a:ext cx="1125264" cy="5712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76043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晴天</a:t>
              </a:r>
              <a:endPara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D7604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C7C9AE25-0390-2D1D-2D74-FA5411A7C383}"/>
                </a:ext>
              </a:extLst>
            </p:cNvPr>
            <p:cNvSpPr txBox="1"/>
            <p:nvPr/>
          </p:nvSpPr>
          <p:spPr>
            <a:xfrm>
              <a:off x="1408488" y="5187644"/>
              <a:ext cx="4399355" cy="5712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能見度不佳、路面濕滑。</a:t>
              </a:r>
              <a:endPara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8A02BE9E-75AD-834A-8A10-C7A9B832634F}"/>
              </a:ext>
            </a:extLst>
          </p:cNvPr>
          <p:cNvSpPr txBox="1"/>
          <p:nvPr/>
        </p:nvSpPr>
        <p:spPr>
          <a:xfrm>
            <a:off x="318290" y="5394625"/>
            <a:ext cx="554484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點選上方播放鈕播放影片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影片時間：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02:13-04:11)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296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id="{564D676C-E89E-0C38-4C45-45353B8BF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7" y="2495091"/>
            <a:ext cx="5593111" cy="3115150"/>
          </a:xfrm>
          <a:prstGeom prst="rect">
            <a:avLst/>
          </a:prstGeom>
        </p:spPr>
      </p:pic>
      <p:sp>
        <p:nvSpPr>
          <p:cNvPr id="8" name="圓角矩形圖說文字 5">
            <a:extLst>
              <a:ext uri="{FF2B5EF4-FFF2-40B4-BE49-F238E27FC236}">
                <a16:creationId xmlns:a16="http://schemas.microsoft.com/office/drawing/2014/main" id="{4F8DD97D-1274-7C00-D24D-10ED9A041BB6}"/>
              </a:ext>
            </a:extLst>
          </p:cNvPr>
          <p:cNvSpPr/>
          <p:nvPr/>
        </p:nvSpPr>
        <p:spPr>
          <a:xfrm>
            <a:off x="1275351" y="605642"/>
            <a:ext cx="9529011" cy="118543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DDEFE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夜間對駕駛人安全性的影響是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…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？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B3BAB9E0-AE64-7D4D-82B9-B99078C933DB}"/>
              </a:ext>
            </a:extLst>
          </p:cNvPr>
          <p:cNvGrpSpPr/>
          <p:nvPr/>
        </p:nvGrpSpPr>
        <p:grpSpPr>
          <a:xfrm>
            <a:off x="2715032" y="3634562"/>
            <a:ext cx="1241641" cy="836207"/>
            <a:chOff x="3243094" y="5267994"/>
            <a:chExt cx="914400" cy="615820"/>
          </a:xfrm>
        </p:grpSpPr>
        <p:sp>
          <p:nvSpPr>
            <p:cNvPr id="15" name="Google Shape;94;p1">
              <a:hlinkClick r:id="rId5"/>
              <a:extLst>
                <a:ext uri="{FF2B5EF4-FFF2-40B4-BE49-F238E27FC236}">
                  <a16:creationId xmlns:a16="http://schemas.microsoft.com/office/drawing/2014/main" id="{389DC933-48CE-1925-AC63-B4D52E3C0CB1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5;p1">
              <a:hlinkClick r:id="rId5"/>
              <a:extLst>
                <a:ext uri="{FF2B5EF4-FFF2-40B4-BE49-F238E27FC236}">
                  <a16:creationId xmlns:a16="http://schemas.microsoft.com/office/drawing/2014/main" id="{EFB242DD-E2A3-15E8-1EE3-732195D2C9D6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5056FE79-8166-BAAF-D416-86D943E4C05C}"/>
              </a:ext>
            </a:extLst>
          </p:cNvPr>
          <p:cNvSpPr/>
          <p:nvPr/>
        </p:nvSpPr>
        <p:spPr>
          <a:xfrm>
            <a:off x="6833847" y="2951657"/>
            <a:ext cx="4804301" cy="2731581"/>
          </a:xfrm>
          <a:prstGeom prst="roundRect">
            <a:avLst/>
          </a:prstGeom>
          <a:solidFill>
            <a:schemeClr val="bg1"/>
          </a:solidFill>
          <a:ln>
            <a:solidFill>
              <a:srgbClr val="3167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圓角矩形圖說文字 5">
            <a:extLst>
              <a:ext uri="{FF2B5EF4-FFF2-40B4-BE49-F238E27FC236}">
                <a16:creationId xmlns:a16="http://schemas.microsoft.com/office/drawing/2014/main" id="{26F22855-85B3-4757-3BF9-E87292D1289D}"/>
              </a:ext>
            </a:extLst>
          </p:cNvPr>
          <p:cNvSpPr/>
          <p:nvPr/>
        </p:nvSpPr>
        <p:spPr>
          <a:xfrm>
            <a:off x="7671444" y="2644329"/>
            <a:ext cx="3080418" cy="614656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想一想、說一說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266B04D-AB13-89C9-7C76-543F0B4BA209}"/>
              </a:ext>
            </a:extLst>
          </p:cNvPr>
          <p:cNvSpPr txBox="1"/>
          <p:nvPr/>
        </p:nvSpPr>
        <p:spPr>
          <a:xfrm>
            <a:off x="6966193" y="3393628"/>
            <a:ext cx="44192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駕駛人在夜晚和白天，看到的行人有什麼不同？</a:t>
            </a:r>
          </a:p>
          <a:p>
            <a:pPr marL="457200" indent="-457200">
              <a:buFont typeface="+mj-lt"/>
              <a:buAutoNum type="arabicPeriod"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駕駛人的視力會受哪些因素影響呢？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634FED8-C737-D9BC-34FB-FA9B98FBB8FC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發展活動│活動三：晴天安全？雨天危險？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13A614F-EB0E-F296-B525-B00EAD52DB40}"/>
              </a:ext>
            </a:extLst>
          </p:cNvPr>
          <p:cNvSpPr txBox="1"/>
          <p:nvPr/>
        </p:nvSpPr>
        <p:spPr>
          <a:xfrm>
            <a:off x="653292" y="5604313"/>
            <a:ext cx="559311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點選上方播放鈕播放影片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影片時間：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07:04-08:37)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1670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4827750C-B27E-8049-0DFE-227357238960}"/>
              </a:ext>
            </a:extLst>
          </p:cNvPr>
          <p:cNvSpPr/>
          <p:nvPr/>
        </p:nvSpPr>
        <p:spPr>
          <a:xfrm>
            <a:off x="584845" y="1419726"/>
            <a:ext cx="10876469" cy="1773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377">
              <a:lnSpc>
                <a:spcPts val="4500"/>
              </a:lnSpc>
              <a:buClr>
                <a:srgbClr val="316747"/>
              </a:buClr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你認為行人在天色較暗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能見度低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)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時，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450850" lvl="0" defTabSz="914377">
              <a:lnSpc>
                <a:spcPts val="4500"/>
              </a:lnSpc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採取哪些正確的用路行為才能保障自己的安全？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457200" lvl="0" indent="-457200" defTabSz="914377">
              <a:lnSpc>
                <a:spcPts val="4500"/>
              </a:lnSpc>
              <a:buClr>
                <a:srgbClr val="316747"/>
              </a:buClr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要怎麼做才能讓別人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駕駛人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)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看得到我呢？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</p:txBody>
      </p:sp>
      <p:sp>
        <p:nvSpPr>
          <p:cNvPr id="2" name="圓角矩形圖說文字 5">
            <a:extLst>
              <a:ext uri="{FF2B5EF4-FFF2-40B4-BE49-F238E27FC236}">
                <a16:creationId xmlns:a16="http://schemas.microsoft.com/office/drawing/2014/main" id="{EAACE2A7-206E-6F65-B552-D322E5D88510}"/>
              </a:ext>
            </a:extLst>
          </p:cNvPr>
          <p:cNvSpPr/>
          <p:nvPr/>
        </p:nvSpPr>
        <p:spPr>
          <a:xfrm>
            <a:off x="584845" y="643765"/>
            <a:ext cx="3080418" cy="614656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當你是行人時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1546CB5-611E-1569-6E44-E09315437BEE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發展活動│活動三：晴天安全？雨天危險？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490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806C5085-95C7-95F3-E42B-8766CA08643D}"/>
              </a:ext>
            </a:extLst>
          </p:cNvPr>
          <p:cNvSpPr/>
          <p:nvPr/>
        </p:nvSpPr>
        <p:spPr>
          <a:xfrm>
            <a:off x="3088888" y="1285461"/>
            <a:ext cx="5977053" cy="2327534"/>
          </a:xfrm>
          <a:prstGeom prst="wedgeRoundRectCallout">
            <a:avLst>
              <a:gd name="adj1" fmla="val -7388"/>
              <a:gd name="adj2" fmla="val 90418"/>
              <a:gd name="adj3" fmla="val 16667"/>
            </a:avLst>
          </a:prstGeom>
          <a:solidFill>
            <a:srgbClr val="DDEF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7883A3-AAAC-A989-269E-198692EE4289}"/>
              </a:ext>
            </a:extLst>
          </p:cNvPr>
          <p:cNvSpPr txBox="1"/>
          <p:nvPr/>
        </p:nvSpPr>
        <p:spPr>
          <a:xfrm>
            <a:off x="3445924" y="1725953"/>
            <a:ext cx="52629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第一節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兒童特性與步行危險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59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C1417AE8-71C8-B380-91EB-DC90F33FA81F}"/>
              </a:ext>
            </a:extLst>
          </p:cNvPr>
          <p:cNvSpPr/>
          <p:nvPr/>
        </p:nvSpPr>
        <p:spPr>
          <a:xfrm>
            <a:off x="3615846" y="828681"/>
            <a:ext cx="4960308" cy="817994"/>
          </a:xfrm>
          <a:prstGeom prst="roundRect">
            <a:avLst/>
          </a:prstGeom>
          <a:solidFill>
            <a:srgbClr val="3167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行人的安全做法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6CA9680-CCA5-BAFF-2792-A6EA5D7CAE73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發展活動│活動二：兒童行人事故原因探究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DAF4CF0-327E-1F59-39D0-C4ABBC6CE0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896" y="4047011"/>
            <a:ext cx="1528174" cy="2678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4197DC7-7260-16A4-12CA-170B87F4F3E9}"/>
              </a:ext>
            </a:extLst>
          </p:cNvPr>
          <p:cNvSpPr/>
          <p:nvPr/>
        </p:nvSpPr>
        <p:spPr>
          <a:xfrm>
            <a:off x="931592" y="2287083"/>
            <a:ext cx="10634478" cy="259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讓自己在夠明亮的地方被看見。</a:t>
            </a:r>
          </a:p>
          <a:p>
            <a:pPr marL="514350" marR="0" lvl="0" indent="-51435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穿戴鮮豔衣物（含帽子、書包、雨具等）或反光配備。</a:t>
            </a:r>
          </a:p>
          <a:p>
            <a:pPr marL="514350" marR="0" lvl="0" indent="-51435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確認有無移動的燈光。</a:t>
            </a:r>
          </a:p>
          <a:p>
            <a:pPr marL="514350" marR="0" lvl="0" indent="-51435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仔細聆聽車子駛近的聲音或喇叭聲。</a:t>
            </a:r>
          </a:p>
        </p:txBody>
      </p:sp>
    </p:spTree>
    <p:extLst>
      <p:ext uri="{BB962C8B-B14F-4D97-AF65-F5344CB8AC3E}">
        <p14:creationId xmlns:p14="http://schemas.microsoft.com/office/powerpoint/2010/main" val="111857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4827750C-B27E-8049-0DFE-227357238960}"/>
              </a:ext>
            </a:extLst>
          </p:cNvPr>
          <p:cNvSpPr/>
          <p:nvPr/>
        </p:nvSpPr>
        <p:spPr>
          <a:xfrm>
            <a:off x="584845" y="1457304"/>
            <a:ext cx="11202147" cy="619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377">
              <a:lnSpc>
                <a:spcPts val="4500"/>
              </a:lnSpc>
              <a:buClr>
                <a:srgbClr val="316747"/>
              </a:buClr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你認為在天色較暗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能見度低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)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，怎麼做才能避免事故發生？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2" name="圓角矩形圖說文字 5">
            <a:extLst>
              <a:ext uri="{FF2B5EF4-FFF2-40B4-BE49-F238E27FC236}">
                <a16:creationId xmlns:a16="http://schemas.microsoft.com/office/drawing/2014/main" id="{EAACE2A7-206E-6F65-B552-D322E5D88510}"/>
              </a:ext>
            </a:extLst>
          </p:cNvPr>
          <p:cNvSpPr/>
          <p:nvPr/>
        </p:nvSpPr>
        <p:spPr>
          <a:xfrm>
            <a:off x="584845" y="643765"/>
            <a:ext cx="3505892" cy="614656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當你是駕駛人時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D7EECA6-EE0F-3254-C9CB-A7E434048ECD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發展活動│活動三：晴天安全？雨天危險？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636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C1417AE8-71C8-B380-91EB-DC90F33FA81F}"/>
              </a:ext>
            </a:extLst>
          </p:cNvPr>
          <p:cNvSpPr/>
          <p:nvPr/>
        </p:nvSpPr>
        <p:spPr>
          <a:xfrm>
            <a:off x="3615846" y="828681"/>
            <a:ext cx="4960308" cy="817994"/>
          </a:xfrm>
          <a:prstGeom prst="roundRect">
            <a:avLst/>
          </a:prstGeom>
          <a:solidFill>
            <a:srgbClr val="3167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駕駛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人的安全做法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6CA9680-CCA5-BAFF-2792-A6EA5D7CAE73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發展活動│活動二：兒童行人事故原因探究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4197DC7-7260-16A4-12CA-170B87F4F3E9}"/>
              </a:ext>
            </a:extLst>
          </p:cNvPr>
          <p:cNvSpPr/>
          <p:nvPr/>
        </p:nvSpPr>
        <p:spPr>
          <a:xfrm>
            <a:off x="931592" y="2161823"/>
            <a:ext cx="10634478" cy="387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lnSpc>
                <a:spcPts val="5000"/>
              </a:lnSpc>
              <a:buFont typeface="+mj-lt"/>
              <a:buAutoNum type="arabicPeriod"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開啟車燈增加自身能見度。</a:t>
            </a:r>
          </a:p>
          <a:p>
            <a:pPr marL="514350" lvl="0" indent="-514350">
              <a:lnSpc>
                <a:spcPts val="5000"/>
              </a:lnSpc>
              <a:buFont typeface="+mj-lt"/>
              <a:buAutoNum type="arabicPeriod"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自行車騎士使用反光配備。</a:t>
            </a:r>
          </a:p>
          <a:p>
            <a:pPr marL="514350" lvl="0" indent="-514350">
              <a:lnSpc>
                <a:spcPts val="5000"/>
              </a:lnSpc>
              <a:buFont typeface="+mj-lt"/>
              <a:buAutoNum type="arabicPeriod"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降低車速與前車保持安全距離。</a:t>
            </a:r>
          </a:p>
          <a:p>
            <a:pPr marL="514350" lvl="0" indent="-514350">
              <a:lnSpc>
                <a:spcPts val="5000"/>
              </a:lnSpc>
              <a:buFont typeface="+mj-lt"/>
              <a:buAutoNum type="arabicPeriod"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確認輪胎胎紋沒有過度磨耗。</a:t>
            </a:r>
          </a:p>
          <a:p>
            <a:pPr marL="514350" lvl="0" indent="-514350">
              <a:lnSpc>
                <a:spcPts val="5000"/>
              </a:lnSpc>
              <a:buFont typeface="+mj-lt"/>
              <a:buAutoNum type="arabicPeriod"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大太陽時可配戴太陽眼鏡，避免強光。</a:t>
            </a:r>
          </a:p>
          <a:p>
            <a:pPr marL="514350" lvl="0" indent="-514350">
              <a:lnSpc>
                <a:spcPts val="5000"/>
              </a:lnSpc>
              <a:buFont typeface="+mj-lt"/>
              <a:buAutoNum type="arabicPeriod"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隨時注意前車車況，以利進行應變措施。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920B97C-C467-9D6D-1CFD-7C23156C08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438" y="5085568"/>
            <a:ext cx="3261618" cy="1712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992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806C5085-95C7-95F3-E42B-8766CA08643D}"/>
              </a:ext>
            </a:extLst>
          </p:cNvPr>
          <p:cNvSpPr/>
          <p:nvPr/>
        </p:nvSpPr>
        <p:spPr>
          <a:xfrm>
            <a:off x="3088888" y="1285461"/>
            <a:ext cx="5977053" cy="2327534"/>
          </a:xfrm>
          <a:prstGeom prst="wedgeRoundRectCallout">
            <a:avLst>
              <a:gd name="adj1" fmla="val -7388"/>
              <a:gd name="adj2" fmla="val 90418"/>
              <a:gd name="adj3" fmla="val 16667"/>
            </a:avLst>
          </a:prstGeom>
          <a:solidFill>
            <a:srgbClr val="DDEF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7883A3-AAAC-A989-269E-198692EE4289}"/>
              </a:ext>
            </a:extLst>
          </p:cNvPr>
          <p:cNvSpPr txBox="1"/>
          <p:nvPr/>
        </p:nvSpPr>
        <p:spPr>
          <a:xfrm>
            <a:off x="4574438" y="1725953"/>
            <a:ext cx="30059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第四節</a:t>
            </a:r>
          </a:p>
          <a:p>
            <a:pPr lvl="0" algn="ctr"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道路安全行</a:t>
            </a:r>
          </a:p>
        </p:txBody>
      </p:sp>
    </p:spTree>
    <p:extLst>
      <p:ext uri="{BB962C8B-B14F-4D97-AF65-F5344CB8AC3E}">
        <p14:creationId xmlns:p14="http://schemas.microsoft.com/office/powerpoint/2010/main" val="21981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圖說文字 5">
            <a:extLst>
              <a:ext uri="{FF2B5EF4-FFF2-40B4-BE49-F238E27FC236}">
                <a16:creationId xmlns:a16="http://schemas.microsoft.com/office/drawing/2014/main" id="{4F8DD97D-1274-7C00-D24D-10ED9A041BB6}"/>
              </a:ext>
            </a:extLst>
          </p:cNvPr>
          <p:cNvSpPr/>
          <p:nvPr/>
        </p:nvSpPr>
        <p:spPr>
          <a:xfrm>
            <a:off x="407040" y="588960"/>
            <a:ext cx="11007524" cy="1940789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DDEFE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假日時，</a:t>
            </a:r>
            <a:r>
              <a:rPr kumimoji="0" lang="zh-TW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娜娜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全家回到奶奶家，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娜娜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發現這裡的道路環境與家裡附近不太一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樣，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無號誌路口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6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無號誌路段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6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彎道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分別是哪一張圖呢？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8BD77C3-5678-7048-A8B9-07446DBD15A6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引起動機│活動一：情境大不同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6E11A06-EAF2-744D-5EF3-5CA4E5DE30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r="10251"/>
          <a:stretch/>
        </p:blipFill>
        <p:spPr>
          <a:xfrm>
            <a:off x="306629" y="3393163"/>
            <a:ext cx="3813983" cy="2859196"/>
          </a:xfrm>
          <a:prstGeom prst="rect">
            <a:avLst/>
          </a:prstGeom>
          <a:effectLst>
            <a:glow rad="76200">
              <a:srgbClr val="316747">
                <a:alpha val="60000"/>
              </a:srgbClr>
            </a:glo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453A939-477A-E579-4BD3-485390E8A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8" r="11338"/>
          <a:stretch/>
        </p:blipFill>
        <p:spPr>
          <a:xfrm>
            <a:off x="8187135" y="3393163"/>
            <a:ext cx="3813982" cy="2859196"/>
          </a:xfrm>
          <a:prstGeom prst="rect">
            <a:avLst/>
          </a:prstGeom>
          <a:effectLst>
            <a:glow rad="76200">
              <a:srgbClr val="316747">
                <a:alpha val="60000"/>
              </a:srgbClr>
            </a:glo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35DDE01-C013-4DEA-4D1B-08640BF3DA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82" y="3393163"/>
            <a:ext cx="3813982" cy="2859196"/>
          </a:xfrm>
          <a:prstGeom prst="rect">
            <a:avLst/>
          </a:prstGeom>
          <a:effectLst>
            <a:glow rad="76200">
              <a:srgbClr val="316747">
                <a:alpha val="60000"/>
              </a:srgbClr>
            </a:glow>
          </a:effec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F5466DBA-BA6E-6B51-DFF4-AB39F9773D1D}"/>
              </a:ext>
            </a:extLst>
          </p:cNvPr>
          <p:cNvSpPr txBox="1"/>
          <p:nvPr/>
        </p:nvSpPr>
        <p:spPr>
          <a:xfrm>
            <a:off x="306629" y="342900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glow rad="101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無號誌路口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5D7B7BE-D219-A5B3-770B-B2412B62CBF1}"/>
              </a:ext>
            </a:extLst>
          </p:cNvPr>
          <p:cNvSpPr txBox="1"/>
          <p:nvPr/>
        </p:nvSpPr>
        <p:spPr>
          <a:xfrm>
            <a:off x="4246882" y="342900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glow rad="101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彎道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9A35B28-6C1D-FA6C-E024-DB50B7612383}"/>
              </a:ext>
            </a:extLst>
          </p:cNvPr>
          <p:cNvSpPr txBox="1"/>
          <p:nvPr/>
        </p:nvSpPr>
        <p:spPr>
          <a:xfrm>
            <a:off x="8187134" y="342900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glow rad="101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無號誌路段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F5F0BE67-CE98-1CF7-462A-677A53436F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571" y="1609541"/>
            <a:ext cx="1103883" cy="21997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86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圖說文字 5">
            <a:extLst>
              <a:ext uri="{FF2B5EF4-FFF2-40B4-BE49-F238E27FC236}">
                <a16:creationId xmlns:a16="http://schemas.microsoft.com/office/drawing/2014/main" id="{4F8DD97D-1274-7C00-D24D-10ED9A041BB6}"/>
              </a:ext>
            </a:extLst>
          </p:cNvPr>
          <p:cNvSpPr/>
          <p:nvPr/>
        </p:nvSpPr>
        <p:spPr>
          <a:xfrm>
            <a:off x="1208284" y="605641"/>
            <a:ext cx="10088607" cy="132086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DDEFE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娜娜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在下面的道路情境中穿越時，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會遇到什麼危險呢？為什麼？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8BD77C3-5678-7048-A8B9-07446DBD15A6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│活動二：行走智多星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5EC65A86-D9AD-6C52-B5DF-AAFD5D0218D5}"/>
              </a:ext>
            </a:extLst>
          </p:cNvPr>
          <p:cNvGrpSpPr/>
          <p:nvPr/>
        </p:nvGrpSpPr>
        <p:grpSpPr>
          <a:xfrm>
            <a:off x="2130569" y="2316977"/>
            <a:ext cx="3813983" cy="2859196"/>
            <a:chOff x="318204" y="2387166"/>
            <a:chExt cx="3813983" cy="2859196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96E11A06-EAF2-744D-5EF3-5CA4E5DE3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1" r="10251"/>
            <a:stretch/>
          </p:blipFill>
          <p:spPr>
            <a:xfrm>
              <a:off x="318204" y="2387166"/>
              <a:ext cx="3813983" cy="2859196"/>
            </a:xfrm>
            <a:prstGeom prst="rect">
              <a:avLst/>
            </a:prstGeom>
            <a:effectLst>
              <a:glow rad="76200">
                <a:srgbClr val="316747">
                  <a:alpha val="60000"/>
                </a:srgbClr>
              </a:glow>
            </a:effectLst>
          </p:spPr>
        </p:pic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F5466DBA-BA6E-6B51-DFF4-AB39F9773D1D}"/>
                </a:ext>
              </a:extLst>
            </p:cNvPr>
            <p:cNvSpPr txBox="1"/>
            <p:nvPr/>
          </p:nvSpPr>
          <p:spPr>
            <a:xfrm>
              <a:off x="318204" y="2423003"/>
              <a:ext cx="1980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prstClr val="white"/>
                    </a:glo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無號誌路口</a:t>
              </a: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4B2AF99E-BEB6-B010-CA41-6C3F16729671}"/>
              </a:ext>
            </a:extLst>
          </p:cNvPr>
          <p:cNvGrpSpPr/>
          <p:nvPr/>
        </p:nvGrpSpPr>
        <p:grpSpPr>
          <a:xfrm>
            <a:off x="6168279" y="2316977"/>
            <a:ext cx="3813983" cy="2859196"/>
            <a:chOff x="4355914" y="2387166"/>
            <a:chExt cx="3813983" cy="2859196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453A939-477A-E579-4BD3-485390E8A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38" r="11338"/>
            <a:stretch/>
          </p:blipFill>
          <p:spPr>
            <a:xfrm>
              <a:off x="4355915" y="2387166"/>
              <a:ext cx="3813982" cy="2859196"/>
            </a:xfrm>
            <a:prstGeom prst="rect">
              <a:avLst/>
            </a:prstGeom>
            <a:effectLst>
              <a:glow rad="76200">
                <a:srgbClr val="316747">
                  <a:alpha val="60000"/>
                </a:srgbClr>
              </a:glow>
            </a:effectLst>
          </p:spPr>
        </p:pic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99A35B28-6C1D-FA6C-E024-DB50B7612383}"/>
                </a:ext>
              </a:extLst>
            </p:cNvPr>
            <p:cNvSpPr txBox="1"/>
            <p:nvPr/>
          </p:nvSpPr>
          <p:spPr>
            <a:xfrm>
              <a:off x="4355914" y="2423003"/>
              <a:ext cx="1980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prstClr val="white"/>
                    </a:glo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無號誌路段</a:t>
              </a:r>
            </a:p>
          </p:txBody>
        </p:sp>
      </p:grp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B1A0DFD6-B795-B05C-E8BF-ECC4C2D99FFE}"/>
              </a:ext>
            </a:extLst>
          </p:cNvPr>
          <p:cNvSpPr/>
          <p:nvPr/>
        </p:nvSpPr>
        <p:spPr>
          <a:xfrm>
            <a:off x="1723524" y="4931498"/>
            <a:ext cx="9047852" cy="1622164"/>
          </a:xfrm>
          <a:prstGeom prst="roundRect">
            <a:avLst/>
          </a:prstGeom>
          <a:solidFill>
            <a:schemeClr val="bg1">
              <a:alpha val="50000"/>
            </a:schemeClr>
          </a:solidFill>
          <a:ln w="25400">
            <a:solidFill>
              <a:srgbClr val="3167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因為沒有號誌的幫忙：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車輛可能不會停下來讓行人。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行人無法判斷什麼時候能夠穿越。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ADE08DA-15E7-8DDA-8F48-E4726DD1C6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118" y="847453"/>
            <a:ext cx="1443501" cy="2584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18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圖說文字 5">
            <a:extLst>
              <a:ext uri="{FF2B5EF4-FFF2-40B4-BE49-F238E27FC236}">
                <a16:creationId xmlns:a16="http://schemas.microsoft.com/office/drawing/2014/main" id="{4F8DD97D-1274-7C00-D24D-10ED9A041BB6}"/>
              </a:ext>
            </a:extLst>
          </p:cNvPr>
          <p:cNvSpPr/>
          <p:nvPr/>
        </p:nvSpPr>
        <p:spPr>
          <a:xfrm>
            <a:off x="2051610" y="605641"/>
            <a:ext cx="8204525" cy="132086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DDEFE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娜娜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在下面的道路情境中穿越時，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會遇到什麼危險呢？為什麼？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8BD77C3-5678-7048-A8B9-07446DBD15A6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發展活動│活動二：行走智多星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EBECB477-FD80-BCED-924F-72A429809967}"/>
              </a:ext>
            </a:extLst>
          </p:cNvPr>
          <p:cNvGrpSpPr/>
          <p:nvPr/>
        </p:nvGrpSpPr>
        <p:grpSpPr>
          <a:xfrm>
            <a:off x="620074" y="2760239"/>
            <a:ext cx="4226676" cy="3168577"/>
            <a:chOff x="12001117" y="409285"/>
            <a:chExt cx="3813982" cy="2859196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435DDE01-C013-4DEA-4D1B-08640BF3D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117" y="409285"/>
              <a:ext cx="3813982" cy="2859196"/>
            </a:xfrm>
            <a:prstGeom prst="rect">
              <a:avLst/>
            </a:prstGeom>
            <a:effectLst>
              <a:glow rad="76200">
                <a:srgbClr val="316747">
                  <a:alpha val="60000"/>
                </a:srgbClr>
              </a:glow>
            </a:effectLst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B5D7B7BE-D219-A5B3-770B-B2412B62CBF1}"/>
                </a:ext>
              </a:extLst>
            </p:cNvPr>
            <p:cNvSpPr txBox="1"/>
            <p:nvPr/>
          </p:nvSpPr>
          <p:spPr>
            <a:xfrm>
              <a:off x="12001117" y="445122"/>
              <a:ext cx="814660" cy="472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prstClr val="white"/>
                    </a:glo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彎道</a:t>
              </a:r>
            </a:p>
          </p:txBody>
        </p:sp>
      </p:grp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B1A0DFD6-B795-B05C-E8BF-ECC4C2D99FFE}"/>
              </a:ext>
            </a:extLst>
          </p:cNvPr>
          <p:cNvSpPr/>
          <p:nvPr/>
        </p:nvSpPr>
        <p:spPr>
          <a:xfrm>
            <a:off x="5405378" y="2911823"/>
            <a:ext cx="6166548" cy="3016993"/>
          </a:xfrm>
          <a:prstGeom prst="roundRect">
            <a:avLst/>
          </a:prstGeom>
          <a:solidFill>
            <a:schemeClr val="bg1">
              <a:alpha val="50000"/>
            </a:schemeClr>
          </a:solidFill>
          <a:ln w="25400">
            <a:solidFill>
              <a:srgbClr val="3167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因為地形的遮蔽，行人看不到來往車輛，無法判斷何時能通過。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行人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被草叢樹木遮蔽視線，無法觀察來往車輛。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9C4EA71-7AE3-B897-330A-8177A8CF0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262" y="634297"/>
            <a:ext cx="1443501" cy="2584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62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3972770E-BB4B-2EEC-E9A0-94B9129B6897}"/>
              </a:ext>
            </a:extLst>
          </p:cNvPr>
          <p:cNvSpPr/>
          <p:nvPr/>
        </p:nvSpPr>
        <p:spPr>
          <a:xfrm>
            <a:off x="3870904" y="1636684"/>
            <a:ext cx="6997723" cy="2439154"/>
          </a:xfrm>
          <a:prstGeom prst="wedgeRoundRectCallout">
            <a:avLst>
              <a:gd name="adj1" fmla="val -63463"/>
              <a:gd name="adj2" fmla="val 22007"/>
              <a:gd name="adj3" fmla="val 16667"/>
            </a:avLst>
          </a:prstGeom>
          <a:solidFill>
            <a:srgbClr val="DDEFE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還記得「停、看、聽、想」穿越道路四原則嗎？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F1E0852-3B55-BBB9-5A43-5FC7B03E2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9" y="2856261"/>
            <a:ext cx="3225814" cy="4166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B9869D7-C534-F773-F528-BD9DEE1EFB77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發展活動│活動二：行走智多星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231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圓角矩形 7">
            <a:extLst>
              <a:ext uri="{FF2B5EF4-FFF2-40B4-BE49-F238E27FC236}">
                <a16:creationId xmlns:a16="http://schemas.microsoft.com/office/drawing/2014/main" id="{4D6E5590-A4B9-3A49-F8C4-8ACC76748A9E}"/>
              </a:ext>
            </a:extLst>
          </p:cNvPr>
          <p:cNvSpPr/>
          <p:nvPr/>
        </p:nvSpPr>
        <p:spPr>
          <a:xfrm>
            <a:off x="2564953" y="673225"/>
            <a:ext cx="9012618" cy="1131321"/>
          </a:xfrm>
          <a:prstGeom prst="roundRect">
            <a:avLst/>
          </a:prstGeom>
          <a:solidFill>
            <a:srgbClr val="DEEAE4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36000" rtlCol="0" anchor="ctr"/>
          <a:lstStyle/>
          <a:p>
            <a:pPr marL="5413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停下來：停在安全的地方等待</a:t>
            </a:r>
          </a:p>
        </p:txBody>
      </p:sp>
      <p:sp>
        <p:nvSpPr>
          <p:cNvPr id="28" name="圓角矩形 6">
            <a:extLst>
              <a:ext uri="{FF2B5EF4-FFF2-40B4-BE49-F238E27FC236}">
                <a16:creationId xmlns:a16="http://schemas.microsoft.com/office/drawing/2014/main" id="{1DC49D18-F6CC-3327-E4F7-90A93F843E11}"/>
              </a:ext>
            </a:extLst>
          </p:cNvPr>
          <p:cNvSpPr/>
          <p:nvPr/>
        </p:nvSpPr>
        <p:spPr>
          <a:xfrm>
            <a:off x="1837826" y="673227"/>
            <a:ext cx="1158037" cy="1131321"/>
          </a:xfrm>
          <a:prstGeom prst="roundRect">
            <a:avLst/>
          </a:prstGeom>
          <a:solidFill>
            <a:srgbClr val="2A9D8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停</a:t>
            </a:r>
          </a:p>
        </p:txBody>
      </p:sp>
      <p:sp>
        <p:nvSpPr>
          <p:cNvPr id="35" name="圓角矩形 7">
            <a:extLst>
              <a:ext uri="{FF2B5EF4-FFF2-40B4-BE49-F238E27FC236}">
                <a16:creationId xmlns:a16="http://schemas.microsoft.com/office/drawing/2014/main" id="{77A4492C-761F-CDA2-9754-D6C781CEB8F9}"/>
              </a:ext>
            </a:extLst>
          </p:cNvPr>
          <p:cNvSpPr/>
          <p:nvPr/>
        </p:nvSpPr>
        <p:spPr>
          <a:xfrm>
            <a:off x="2564953" y="2010014"/>
            <a:ext cx="9012618" cy="1694678"/>
          </a:xfrm>
          <a:prstGeom prst="roundRect">
            <a:avLst/>
          </a:prstGeom>
          <a:solidFill>
            <a:srgbClr val="F7E9C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695575" marR="0" lvl="0" indent="-2251075" algn="l" defTabSz="625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看號誌：看綠燈或小綠人號誌亮起。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695575" marR="0" lvl="0" indent="-2251075" algn="l" defTabSz="625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看車輛：穿越前左看右看再左看，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695575" marR="0" lvl="0" indent="-2251075" algn="l" defTabSz="625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穿越時持續注意轉彎車。</a:t>
            </a:r>
          </a:p>
        </p:txBody>
      </p:sp>
      <p:sp>
        <p:nvSpPr>
          <p:cNvPr id="36" name="圓角矩形 6">
            <a:extLst>
              <a:ext uri="{FF2B5EF4-FFF2-40B4-BE49-F238E27FC236}">
                <a16:creationId xmlns:a16="http://schemas.microsoft.com/office/drawing/2014/main" id="{0E9DCC1E-480A-E990-37BA-2A3C2374163B}"/>
              </a:ext>
            </a:extLst>
          </p:cNvPr>
          <p:cNvSpPr/>
          <p:nvPr/>
        </p:nvSpPr>
        <p:spPr>
          <a:xfrm>
            <a:off x="1837826" y="2010016"/>
            <a:ext cx="1158037" cy="1694678"/>
          </a:xfrm>
          <a:prstGeom prst="roundRect">
            <a:avLst/>
          </a:prstGeom>
          <a:solidFill>
            <a:srgbClr val="E9C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看</a:t>
            </a:r>
          </a:p>
        </p:txBody>
      </p:sp>
      <p:sp>
        <p:nvSpPr>
          <p:cNvPr id="38" name="圓角矩形 7">
            <a:extLst>
              <a:ext uri="{FF2B5EF4-FFF2-40B4-BE49-F238E27FC236}">
                <a16:creationId xmlns:a16="http://schemas.microsoft.com/office/drawing/2014/main" id="{60233C62-3E21-4B43-F2FF-D480DAF4A756}"/>
              </a:ext>
            </a:extLst>
          </p:cNvPr>
          <p:cNvSpPr/>
          <p:nvPr/>
        </p:nvSpPr>
        <p:spPr>
          <a:xfrm>
            <a:off x="2564953" y="3948694"/>
            <a:ext cx="9012618" cy="1052945"/>
          </a:xfrm>
          <a:prstGeom prst="roundRect">
            <a:avLst/>
          </a:prstGeom>
          <a:solidFill>
            <a:srgbClr val="FBDBC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445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聽聲音：聆聽交通的聲音，可能會在看見車輛前先聽到車聲，提早做出應變。</a:t>
            </a:r>
          </a:p>
        </p:txBody>
      </p:sp>
      <p:sp>
        <p:nvSpPr>
          <p:cNvPr id="39" name="圓角矩形 6">
            <a:extLst>
              <a:ext uri="{FF2B5EF4-FFF2-40B4-BE49-F238E27FC236}">
                <a16:creationId xmlns:a16="http://schemas.microsoft.com/office/drawing/2014/main" id="{EA372F2C-F175-068B-9863-89C7AA63FB0C}"/>
              </a:ext>
            </a:extLst>
          </p:cNvPr>
          <p:cNvSpPr/>
          <p:nvPr/>
        </p:nvSpPr>
        <p:spPr>
          <a:xfrm>
            <a:off x="1837826" y="3948696"/>
            <a:ext cx="1158037" cy="1052945"/>
          </a:xfrm>
          <a:prstGeom prst="roundRect">
            <a:avLst/>
          </a:prstGeom>
          <a:solidFill>
            <a:srgbClr val="F4A26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聽</a:t>
            </a:r>
          </a:p>
        </p:txBody>
      </p:sp>
      <p:sp>
        <p:nvSpPr>
          <p:cNvPr id="41" name="圓角矩形 7">
            <a:extLst>
              <a:ext uri="{FF2B5EF4-FFF2-40B4-BE49-F238E27FC236}">
                <a16:creationId xmlns:a16="http://schemas.microsoft.com/office/drawing/2014/main" id="{E4853FF2-1A5D-E73E-CD84-692601A3705F}"/>
              </a:ext>
            </a:extLst>
          </p:cNvPr>
          <p:cNvSpPr/>
          <p:nvPr/>
        </p:nvSpPr>
        <p:spPr>
          <a:xfrm>
            <a:off x="2564953" y="5303764"/>
            <a:ext cx="9012618" cy="1052945"/>
          </a:xfrm>
          <a:prstGeom prst="roundRect">
            <a:avLst/>
          </a:prstGeom>
          <a:solidFill>
            <a:srgbClr val="F7CFC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445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想一想：採取交通行為前，都要先想一想自己的行為是否能保障自己與他人的生命安全。</a:t>
            </a:r>
          </a:p>
        </p:txBody>
      </p:sp>
      <p:sp>
        <p:nvSpPr>
          <p:cNvPr id="42" name="圓角矩形 6">
            <a:extLst>
              <a:ext uri="{FF2B5EF4-FFF2-40B4-BE49-F238E27FC236}">
                <a16:creationId xmlns:a16="http://schemas.microsoft.com/office/drawing/2014/main" id="{4D552BC3-6268-9365-DC1C-D1A9DC2D8705}"/>
              </a:ext>
            </a:extLst>
          </p:cNvPr>
          <p:cNvSpPr/>
          <p:nvPr/>
        </p:nvSpPr>
        <p:spPr>
          <a:xfrm>
            <a:off x="1837826" y="5303766"/>
            <a:ext cx="1158037" cy="1052945"/>
          </a:xfrm>
          <a:prstGeom prst="roundRect">
            <a:avLst/>
          </a:prstGeom>
          <a:solidFill>
            <a:srgbClr val="E76F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</a:t>
            </a:r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3EDB0A1C-D136-AAEF-4F92-0243AC40B515}"/>
              </a:ext>
            </a:extLst>
          </p:cNvPr>
          <p:cNvGrpSpPr/>
          <p:nvPr/>
        </p:nvGrpSpPr>
        <p:grpSpPr>
          <a:xfrm>
            <a:off x="457175" y="626762"/>
            <a:ext cx="1082279" cy="1298103"/>
            <a:chOff x="5428818" y="5411770"/>
            <a:chExt cx="524130" cy="628650"/>
          </a:xfrm>
        </p:grpSpPr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DD6FF6F9-7993-395D-77B1-A211CC975E02}"/>
                </a:ext>
              </a:extLst>
            </p:cNvPr>
            <p:cNvSpPr/>
            <p:nvPr/>
          </p:nvSpPr>
          <p:spPr>
            <a:xfrm>
              <a:off x="5443488" y="5444471"/>
              <a:ext cx="509460" cy="509460"/>
            </a:xfrm>
            <a:prstGeom prst="ellipse">
              <a:avLst/>
            </a:prstGeom>
            <a:solidFill>
              <a:srgbClr val="2A9D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4FF028B6-643A-483C-46DA-6A846BF8E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28818" y="5411770"/>
              <a:ext cx="514350" cy="628650"/>
            </a:xfrm>
            <a:prstGeom prst="rect">
              <a:avLst/>
            </a:prstGeom>
          </p:spPr>
        </p:pic>
      </p:grp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08285D73-F11D-A74D-B012-88B19DB6063D}"/>
              </a:ext>
            </a:extLst>
          </p:cNvPr>
          <p:cNvGrpSpPr/>
          <p:nvPr/>
        </p:nvGrpSpPr>
        <p:grpSpPr>
          <a:xfrm>
            <a:off x="395411" y="2013131"/>
            <a:ext cx="1430415" cy="1448237"/>
            <a:chOff x="5994104" y="5273028"/>
            <a:chExt cx="692727" cy="701358"/>
          </a:xfrm>
        </p:grpSpPr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2F884BAB-E13B-C386-CDFB-96716F03559F}"/>
                </a:ext>
              </a:extLst>
            </p:cNvPr>
            <p:cNvSpPr/>
            <p:nvPr/>
          </p:nvSpPr>
          <p:spPr>
            <a:xfrm>
              <a:off x="6046603" y="5464926"/>
              <a:ext cx="509460" cy="509460"/>
            </a:xfrm>
            <a:prstGeom prst="ellipse">
              <a:avLst/>
            </a:prstGeom>
            <a:solidFill>
              <a:srgbClr val="E9C4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64" name="圖形 63">
              <a:extLst>
                <a:ext uri="{FF2B5EF4-FFF2-40B4-BE49-F238E27FC236}">
                  <a16:creationId xmlns:a16="http://schemas.microsoft.com/office/drawing/2014/main" id="{A37FB643-1725-0790-7A45-DE7A85F53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-592" t="18841" r="-4810" b="55658"/>
            <a:stretch/>
          </p:blipFill>
          <p:spPr>
            <a:xfrm>
              <a:off x="5994104" y="5273028"/>
              <a:ext cx="692727" cy="663093"/>
            </a:xfrm>
            <a:prstGeom prst="rect">
              <a:avLst/>
            </a:prstGeom>
          </p:spPr>
        </p:pic>
      </p:grp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1D1815FF-32AB-2AD5-801B-5A4D6C49C1E3}"/>
              </a:ext>
            </a:extLst>
          </p:cNvPr>
          <p:cNvGrpSpPr/>
          <p:nvPr/>
        </p:nvGrpSpPr>
        <p:grpSpPr>
          <a:xfrm>
            <a:off x="155485" y="3723588"/>
            <a:ext cx="1526087" cy="1411825"/>
            <a:chOff x="3757810" y="5444471"/>
            <a:chExt cx="739059" cy="683724"/>
          </a:xfrm>
        </p:grpSpPr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C835CD88-8BF4-C625-F496-B40531E4DB24}"/>
                </a:ext>
              </a:extLst>
            </p:cNvPr>
            <p:cNvSpPr/>
            <p:nvPr/>
          </p:nvSpPr>
          <p:spPr>
            <a:xfrm>
              <a:off x="3911249" y="5571998"/>
              <a:ext cx="509460" cy="509460"/>
            </a:xfrm>
            <a:prstGeom prst="ellipse">
              <a:avLst/>
            </a:prstGeom>
            <a:solidFill>
              <a:srgbClr val="F4A26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67" name="圖形 66">
              <a:extLst>
                <a:ext uri="{FF2B5EF4-FFF2-40B4-BE49-F238E27FC236}">
                  <a16:creationId xmlns:a16="http://schemas.microsoft.com/office/drawing/2014/main" id="{97672CF9-B273-EA55-FC23-C96A9675E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12451" t="38531" r="-1" b="35175"/>
            <a:stretch/>
          </p:blipFill>
          <p:spPr>
            <a:xfrm>
              <a:off x="3757810" y="5444471"/>
              <a:ext cx="739059" cy="683724"/>
            </a:xfrm>
            <a:prstGeom prst="rect">
              <a:avLst/>
            </a:prstGeom>
          </p:spPr>
        </p:pic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9165FCE8-B93D-E089-AF07-E9198412EA54}"/>
              </a:ext>
            </a:extLst>
          </p:cNvPr>
          <p:cNvGrpSpPr/>
          <p:nvPr/>
        </p:nvGrpSpPr>
        <p:grpSpPr>
          <a:xfrm>
            <a:off x="26032" y="4741021"/>
            <a:ext cx="2222083" cy="2304869"/>
            <a:chOff x="5610711" y="3509529"/>
            <a:chExt cx="1076119" cy="1116211"/>
          </a:xfrm>
        </p:grpSpPr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09B64B72-4009-C394-AC8B-D8ADA7AC6E19}"/>
                </a:ext>
              </a:extLst>
            </p:cNvPr>
            <p:cNvSpPr/>
            <p:nvPr/>
          </p:nvSpPr>
          <p:spPr>
            <a:xfrm>
              <a:off x="5840252" y="3805231"/>
              <a:ext cx="509460" cy="509460"/>
            </a:xfrm>
            <a:prstGeom prst="ellipse">
              <a:avLst/>
            </a:prstGeom>
            <a:solidFill>
              <a:srgbClr val="E76F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72" name="圖形 71">
              <a:extLst>
                <a:ext uri="{FF2B5EF4-FFF2-40B4-BE49-F238E27FC236}">
                  <a16:creationId xmlns:a16="http://schemas.microsoft.com/office/drawing/2014/main" id="{8E45B232-69FB-B8C0-58B8-EEC373D87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-21758" t="53552" r="-37358" b="-2791"/>
            <a:stretch/>
          </p:blipFill>
          <p:spPr>
            <a:xfrm>
              <a:off x="5610711" y="3509529"/>
              <a:ext cx="1076119" cy="1116211"/>
            </a:xfrm>
            <a:prstGeom prst="ellipse">
              <a:avLst/>
            </a:prstGeom>
          </p:spPr>
        </p:pic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BDE015AB-7F8E-33F4-B062-D632BDAB22EC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發展活動│活動二：行走智多星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81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38" grpId="0" animBg="1"/>
      <p:bldP spid="4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E6ED49A-7B4C-0F56-96EF-5B37B2B0A6AC}"/>
              </a:ext>
            </a:extLst>
          </p:cNvPr>
          <p:cNvSpPr/>
          <p:nvPr/>
        </p:nvSpPr>
        <p:spPr>
          <a:xfrm>
            <a:off x="775504" y="926432"/>
            <a:ext cx="10660283" cy="4409940"/>
          </a:xfrm>
          <a:custGeom>
            <a:avLst/>
            <a:gdLst>
              <a:gd name="connsiteX0" fmla="*/ 0 w 10660283"/>
              <a:gd name="connsiteY0" fmla="*/ 0 h 4409940"/>
              <a:gd name="connsiteX1" fmla="*/ 666268 w 10660283"/>
              <a:gd name="connsiteY1" fmla="*/ 0 h 4409940"/>
              <a:gd name="connsiteX2" fmla="*/ 1439138 w 10660283"/>
              <a:gd name="connsiteY2" fmla="*/ 0 h 4409940"/>
              <a:gd name="connsiteX3" fmla="*/ 2212009 w 10660283"/>
              <a:gd name="connsiteY3" fmla="*/ 0 h 4409940"/>
              <a:gd name="connsiteX4" fmla="*/ 3091482 w 10660283"/>
              <a:gd name="connsiteY4" fmla="*/ 0 h 4409940"/>
              <a:gd name="connsiteX5" fmla="*/ 3757750 w 10660283"/>
              <a:gd name="connsiteY5" fmla="*/ 0 h 4409940"/>
              <a:gd name="connsiteX6" fmla="*/ 4530620 w 10660283"/>
              <a:gd name="connsiteY6" fmla="*/ 0 h 4409940"/>
              <a:gd name="connsiteX7" fmla="*/ 5196888 w 10660283"/>
              <a:gd name="connsiteY7" fmla="*/ 0 h 4409940"/>
              <a:gd name="connsiteX8" fmla="*/ 5863156 w 10660283"/>
              <a:gd name="connsiteY8" fmla="*/ 0 h 4409940"/>
              <a:gd name="connsiteX9" fmla="*/ 6529423 w 10660283"/>
              <a:gd name="connsiteY9" fmla="*/ 0 h 4409940"/>
              <a:gd name="connsiteX10" fmla="*/ 6875883 w 10660283"/>
              <a:gd name="connsiteY10" fmla="*/ 0 h 4409940"/>
              <a:gd name="connsiteX11" fmla="*/ 7648753 w 10660283"/>
              <a:gd name="connsiteY11" fmla="*/ 0 h 4409940"/>
              <a:gd name="connsiteX12" fmla="*/ 7995212 w 10660283"/>
              <a:gd name="connsiteY12" fmla="*/ 0 h 4409940"/>
              <a:gd name="connsiteX13" fmla="*/ 8661480 w 10660283"/>
              <a:gd name="connsiteY13" fmla="*/ 0 h 4409940"/>
              <a:gd name="connsiteX14" fmla="*/ 9540953 w 10660283"/>
              <a:gd name="connsiteY14" fmla="*/ 0 h 4409940"/>
              <a:gd name="connsiteX15" fmla="*/ 10660283 w 10660283"/>
              <a:gd name="connsiteY15" fmla="*/ 0 h 4409940"/>
              <a:gd name="connsiteX16" fmla="*/ 10660283 w 10660283"/>
              <a:gd name="connsiteY16" fmla="*/ 674091 h 4409940"/>
              <a:gd name="connsiteX17" fmla="*/ 10660283 w 10660283"/>
              <a:gd name="connsiteY17" fmla="*/ 1215883 h 4409940"/>
              <a:gd name="connsiteX18" fmla="*/ 10660283 w 10660283"/>
              <a:gd name="connsiteY18" fmla="*/ 1757676 h 4409940"/>
              <a:gd name="connsiteX19" fmla="*/ 10660283 w 10660283"/>
              <a:gd name="connsiteY19" fmla="*/ 2387668 h 4409940"/>
              <a:gd name="connsiteX20" fmla="*/ 10660283 w 10660283"/>
              <a:gd name="connsiteY20" fmla="*/ 3017659 h 4409940"/>
              <a:gd name="connsiteX21" fmla="*/ 10660283 w 10660283"/>
              <a:gd name="connsiteY21" fmla="*/ 3603551 h 4409940"/>
              <a:gd name="connsiteX22" fmla="*/ 10660283 w 10660283"/>
              <a:gd name="connsiteY22" fmla="*/ 4409940 h 4409940"/>
              <a:gd name="connsiteX23" fmla="*/ 10207221 w 10660283"/>
              <a:gd name="connsiteY23" fmla="*/ 4409940 h 4409940"/>
              <a:gd name="connsiteX24" fmla="*/ 9540953 w 10660283"/>
              <a:gd name="connsiteY24" fmla="*/ 4409940 h 4409940"/>
              <a:gd name="connsiteX25" fmla="*/ 8768083 w 10660283"/>
              <a:gd name="connsiteY25" fmla="*/ 4409940 h 4409940"/>
              <a:gd name="connsiteX26" fmla="*/ 8421624 w 10660283"/>
              <a:gd name="connsiteY26" fmla="*/ 4409940 h 4409940"/>
              <a:gd name="connsiteX27" fmla="*/ 7542150 w 10660283"/>
              <a:gd name="connsiteY27" fmla="*/ 4409940 h 4409940"/>
              <a:gd name="connsiteX28" fmla="*/ 6982485 w 10660283"/>
              <a:gd name="connsiteY28" fmla="*/ 4409940 h 4409940"/>
              <a:gd name="connsiteX29" fmla="*/ 6209615 w 10660283"/>
              <a:gd name="connsiteY29" fmla="*/ 4409940 h 4409940"/>
              <a:gd name="connsiteX30" fmla="*/ 5863156 w 10660283"/>
              <a:gd name="connsiteY30" fmla="*/ 4409940 h 4409940"/>
              <a:gd name="connsiteX31" fmla="*/ 4983682 w 10660283"/>
              <a:gd name="connsiteY31" fmla="*/ 4409940 h 4409940"/>
              <a:gd name="connsiteX32" fmla="*/ 4424017 w 10660283"/>
              <a:gd name="connsiteY32" fmla="*/ 4409940 h 4409940"/>
              <a:gd name="connsiteX33" fmla="*/ 3757750 w 10660283"/>
              <a:gd name="connsiteY33" fmla="*/ 4409940 h 4409940"/>
              <a:gd name="connsiteX34" fmla="*/ 3304688 w 10660283"/>
              <a:gd name="connsiteY34" fmla="*/ 4409940 h 4409940"/>
              <a:gd name="connsiteX35" fmla="*/ 2531817 w 10660283"/>
              <a:gd name="connsiteY35" fmla="*/ 4409940 h 4409940"/>
              <a:gd name="connsiteX36" fmla="*/ 1652344 w 10660283"/>
              <a:gd name="connsiteY36" fmla="*/ 4409940 h 4409940"/>
              <a:gd name="connsiteX37" fmla="*/ 1092679 w 10660283"/>
              <a:gd name="connsiteY37" fmla="*/ 4409940 h 4409940"/>
              <a:gd name="connsiteX38" fmla="*/ 0 w 10660283"/>
              <a:gd name="connsiteY38" fmla="*/ 4409940 h 4409940"/>
              <a:gd name="connsiteX39" fmla="*/ 0 w 10660283"/>
              <a:gd name="connsiteY39" fmla="*/ 3779949 h 4409940"/>
              <a:gd name="connsiteX40" fmla="*/ 0 w 10660283"/>
              <a:gd name="connsiteY40" fmla="*/ 3149957 h 4409940"/>
              <a:gd name="connsiteX41" fmla="*/ 0 w 10660283"/>
              <a:gd name="connsiteY41" fmla="*/ 2475866 h 4409940"/>
              <a:gd name="connsiteX42" fmla="*/ 0 w 10660283"/>
              <a:gd name="connsiteY42" fmla="*/ 1845875 h 4409940"/>
              <a:gd name="connsiteX43" fmla="*/ 0 w 10660283"/>
              <a:gd name="connsiteY43" fmla="*/ 1171784 h 4409940"/>
              <a:gd name="connsiteX44" fmla="*/ 0 w 10660283"/>
              <a:gd name="connsiteY44" fmla="*/ 0 h 440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660283" h="4409940" fill="none" extrusionOk="0">
                <a:moveTo>
                  <a:pt x="0" y="0"/>
                </a:moveTo>
                <a:cubicBezTo>
                  <a:pt x="249614" y="-27371"/>
                  <a:pt x="482548" y="3584"/>
                  <a:pt x="666268" y="0"/>
                </a:cubicBezTo>
                <a:cubicBezTo>
                  <a:pt x="849988" y="-3584"/>
                  <a:pt x="1080788" y="-1572"/>
                  <a:pt x="1439138" y="0"/>
                </a:cubicBezTo>
                <a:cubicBezTo>
                  <a:pt x="1797488" y="1572"/>
                  <a:pt x="2015331" y="-16415"/>
                  <a:pt x="2212009" y="0"/>
                </a:cubicBezTo>
                <a:cubicBezTo>
                  <a:pt x="2408687" y="16415"/>
                  <a:pt x="2848780" y="-23520"/>
                  <a:pt x="3091482" y="0"/>
                </a:cubicBezTo>
                <a:cubicBezTo>
                  <a:pt x="3334184" y="23520"/>
                  <a:pt x="3535912" y="-22306"/>
                  <a:pt x="3757750" y="0"/>
                </a:cubicBezTo>
                <a:cubicBezTo>
                  <a:pt x="3979588" y="22306"/>
                  <a:pt x="4204464" y="-23840"/>
                  <a:pt x="4530620" y="0"/>
                </a:cubicBezTo>
                <a:cubicBezTo>
                  <a:pt x="4856776" y="23840"/>
                  <a:pt x="5026411" y="16125"/>
                  <a:pt x="5196888" y="0"/>
                </a:cubicBezTo>
                <a:cubicBezTo>
                  <a:pt x="5367365" y="-16125"/>
                  <a:pt x="5683884" y="-3971"/>
                  <a:pt x="5863156" y="0"/>
                </a:cubicBezTo>
                <a:cubicBezTo>
                  <a:pt x="6042428" y="3971"/>
                  <a:pt x="6223035" y="462"/>
                  <a:pt x="6529423" y="0"/>
                </a:cubicBezTo>
                <a:cubicBezTo>
                  <a:pt x="6835811" y="-462"/>
                  <a:pt x="6788745" y="-7568"/>
                  <a:pt x="6875883" y="0"/>
                </a:cubicBezTo>
                <a:cubicBezTo>
                  <a:pt x="6963021" y="7568"/>
                  <a:pt x="7271250" y="-25445"/>
                  <a:pt x="7648753" y="0"/>
                </a:cubicBezTo>
                <a:cubicBezTo>
                  <a:pt x="8026256" y="25445"/>
                  <a:pt x="7909768" y="6942"/>
                  <a:pt x="7995212" y="0"/>
                </a:cubicBezTo>
                <a:cubicBezTo>
                  <a:pt x="8080656" y="-6942"/>
                  <a:pt x="8408746" y="-1966"/>
                  <a:pt x="8661480" y="0"/>
                </a:cubicBezTo>
                <a:cubicBezTo>
                  <a:pt x="8914214" y="1966"/>
                  <a:pt x="9334700" y="18766"/>
                  <a:pt x="9540953" y="0"/>
                </a:cubicBezTo>
                <a:cubicBezTo>
                  <a:pt x="9747206" y="-18766"/>
                  <a:pt x="10151112" y="32847"/>
                  <a:pt x="10660283" y="0"/>
                </a:cubicBezTo>
                <a:cubicBezTo>
                  <a:pt x="10680344" y="220715"/>
                  <a:pt x="10633654" y="429272"/>
                  <a:pt x="10660283" y="674091"/>
                </a:cubicBezTo>
                <a:cubicBezTo>
                  <a:pt x="10686912" y="918910"/>
                  <a:pt x="10649691" y="1033392"/>
                  <a:pt x="10660283" y="1215883"/>
                </a:cubicBezTo>
                <a:cubicBezTo>
                  <a:pt x="10670875" y="1398374"/>
                  <a:pt x="10652293" y="1556449"/>
                  <a:pt x="10660283" y="1757676"/>
                </a:cubicBezTo>
                <a:cubicBezTo>
                  <a:pt x="10668273" y="1958903"/>
                  <a:pt x="10634888" y="2209629"/>
                  <a:pt x="10660283" y="2387668"/>
                </a:cubicBezTo>
                <a:cubicBezTo>
                  <a:pt x="10685678" y="2565707"/>
                  <a:pt x="10643212" y="2823508"/>
                  <a:pt x="10660283" y="3017659"/>
                </a:cubicBezTo>
                <a:cubicBezTo>
                  <a:pt x="10677354" y="3211810"/>
                  <a:pt x="10639330" y="3440498"/>
                  <a:pt x="10660283" y="3603551"/>
                </a:cubicBezTo>
                <a:cubicBezTo>
                  <a:pt x="10681236" y="3766604"/>
                  <a:pt x="10623218" y="4043612"/>
                  <a:pt x="10660283" y="4409940"/>
                </a:cubicBezTo>
                <a:cubicBezTo>
                  <a:pt x="10551574" y="4391540"/>
                  <a:pt x="10334516" y="4409330"/>
                  <a:pt x="10207221" y="4409940"/>
                </a:cubicBezTo>
                <a:cubicBezTo>
                  <a:pt x="10079926" y="4410550"/>
                  <a:pt x="9781365" y="4440728"/>
                  <a:pt x="9540953" y="4409940"/>
                </a:cubicBezTo>
                <a:cubicBezTo>
                  <a:pt x="9300541" y="4379152"/>
                  <a:pt x="9011118" y="4424055"/>
                  <a:pt x="8768083" y="4409940"/>
                </a:cubicBezTo>
                <a:cubicBezTo>
                  <a:pt x="8525048" y="4395826"/>
                  <a:pt x="8512166" y="4411879"/>
                  <a:pt x="8421624" y="4409940"/>
                </a:cubicBezTo>
                <a:cubicBezTo>
                  <a:pt x="8331082" y="4408001"/>
                  <a:pt x="7740638" y="4375391"/>
                  <a:pt x="7542150" y="4409940"/>
                </a:cubicBezTo>
                <a:cubicBezTo>
                  <a:pt x="7343662" y="4444489"/>
                  <a:pt x="7158600" y="4430835"/>
                  <a:pt x="6982485" y="4409940"/>
                </a:cubicBezTo>
                <a:cubicBezTo>
                  <a:pt x="6806371" y="4389045"/>
                  <a:pt x="6494865" y="4439254"/>
                  <a:pt x="6209615" y="4409940"/>
                </a:cubicBezTo>
                <a:cubicBezTo>
                  <a:pt x="5924365" y="4380627"/>
                  <a:pt x="5978786" y="4398509"/>
                  <a:pt x="5863156" y="4409940"/>
                </a:cubicBezTo>
                <a:cubicBezTo>
                  <a:pt x="5747526" y="4421371"/>
                  <a:pt x="5265840" y="4426846"/>
                  <a:pt x="4983682" y="4409940"/>
                </a:cubicBezTo>
                <a:cubicBezTo>
                  <a:pt x="4701524" y="4393034"/>
                  <a:pt x="4653929" y="4392084"/>
                  <a:pt x="4424017" y="4409940"/>
                </a:cubicBezTo>
                <a:cubicBezTo>
                  <a:pt x="4194106" y="4427796"/>
                  <a:pt x="3897805" y="4402887"/>
                  <a:pt x="3757750" y="4409940"/>
                </a:cubicBezTo>
                <a:cubicBezTo>
                  <a:pt x="3617695" y="4416993"/>
                  <a:pt x="3405083" y="4425961"/>
                  <a:pt x="3304688" y="4409940"/>
                </a:cubicBezTo>
                <a:cubicBezTo>
                  <a:pt x="3204293" y="4393919"/>
                  <a:pt x="2869810" y="4444788"/>
                  <a:pt x="2531817" y="4409940"/>
                </a:cubicBezTo>
                <a:cubicBezTo>
                  <a:pt x="2193824" y="4375092"/>
                  <a:pt x="2080744" y="4413384"/>
                  <a:pt x="1652344" y="4409940"/>
                </a:cubicBezTo>
                <a:cubicBezTo>
                  <a:pt x="1223944" y="4406496"/>
                  <a:pt x="1345537" y="4402990"/>
                  <a:pt x="1092679" y="4409940"/>
                </a:cubicBezTo>
                <a:cubicBezTo>
                  <a:pt x="839821" y="4416890"/>
                  <a:pt x="498927" y="4422163"/>
                  <a:pt x="0" y="4409940"/>
                </a:cubicBezTo>
                <a:cubicBezTo>
                  <a:pt x="16314" y="4207885"/>
                  <a:pt x="16816" y="4025060"/>
                  <a:pt x="0" y="3779949"/>
                </a:cubicBezTo>
                <a:cubicBezTo>
                  <a:pt x="-16816" y="3534838"/>
                  <a:pt x="-16240" y="3322376"/>
                  <a:pt x="0" y="3149957"/>
                </a:cubicBezTo>
                <a:cubicBezTo>
                  <a:pt x="16240" y="2977538"/>
                  <a:pt x="3836" y="2800130"/>
                  <a:pt x="0" y="2475866"/>
                </a:cubicBezTo>
                <a:cubicBezTo>
                  <a:pt x="-3836" y="2151602"/>
                  <a:pt x="-5921" y="2131449"/>
                  <a:pt x="0" y="1845875"/>
                </a:cubicBezTo>
                <a:cubicBezTo>
                  <a:pt x="5921" y="1560301"/>
                  <a:pt x="-11165" y="1414452"/>
                  <a:pt x="0" y="1171784"/>
                </a:cubicBezTo>
                <a:cubicBezTo>
                  <a:pt x="11165" y="929116"/>
                  <a:pt x="-21313" y="439722"/>
                  <a:pt x="0" y="0"/>
                </a:cubicBezTo>
                <a:close/>
              </a:path>
              <a:path w="10660283" h="4409940" stroke="0" extrusionOk="0">
                <a:moveTo>
                  <a:pt x="0" y="0"/>
                </a:moveTo>
                <a:cubicBezTo>
                  <a:pt x="191963" y="-17592"/>
                  <a:pt x="400826" y="-14168"/>
                  <a:pt x="559665" y="0"/>
                </a:cubicBezTo>
                <a:cubicBezTo>
                  <a:pt x="718505" y="14168"/>
                  <a:pt x="804171" y="-15720"/>
                  <a:pt x="906124" y="0"/>
                </a:cubicBezTo>
                <a:cubicBezTo>
                  <a:pt x="1008077" y="15720"/>
                  <a:pt x="1508598" y="-25227"/>
                  <a:pt x="1785597" y="0"/>
                </a:cubicBezTo>
                <a:cubicBezTo>
                  <a:pt x="2062596" y="25227"/>
                  <a:pt x="2199156" y="-27772"/>
                  <a:pt x="2345262" y="0"/>
                </a:cubicBezTo>
                <a:cubicBezTo>
                  <a:pt x="2491369" y="27772"/>
                  <a:pt x="2663873" y="7335"/>
                  <a:pt x="2904927" y="0"/>
                </a:cubicBezTo>
                <a:cubicBezTo>
                  <a:pt x="3145981" y="-7335"/>
                  <a:pt x="3484042" y="9442"/>
                  <a:pt x="3784400" y="0"/>
                </a:cubicBezTo>
                <a:cubicBezTo>
                  <a:pt x="4084758" y="-9442"/>
                  <a:pt x="4081329" y="-14107"/>
                  <a:pt x="4237462" y="0"/>
                </a:cubicBezTo>
                <a:cubicBezTo>
                  <a:pt x="4393595" y="14107"/>
                  <a:pt x="4849114" y="32507"/>
                  <a:pt x="5116936" y="0"/>
                </a:cubicBezTo>
                <a:cubicBezTo>
                  <a:pt x="5384758" y="-32507"/>
                  <a:pt x="5581518" y="-436"/>
                  <a:pt x="5996409" y="0"/>
                </a:cubicBezTo>
                <a:cubicBezTo>
                  <a:pt x="6411300" y="436"/>
                  <a:pt x="6485087" y="11912"/>
                  <a:pt x="6662677" y="0"/>
                </a:cubicBezTo>
                <a:cubicBezTo>
                  <a:pt x="6840267" y="-11912"/>
                  <a:pt x="7223428" y="-26353"/>
                  <a:pt x="7542150" y="0"/>
                </a:cubicBezTo>
                <a:cubicBezTo>
                  <a:pt x="7860872" y="26353"/>
                  <a:pt x="7840838" y="14349"/>
                  <a:pt x="8101815" y="0"/>
                </a:cubicBezTo>
                <a:cubicBezTo>
                  <a:pt x="8362793" y="-14349"/>
                  <a:pt x="8500149" y="-1604"/>
                  <a:pt x="8661480" y="0"/>
                </a:cubicBezTo>
                <a:cubicBezTo>
                  <a:pt x="8822811" y="1604"/>
                  <a:pt x="9210560" y="-31282"/>
                  <a:pt x="9434350" y="0"/>
                </a:cubicBezTo>
                <a:cubicBezTo>
                  <a:pt x="9658140" y="31282"/>
                  <a:pt x="9797829" y="-16415"/>
                  <a:pt x="9994015" y="0"/>
                </a:cubicBezTo>
                <a:cubicBezTo>
                  <a:pt x="10190202" y="16415"/>
                  <a:pt x="10429468" y="6245"/>
                  <a:pt x="10660283" y="0"/>
                </a:cubicBezTo>
                <a:cubicBezTo>
                  <a:pt x="10694605" y="232187"/>
                  <a:pt x="10633426" y="364174"/>
                  <a:pt x="10660283" y="718190"/>
                </a:cubicBezTo>
                <a:cubicBezTo>
                  <a:pt x="10687141" y="1072206"/>
                  <a:pt x="10637557" y="1115500"/>
                  <a:pt x="10660283" y="1392281"/>
                </a:cubicBezTo>
                <a:cubicBezTo>
                  <a:pt x="10683009" y="1669062"/>
                  <a:pt x="10646189" y="1816533"/>
                  <a:pt x="10660283" y="2066372"/>
                </a:cubicBezTo>
                <a:cubicBezTo>
                  <a:pt x="10674377" y="2316211"/>
                  <a:pt x="10656626" y="2317574"/>
                  <a:pt x="10660283" y="2564065"/>
                </a:cubicBezTo>
                <a:cubicBezTo>
                  <a:pt x="10663940" y="2810556"/>
                  <a:pt x="10649669" y="2849846"/>
                  <a:pt x="10660283" y="3105858"/>
                </a:cubicBezTo>
                <a:cubicBezTo>
                  <a:pt x="10670897" y="3361870"/>
                  <a:pt x="10653489" y="3639834"/>
                  <a:pt x="10660283" y="3779949"/>
                </a:cubicBezTo>
                <a:cubicBezTo>
                  <a:pt x="10667077" y="3920064"/>
                  <a:pt x="10688976" y="4199940"/>
                  <a:pt x="10660283" y="4409940"/>
                </a:cubicBezTo>
                <a:cubicBezTo>
                  <a:pt x="10487590" y="4425216"/>
                  <a:pt x="10356166" y="4418578"/>
                  <a:pt x="10207221" y="4409940"/>
                </a:cubicBezTo>
                <a:cubicBezTo>
                  <a:pt x="10058276" y="4401302"/>
                  <a:pt x="10018729" y="4418644"/>
                  <a:pt x="9860762" y="4409940"/>
                </a:cubicBezTo>
                <a:cubicBezTo>
                  <a:pt x="9702795" y="4401236"/>
                  <a:pt x="9609324" y="4413662"/>
                  <a:pt x="9514303" y="4409940"/>
                </a:cubicBezTo>
                <a:cubicBezTo>
                  <a:pt x="9419282" y="4406218"/>
                  <a:pt x="9056344" y="4433754"/>
                  <a:pt x="8848035" y="4409940"/>
                </a:cubicBezTo>
                <a:cubicBezTo>
                  <a:pt x="8639726" y="4386126"/>
                  <a:pt x="8620479" y="4427643"/>
                  <a:pt x="8394973" y="4409940"/>
                </a:cubicBezTo>
                <a:cubicBezTo>
                  <a:pt x="8169467" y="4392237"/>
                  <a:pt x="7814716" y="4383888"/>
                  <a:pt x="7622102" y="4409940"/>
                </a:cubicBezTo>
                <a:cubicBezTo>
                  <a:pt x="7429488" y="4435992"/>
                  <a:pt x="7369371" y="4399876"/>
                  <a:pt x="7169040" y="4409940"/>
                </a:cubicBezTo>
                <a:cubicBezTo>
                  <a:pt x="6968709" y="4420004"/>
                  <a:pt x="6561040" y="4438967"/>
                  <a:pt x="6396170" y="4409940"/>
                </a:cubicBezTo>
                <a:cubicBezTo>
                  <a:pt x="6231300" y="4380914"/>
                  <a:pt x="6178562" y="4394714"/>
                  <a:pt x="6049711" y="4409940"/>
                </a:cubicBezTo>
                <a:cubicBezTo>
                  <a:pt x="5920860" y="4425166"/>
                  <a:pt x="5435958" y="4436145"/>
                  <a:pt x="5276840" y="4409940"/>
                </a:cubicBezTo>
                <a:cubicBezTo>
                  <a:pt x="5117722" y="4383735"/>
                  <a:pt x="5034351" y="4411609"/>
                  <a:pt x="4823778" y="4409940"/>
                </a:cubicBezTo>
                <a:cubicBezTo>
                  <a:pt x="4613205" y="4408271"/>
                  <a:pt x="4617901" y="4401489"/>
                  <a:pt x="4477319" y="4409940"/>
                </a:cubicBezTo>
                <a:cubicBezTo>
                  <a:pt x="4336737" y="4418391"/>
                  <a:pt x="4187958" y="4406196"/>
                  <a:pt x="4024257" y="4409940"/>
                </a:cubicBezTo>
                <a:cubicBezTo>
                  <a:pt x="3860556" y="4413684"/>
                  <a:pt x="3507554" y="4403396"/>
                  <a:pt x="3251386" y="4409940"/>
                </a:cubicBezTo>
                <a:cubicBezTo>
                  <a:pt x="2995218" y="4416484"/>
                  <a:pt x="2965963" y="4390854"/>
                  <a:pt x="2798324" y="4409940"/>
                </a:cubicBezTo>
                <a:cubicBezTo>
                  <a:pt x="2630685" y="4429026"/>
                  <a:pt x="2562481" y="4418914"/>
                  <a:pt x="2451865" y="4409940"/>
                </a:cubicBezTo>
                <a:cubicBezTo>
                  <a:pt x="2341249" y="4400966"/>
                  <a:pt x="2127196" y="4410364"/>
                  <a:pt x="1998803" y="4409940"/>
                </a:cubicBezTo>
                <a:cubicBezTo>
                  <a:pt x="1870410" y="4409516"/>
                  <a:pt x="1643623" y="4426269"/>
                  <a:pt x="1439138" y="4409940"/>
                </a:cubicBezTo>
                <a:cubicBezTo>
                  <a:pt x="1234654" y="4393611"/>
                  <a:pt x="927565" y="4394380"/>
                  <a:pt x="772871" y="4409940"/>
                </a:cubicBezTo>
                <a:cubicBezTo>
                  <a:pt x="618177" y="4425500"/>
                  <a:pt x="329575" y="4432357"/>
                  <a:pt x="0" y="4409940"/>
                </a:cubicBezTo>
                <a:cubicBezTo>
                  <a:pt x="23131" y="4115963"/>
                  <a:pt x="17016" y="3945526"/>
                  <a:pt x="0" y="3691750"/>
                </a:cubicBezTo>
                <a:cubicBezTo>
                  <a:pt x="-17016" y="3437974"/>
                  <a:pt x="-11595" y="3350116"/>
                  <a:pt x="0" y="3061758"/>
                </a:cubicBezTo>
                <a:cubicBezTo>
                  <a:pt x="11595" y="2773400"/>
                  <a:pt x="16661" y="2737086"/>
                  <a:pt x="0" y="2431767"/>
                </a:cubicBezTo>
                <a:cubicBezTo>
                  <a:pt x="-16661" y="2126448"/>
                  <a:pt x="5245" y="1986193"/>
                  <a:pt x="0" y="1801775"/>
                </a:cubicBezTo>
                <a:cubicBezTo>
                  <a:pt x="-5245" y="1617357"/>
                  <a:pt x="-23480" y="1467905"/>
                  <a:pt x="0" y="1171784"/>
                </a:cubicBezTo>
                <a:cubicBezTo>
                  <a:pt x="23480" y="875663"/>
                  <a:pt x="28875" y="813247"/>
                  <a:pt x="0" y="585892"/>
                </a:cubicBezTo>
                <a:cubicBezTo>
                  <a:pt x="-28875" y="358537"/>
                  <a:pt x="-28103" y="19734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1674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48663B-FA0C-E2BB-A7FF-E50263A48304}"/>
              </a:ext>
            </a:extLst>
          </p:cNvPr>
          <p:cNvSpPr txBox="1"/>
          <p:nvPr/>
        </p:nvSpPr>
        <p:spPr>
          <a:xfrm>
            <a:off x="1253521" y="1579228"/>
            <a:ext cx="9704247" cy="2611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活動方式：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3-6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人為一組。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小組觀察拿到的情境圖，想一想，</a:t>
            </a:r>
            <a:r>
              <a:rPr kumimoji="0" lang="zh-TW" alt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娜娜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要如何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運用「停、看、聽、想」四原則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安全的行走。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小組必需依照情境圖，指出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符合該情境的具體策略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</a:p>
        </p:txBody>
      </p:sp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42499BC8-A848-2884-4585-4ECCADB2BDD8}"/>
              </a:ext>
            </a:extLst>
          </p:cNvPr>
          <p:cNvSpPr/>
          <p:nvPr/>
        </p:nvSpPr>
        <p:spPr>
          <a:xfrm>
            <a:off x="1759348" y="630924"/>
            <a:ext cx="8831484" cy="64564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「穿越道路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『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停看聽想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』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」分組活動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(1/3)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0246A11-E333-26A5-7F83-C88AF4A2274D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發展活動│活動二：行走智多星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70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3972770E-BB4B-2EEC-E9A0-94B9129B6897}"/>
              </a:ext>
            </a:extLst>
          </p:cNvPr>
          <p:cNvSpPr/>
          <p:nvPr/>
        </p:nvSpPr>
        <p:spPr>
          <a:xfrm>
            <a:off x="2535168" y="783772"/>
            <a:ext cx="9197652" cy="4391682"/>
          </a:xfrm>
          <a:prstGeom prst="wedgeRoundRectCallout">
            <a:avLst>
              <a:gd name="adj1" fmla="val -54633"/>
              <a:gd name="adj2" fmla="val 21128"/>
              <a:gd name="adj3" fmla="val 16667"/>
            </a:avLst>
          </a:prstGeom>
          <a:solidFill>
            <a:srgbClr val="DDEFE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請回想一下，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在上、下學途中或是跟家人外出步行的過程中，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是否有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曾經發生或差點發生事故的經驗？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沒有相關經驗，可從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604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家人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604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朋友經驗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604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生活觀察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604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新聞報導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等分享。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F1E0852-3B55-BBB9-5A43-5FC7B03E2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9" y="2856261"/>
            <a:ext cx="3225814" cy="4166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C8519B93-AA4B-1E48-14F6-F10AD338D25D}"/>
              </a:ext>
            </a:extLst>
          </p:cNvPr>
          <p:cNvGrpSpPr/>
          <p:nvPr/>
        </p:nvGrpSpPr>
        <p:grpSpPr>
          <a:xfrm>
            <a:off x="3396343" y="3954342"/>
            <a:ext cx="7342415" cy="646986"/>
            <a:chOff x="1920555" y="4333749"/>
            <a:chExt cx="7342415" cy="646986"/>
          </a:xfrm>
        </p:grpSpPr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96CC2656-7B22-43DE-8218-B81276CE92E8}"/>
                </a:ext>
              </a:extLst>
            </p:cNvPr>
            <p:cNvSpPr txBox="1"/>
            <p:nvPr/>
          </p:nvSpPr>
          <p:spPr>
            <a:xfrm>
              <a:off x="4522241" y="4333749"/>
              <a:ext cx="2139043" cy="646986"/>
            </a:xfrm>
            <a:prstGeom prst="roundRect">
              <a:avLst/>
            </a:prstGeom>
            <a:solidFill>
              <a:srgbClr val="316747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發生情境</a:t>
              </a: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F3D608B8-1609-064C-A04A-3E05E0A249AF}"/>
                </a:ext>
              </a:extLst>
            </p:cNvPr>
            <p:cNvSpPr txBox="1"/>
            <p:nvPr/>
          </p:nvSpPr>
          <p:spPr>
            <a:xfrm>
              <a:off x="7123927" y="4333749"/>
              <a:ext cx="2139043" cy="646986"/>
            </a:xfrm>
            <a:prstGeom prst="roundRect">
              <a:avLst/>
            </a:prstGeom>
            <a:solidFill>
              <a:srgbClr val="316747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發生原因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79339971-1FBC-0F82-C4EF-A20A80AF2EE6}"/>
                </a:ext>
              </a:extLst>
            </p:cNvPr>
            <p:cNvSpPr txBox="1"/>
            <p:nvPr/>
          </p:nvSpPr>
          <p:spPr>
            <a:xfrm>
              <a:off x="1920555" y="4333749"/>
              <a:ext cx="2139043" cy="646986"/>
            </a:xfrm>
            <a:prstGeom prst="roundRect">
              <a:avLst/>
            </a:prstGeom>
            <a:solidFill>
              <a:srgbClr val="316747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發生地點</a:t>
              </a:r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198AC9DE-5220-C736-98AB-E8F6933D23AE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：事故經驗說一說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9677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E6ED49A-7B4C-0F56-96EF-5B37B2B0A6AC}"/>
              </a:ext>
            </a:extLst>
          </p:cNvPr>
          <p:cNvSpPr/>
          <p:nvPr/>
        </p:nvSpPr>
        <p:spPr>
          <a:xfrm>
            <a:off x="494270" y="891708"/>
            <a:ext cx="11170508" cy="5175460"/>
          </a:xfrm>
          <a:custGeom>
            <a:avLst/>
            <a:gdLst>
              <a:gd name="connsiteX0" fmla="*/ 0 w 11170508"/>
              <a:gd name="connsiteY0" fmla="*/ 0 h 5175460"/>
              <a:gd name="connsiteX1" fmla="*/ 698157 w 11170508"/>
              <a:gd name="connsiteY1" fmla="*/ 0 h 5175460"/>
              <a:gd name="connsiteX2" fmla="*/ 1508019 w 11170508"/>
              <a:gd name="connsiteY2" fmla="*/ 0 h 5175460"/>
              <a:gd name="connsiteX3" fmla="*/ 2317880 w 11170508"/>
              <a:gd name="connsiteY3" fmla="*/ 0 h 5175460"/>
              <a:gd name="connsiteX4" fmla="*/ 3239447 w 11170508"/>
              <a:gd name="connsiteY4" fmla="*/ 0 h 5175460"/>
              <a:gd name="connsiteX5" fmla="*/ 3937604 w 11170508"/>
              <a:gd name="connsiteY5" fmla="*/ 0 h 5175460"/>
              <a:gd name="connsiteX6" fmla="*/ 4747466 w 11170508"/>
              <a:gd name="connsiteY6" fmla="*/ 0 h 5175460"/>
              <a:gd name="connsiteX7" fmla="*/ 5445623 w 11170508"/>
              <a:gd name="connsiteY7" fmla="*/ 0 h 5175460"/>
              <a:gd name="connsiteX8" fmla="*/ 6143779 w 11170508"/>
              <a:gd name="connsiteY8" fmla="*/ 0 h 5175460"/>
              <a:gd name="connsiteX9" fmla="*/ 6841936 w 11170508"/>
              <a:gd name="connsiteY9" fmla="*/ 0 h 5175460"/>
              <a:gd name="connsiteX10" fmla="*/ 7204978 w 11170508"/>
              <a:gd name="connsiteY10" fmla="*/ 0 h 5175460"/>
              <a:gd name="connsiteX11" fmla="*/ 8014839 w 11170508"/>
              <a:gd name="connsiteY11" fmla="*/ 0 h 5175460"/>
              <a:gd name="connsiteX12" fmla="*/ 8377881 w 11170508"/>
              <a:gd name="connsiteY12" fmla="*/ 0 h 5175460"/>
              <a:gd name="connsiteX13" fmla="*/ 9076038 w 11170508"/>
              <a:gd name="connsiteY13" fmla="*/ 0 h 5175460"/>
              <a:gd name="connsiteX14" fmla="*/ 9997605 w 11170508"/>
              <a:gd name="connsiteY14" fmla="*/ 0 h 5175460"/>
              <a:gd name="connsiteX15" fmla="*/ 11170508 w 11170508"/>
              <a:gd name="connsiteY15" fmla="*/ 0 h 5175460"/>
              <a:gd name="connsiteX16" fmla="*/ 11170508 w 11170508"/>
              <a:gd name="connsiteY16" fmla="*/ 698687 h 5175460"/>
              <a:gd name="connsiteX17" fmla="*/ 11170508 w 11170508"/>
              <a:gd name="connsiteY17" fmla="*/ 1242110 h 5175460"/>
              <a:gd name="connsiteX18" fmla="*/ 11170508 w 11170508"/>
              <a:gd name="connsiteY18" fmla="*/ 1785534 h 5175460"/>
              <a:gd name="connsiteX19" fmla="*/ 11170508 w 11170508"/>
              <a:gd name="connsiteY19" fmla="*/ 2432466 h 5175460"/>
              <a:gd name="connsiteX20" fmla="*/ 11170508 w 11170508"/>
              <a:gd name="connsiteY20" fmla="*/ 3079399 h 5175460"/>
              <a:gd name="connsiteX21" fmla="*/ 11170508 w 11170508"/>
              <a:gd name="connsiteY21" fmla="*/ 3674577 h 5175460"/>
              <a:gd name="connsiteX22" fmla="*/ 11170508 w 11170508"/>
              <a:gd name="connsiteY22" fmla="*/ 4425018 h 5175460"/>
              <a:gd name="connsiteX23" fmla="*/ 11170508 w 11170508"/>
              <a:gd name="connsiteY23" fmla="*/ 5175460 h 5175460"/>
              <a:gd name="connsiteX24" fmla="*/ 10248941 w 11170508"/>
              <a:gd name="connsiteY24" fmla="*/ 5175460 h 5175460"/>
              <a:gd name="connsiteX25" fmla="*/ 9439079 w 11170508"/>
              <a:gd name="connsiteY25" fmla="*/ 5175460 h 5175460"/>
              <a:gd name="connsiteX26" fmla="*/ 9076038 w 11170508"/>
              <a:gd name="connsiteY26" fmla="*/ 5175460 h 5175460"/>
              <a:gd name="connsiteX27" fmla="*/ 8154471 w 11170508"/>
              <a:gd name="connsiteY27" fmla="*/ 5175460 h 5175460"/>
              <a:gd name="connsiteX28" fmla="*/ 7568019 w 11170508"/>
              <a:gd name="connsiteY28" fmla="*/ 5175460 h 5175460"/>
              <a:gd name="connsiteX29" fmla="*/ 6758157 w 11170508"/>
              <a:gd name="connsiteY29" fmla="*/ 5175460 h 5175460"/>
              <a:gd name="connsiteX30" fmla="*/ 6395116 w 11170508"/>
              <a:gd name="connsiteY30" fmla="*/ 5175460 h 5175460"/>
              <a:gd name="connsiteX31" fmla="*/ 5473549 w 11170508"/>
              <a:gd name="connsiteY31" fmla="*/ 5175460 h 5175460"/>
              <a:gd name="connsiteX32" fmla="*/ 4887097 w 11170508"/>
              <a:gd name="connsiteY32" fmla="*/ 5175460 h 5175460"/>
              <a:gd name="connsiteX33" fmla="*/ 4188941 w 11170508"/>
              <a:gd name="connsiteY33" fmla="*/ 5175460 h 5175460"/>
              <a:gd name="connsiteX34" fmla="*/ 3714194 w 11170508"/>
              <a:gd name="connsiteY34" fmla="*/ 5175460 h 5175460"/>
              <a:gd name="connsiteX35" fmla="*/ 2904332 w 11170508"/>
              <a:gd name="connsiteY35" fmla="*/ 5175460 h 5175460"/>
              <a:gd name="connsiteX36" fmla="*/ 1982765 w 11170508"/>
              <a:gd name="connsiteY36" fmla="*/ 5175460 h 5175460"/>
              <a:gd name="connsiteX37" fmla="*/ 1396314 w 11170508"/>
              <a:gd name="connsiteY37" fmla="*/ 5175460 h 5175460"/>
              <a:gd name="connsiteX38" fmla="*/ 0 w 11170508"/>
              <a:gd name="connsiteY38" fmla="*/ 5175460 h 5175460"/>
              <a:gd name="connsiteX39" fmla="*/ 0 w 11170508"/>
              <a:gd name="connsiteY39" fmla="*/ 4528528 h 5175460"/>
              <a:gd name="connsiteX40" fmla="*/ 0 w 11170508"/>
              <a:gd name="connsiteY40" fmla="*/ 3881595 h 5175460"/>
              <a:gd name="connsiteX41" fmla="*/ 0 w 11170508"/>
              <a:gd name="connsiteY41" fmla="*/ 3182908 h 5175460"/>
              <a:gd name="connsiteX42" fmla="*/ 0 w 11170508"/>
              <a:gd name="connsiteY42" fmla="*/ 2535975 h 5175460"/>
              <a:gd name="connsiteX43" fmla="*/ 0 w 11170508"/>
              <a:gd name="connsiteY43" fmla="*/ 1837288 h 5175460"/>
              <a:gd name="connsiteX44" fmla="*/ 0 w 11170508"/>
              <a:gd name="connsiteY44" fmla="*/ 1138601 h 5175460"/>
              <a:gd name="connsiteX45" fmla="*/ 0 w 11170508"/>
              <a:gd name="connsiteY45" fmla="*/ 0 h 51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170508" h="5175460" fill="none" extrusionOk="0">
                <a:moveTo>
                  <a:pt x="0" y="0"/>
                </a:moveTo>
                <a:cubicBezTo>
                  <a:pt x="334036" y="32181"/>
                  <a:pt x="407222" y="-7968"/>
                  <a:pt x="698157" y="0"/>
                </a:cubicBezTo>
                <a:cubicBezTo>
                  <a:pt x="989092" y="7968"/>
                  <a:pt x="1108150" y="-27974"/>
                  <a:pt x="1508019" y="0"/>
                </a:cubicBezTo>
                <a:cubicBezTo>
                  <a:pt x="1907888" y="27974"/>
                  <a:pt x="2013727" y="-11683"/>
                  <a:pt x="2317880" y="0"/>
                </a:cubicBezTo>
                <a:cubicBezTo>
                  <a:pt x="2622033" y="11683"/>
                  <a:pt x="2865613" y="-29124"/>
                  <a:pt x="3239447" y="0"/>
                </a:cubicBezTo>
                <a:cubicBezTo>
                  <a:pt x="3613281" y="29124"/>
                  <a:pt x="3661016" y="-10566"/>
                  <a:pt x="3937604" y="0"/>
                </a:cubicBezTo>
                <a:cubicBezTo>
                  <a:pt x="4214192" y="10566"/>
                  <a:pt x="4387735" y="24971"/>
                  <a:pt x="4747466" y="0"/>
                </a:cubicBezTo>
                <a:cubicBezTo>
                  <a:pt x="5107197" y="-24971"/>
                  <a:pt x="5289278" y="-16941"/>
                  <a:pt x="5445623" y="0"/>
                </a:cubicBezTo>
                <a:cubicBezTo>
                  <a:pt x="5601968" y="16941"/>
                  <a:pt x="5929408" y="7881"/>
                  <a:pt x="6143779" y="0"/>
                </a:cubicBezTo>
                <a:cubicBezTo>
                  <a:pt x="6358150" y="-7881"/>
                  <a:pt x="6537822" y="22836"/>
                  <a:pt x="6841936" y="0"/>
                </a:cubicBezTo>
                <a:cubicBezTo>
                  <a:pt x="7146050" y="-22836"/>
                  <a:pt x="7130281" y="838"/>
                  <a:pt x="7204978" y="0"/>
                </a:cubicBezTo>
                <a:cubicBezTo>
                  <a:pt x="7279675" y="-838"/>
                  <a:pt x="7754498" y="-30589"/>
                  <a:pt x="8014839" y="0"/>
                </a:cubicBezTo>
                <a:cubicBezTo>
                  <a:pt x="8275180" y="30589"/>
                  <a:pt x="8284834" y="13513"/>
                  <a:pt x="8377881" y="0"/>
                </a:cubicBezTo>
                <a:cubicBezTo>
                  <a:pt x="8470928" y="-13513"/>
                  <a:pt x="8845086" y="-3403"/>
                  <a:pt x="9076038" y="0"/>
                </a:cubicBezTo>
                <a:cubicBezTo>
                  <a:pt x="9306990" y="3403"/>
                  <a:pt x="9633166" y="-2477"/>
                  <a:pt x="9997605" y="0"/>
                </a:cubicBezTo>
                <a:cubicBezTo>
                  <a:pt x="10362044" y="2477"/>
                  <a:pt x="10630436" y="6660"/>
                  <a:pt x="11170508" y="0"/>
                </a:cubicBezTo>
                <a:cubicBezTo>
                  <a:pt x="11197390" y="221697"/>
                  <a:pt x="11187468" y="541475"/>
                  <a:pt x="11170508" y="698687"/>
                </a:cubicBezTo>
                <a:cubicBezTo>
                  <a:pt x="11153548" y="855899"/>
                  <a:pt x="11181254" y="978420"/>
                  <a:pt x="11170508" y="1242110"/>
                </a:cubicBezTo>
                <a:cubicBezTo>
                  <a:pt x="11159762" y="1505800"/>
                  <a:pt x="11187799" y="1559651"/>
                  <a:pt x="11170508" y="1785534"/>
                </a:cubicBezTo>
                <a:cubicBezTo>
                  <a:pt x="11153217" y="2011417"/>
                  <a:pt x="11195051" y="2170620"/>
                  <a:pt x="11170508" y="2432466"/>
                </a:cubicBezTo>
                <a:cubicBezTo>
                  <a:pt x="11145965" y="2694312"/>
                  <a:pt x="11152589" y="2886830"/>
                  <a:pt x="11170508" y="3079399"/>
                </a:cubicBezTo>
                <a:cubicBezTo>
                  <a:pt x="11188427" y="3271968"/>
                  <a:pt x="11194328" y="3537450"/>
                  <a:pt x="11170508" y="3674577"/>
                </a:cubicBezTo>
                <a:cubicBezTo>
                  <a:pt x="11146688" y="3811704"/>
                  <a:pt x="11184863" y="4267294"/>
                  <a:pt x="11170508" y="4425018"/>
                </a:cubicBezTo>
                <a:cubicBezTo>
                  <a:pt x="11156153" y="4582742"/>
                  <a:pt x="11141265" y="5007979"/>
                  <a:pt x="11170508" y="5175460"/>
                </a:cubicBezTo>
                <a:cubicBezTo>
                  <a:pt x="10944978" y="5197656"/>
                  <a:pt x="10625782" y="5139943"/>
                  <a:pt x="10248941" y="5175460"/>
                </a:cubicBezTo>
                <a:cubicBezTo>
                  <a:pt x="9872100" y="5210977"/>
                  <a:pt x="9758501" y="5190462"/>
                  <a:pt x="9439079" y="5175460"/>
                </a:cubicBezTo>
                <a:cubicBezTo>
                  <a:pt x="9119657" y="5160458"/>
                  <a:pt x="9209534" y="5161416"/>
                  <a:pt x="9076038" y="5175460"/>
                </a:cubicBezTo>
                <a:cubicBezTo>
                  <a:pt x="8942542" y="5189504"/>
                  <a:pt x="8338867" y="5214227"/>
                  <a:pt x="8154471" y="5175460"/>
                </a:cubicBezTo>
                <a:cubicBezTo>
                  <a:pt x="7970075" y="5136693"/>
                  <a:pt x="7711817" y="5171088"/>
                  <a:pt x="7568019" y="5175460"/>
                </a:cubicBezTo>
                <a:cubicBezTo>
                  <a:pt x="7424221" y="5179832"/>
                  <a:pt x="7082012" y="5182078"/>
                  <a:pt x="6758157" y="5175460"/>
                </a:cubicBezTo>
                <a:cubicBezTo>
                  <a:pt x="6434302" y="5168842"/>
                  <a:pt x="6520385" y="5158415"/>
                  <a:pt x="6395116" y="5175460"/>
                </a:cubicBezTo>
                <a:cubicBezTo>
                  <a:pt x="6269847" y="5192505"/>
                  <a:pt x="5882500" y="5135954"/>
                  <a:pt x="5473549" y="5175460"/>
                </a:cubicBezTo>
                <a:cubicBezTo>
                  <a:pt x="5064598" y="5214966"/>
                  <a:pt x="5074019" y="5196629"/>
                  <a:pt x="4887097" y="5175460"/>
                </a:cubicBezTo>
                <a:cubicBezTo>
                  <a:pt x="4700175" y="5154291"/>
                  <a:pt x="4380835" y="5199286"/>
                  <a:pt x="4188941" y="5175460"/>
                </a:cubicBezTo>
                <a:cubicBezTo>
                  <a:pt x="3997047" y="5151634"/>
                  <a:pt x="3914686" y="5183561"/>
                  <a:pt x="3714194" y="5175460"/>
                </a:cubicBezTo>
                <a:cubicBezTo>
                  <a:pt x="3513702" y="5167359"/>
                  <a:pt x="3172368" y="5192594"/>
                  <a:pt x="2904332" y="5175460"/>
                </a:cubicBezTo>
                <a:cubicBezTo>
                  <a:pt x="2636296" y="5158326"/>
                  <a:pt x="2345294" y="5176802"/>
                  <a:pt x="1982765" y="5175460"/>
                </a:cubicBezTo>
                <a:cubicBezTo>
                  <a:pt x="1620236" y="5174118"/>
                  <a:pt x="1683241" y="5190032"/>
                  <a:pt x="1396314" y="5175460"/>
                </a:cubicBezTo>
                <a:cubicBezTo>
                  <a:pt x="1109387" y="5160888"/>
                  <a:pt x="466027" y="5112767"/>
                  <a:pt x="0" y="5175460"/>
                </a:cubicBezTo>
                <a:cubicBezTo>
                  <a:pt x="28694" y="4867062"/>
                  <a:pt x="-10175" y="4801994"/>
                  <a:pt x="0" y="4528528"/>
                </a:cubicBezTo>
                <a:cubicBezTo>
                  <a:pt x="10175" y="4255062"/>
                  <a:pt x="-21672" y="4014134"/>
                  <a:pt x="0" y="3881595"/>
                </a:cubicBezTo>
                <a:cubicBezTo>
                  <a:pt x="21672" y="3749056"/>
                  <a:pt x="-15383" y="3344846"/>
                  <a:pt x="0" y="3182908"/>
                </a:cubicBezTo>
                <a:cubicBezTo>
                  <a:pt x="15383" y="3020970"/>
                  <a:pt x="-32226" y="2733515"/>
                  <a:pt x="0" y="2535975"/>
                </a:cubicBezTo>
                <a:cubicBezTo>
                  <a:pt x="32226" y="2338435"/>
                  <a:pt x="-4813" y="2182079"/>
                  <a:pt x="0" y="1837288"/>
                </a:cubicBezTo>
                <a:cubicBezTo>
                  <a:pt x="4813" y="1492497"/>
                  <a:pt x="4946" y="1468579"/>
                  <a:pt x="0" y="1138601"/>
                </a:cubicBezTo>
                <a:cubicBezTo>
                  <a:pt x="-4946" y="808623"/>
                  <a:pt x="52837" y="349305"/>
                  <a:pt x="0" y="0"/>
                </a:cubicBezTo>
                <a:close/>
              </a:path>
              <a:path w="11170508" h="5175460" stroke="0" extrusionOk="0">
                <a:moveTo>
                  <a:pt x="0" y="0"/>
                </a:moveTo>
                <a:cubicBezTo>
                  <a:pt x="123568" y="-16144"/>
                  <a:pt x="374391" y="12360"/>
                  <a:pt x="586452" y="0"/>
                </a:cubicBezTo>
                <a:cubicBezTo>
                  <a:pt x="798513" y="-12360"/>
                  <a:pt x="778542" y="12604"/>
                  <a:pt x="949493" y="0"/>
                </a:cubicBezTo>
                <a:cubicBezTo>
                  <a:pt x="1120444" y="-12604"/>
                  <a:pt x="1581667" y="45828"/>
                  <a:pt x="1871060" y="0"/>
                </a:cubicBezTo>
                <a:cubicBezTo>
                  <a:pt x="2160453" y="-45828"/>
                  <a:pt x="2204631" y="-12936"/>
                  <a:pt x="2457512" y="0"/>
                </a:cubicBezTo>
                <a:cubicBezTo>
                  <a:pt x="2710393" y="12936"/>
                  <a:pt x="2818036" y="15601"/>
                  <a:pt x="3043963" y="0"/>
                </a:cubicBezTo>
                <a:cubicBezTo>
                  <a:pt x="3269890" y="-15601"/>
                  <a:pt x="3603412" y="-32776"/>
                  <a:pt x="3965530" y="0"/>
                </a:cubicBezTo>
                <a:cubicBezTo>
                  <a:pt x="4327648" y="32776"/>
                  <a:pt x="4265999" y="20481"/>
                  <a:pt x="4440277" y="0"/>
                </a:cubicBezTo>
                <a:cubicBezTo>
                  <a:pt x="4614555" y="-20481"/>
                  <a:pt x="5171383" y="846"/>
                  <a:pt x="5361844" y="0"/>
                </a:cubicBezTo>
                <a:cubicBezTo>
                  <a:pt x="5552305" y="-846"/>
                  <a:pt x="5918679" y="36334"/>
                  <a:pt x="6283411" y="0"/>
                </a:cubicBezTo>
                <a:cubicBezTo>
                  <a:pt x="6648143" y="-36334"/>
                  <a:pt x="6835377" y="12601"/>
                  <a:pt x="6981568" y="0"/>
                </a:cubicBezTo>
                <a:cubicBezTo>
                  <a:pt x="7127759" y="-12601"/>
                  <a:pt x="7672893" y="24022"/>
                  <a:pt x="7903134" y="0"/>
                </a:cubicBezTo>
                <a:cubicBezTo>
                  <a:pt x="8133375" y="-24022"/>
                  <a:pt x="8200924" y="12614"/>
                  <a:pt x="8489586" y="0"/>
                </a:cubicBezTo>
                <a:cubicBezTo>
                  <a:pt x="8778248" y="-12614"/>
                  <a:pt x="8818767" y="-18016"/>
                  <a:pt x="9076038" y="0"/>
                </a:cubicBezTo>
                <a:cubicBezTo>
                  <a:pt x="9333309" y="18016"/>
                  <a:pt x="9566002" y="30021"/>
                  <a:pt x="9885900" y="0"/>
                </a:cubicBezTo>
                <a:cubicBezTo>
                  <a:pt x="10205798" y="-30021"/>
                  <a:pt x="10202435" y="-3732"/>
                  <a:pt x="10472351" y="0"/>
                </a:cubicBezTo>
                <a:cubicBezTo>
                  <a:pt x="10742267" y="3732"/>
                  <a:pt x="10934151" y="-34022"/>
                  <a:pt x="11170508" y="0"/>
                </a:cubicBezTo>
                <a:cubicBezTo>
                  <a:pt x="11140024" y="229303"/>
                  <a:pt x="11177471" y="393610"/>
                  <a:pt x="11170508" y="750442"/>
                </a:cubicBezTo>
                <a:cubicBezTo>
                  <a:pt x="11163545" y="1107274"/>
                  <a:pt x="11154318" y="1283913"/>
                  <a:pt x="11170508" y="1449129"/>
                </a:cubicBezTo>
                <a:cubicBezTo>
                  <a:pt x="11186698" y="1614345"/>
                  <a:pt x="11153092" y="1880266"/>
                  <a:pt x="11170508" y="2147816"/>
                </a:cubicBezTo>
                <a:cubicBezTo>
                  <a:pt x="11187924" y="2415366"/>
                  <a:pt x="11172405" y="2515239"/>
                  <a:pt x="11170508" y="2639485"/>
                </a:cubicBezTo>
                <a:cubicBezTo>
                  <a:pt x="11168611" y="2763731"/>
                  <a:pt x="11168553" y="2989871"/>
                  <a:pt x="11170508" y="3182908"/>
                </a:cubicBezTo>
                <a:cubicBezTo>
                  <a:pt x="11172463" y="3375945"/>
                  <a:pt x="11160894" y="3716785"/>
                  <a:pt x="11170508" y="3881595"/>
                </a:cubicBezTo>
                <a:cubicBezTo>
                  <a:pt x="11180122" y="4046405"/>
                  <a:pt x="11161131" y="4332689"/>
                  <a:pt x="11170508" y="4476773"/>
                </a:cubicBezTo>
                <a:cubicBezTo>
                  <a:pt x="11179885" y="4620857"/>
                  <a:pt x="11146058" y="4967671"/>
                  <a:pt x="11170508" y="5175460"/>
                </a:cubicBezTo>
                <a:cubicBezTo>
                  <a:pt x="10955746" y="5192298"/>
                  <a:pt x="10645108" y="5179560"/>
                  <a:pt x="10360646" y="5175460"/>
                </a:cubicBezTo>
                <a:cubicBezTo>
                  <a:pt x="10076184" y="5171360"/>
                  <a:pt x="10163401" y="5176584"/>
                  <a:pt x="9997605" y="5175460"/>
                </a:cubicBezTo>
                <a:cubicBezTo>
                  <a:pt x="9831809" y="5174336"/>
                  <a:pt x="9633380" y="5205234"/>
                  <a:pt x="9299448" y="5175460"/>
                </a:cubicBezTo>
                <a:cubicBezTo>
                  <a:pt x="8965516" y="5145686"/>
                  <a:pt x="8953817" y="5192371"/>
                  <a:pt x="8824701" y="5175460"/>
                </a:cubicBezTo>
                <a:cubicBezTo>
                  <a:pt x="8695585" y="5158549"/>
                  <a:pt x="8218436" y="5151347"/>
                  <a:pt x="8014839" y="5175460"/>
                </a:cubicBezTo>
                <a:cubicBezTo>
                  <a:pt x="7811242" y="5199573"/>
                  <a:pt x="7766784" y="5189513"/>
                  <a:pt x="7540093" y="5175460"/>
                </a:cubicBezTo>
                <a:cubicBezTo>
                  <a:pt x="7313402" y="5161407"/>
                  <a:pt x="7090669" y="5175876"/>
                  <a:pt x="6730231" y="5175460"/>
                </a:cubicBezTo>
                <a:cubicBezTo>
                  <a:pt x="6369793" y="5175044"/>
                  <a:pt x="6514134" y="5178551"/>
                  <a:pt x="6367190" y="5175460"/>
                </a:cubicBezTo>
                <a:cubicBezTo>
                  <a:pt x="6220246" y="5172369"/>
                  <a:pt x="5914921" y="5152710"/>
                  <a:pt x="5557328" y="5175460"/>
                </a:cubicBezTo>
                <a:cubicBezTo>
                  <a:pt x="5199735" y="5198210"/>
                  <a:pt x="5260654" y="5176199"/>
                  <a:pt x="5082581" y="5175460"/>
                </a:cubicBezTo>
                <a:cubicBezTo>
                  <a:pt x="4904508" y="5174721"/>
                  <a:pt x="4798682" y="5189947"/>
                  <a:pt x="4719540" y="5175460"/>
                </a:cubicBezTo>
                <a:cubicBezTo>
                  <a:pt x="4640398" y="5160973"/>
                  <a:pt x="4376714" y="5190585"/>
                  <a:pt x="4244793" y="5175460"/>
                </a:cubicBezTo>
                <a:cubicBezTo>
                  <a:pt x="4112872" y="5160335"/>
                  <a:pt x="3789659" y="5212457"/>
                  <a:pt x="3434931" y="5175460"/>
                </a:cubicBezTo>
                <a:cubicBezTo>
                  <a:pt x="3080203" y="5138463"/>
                  <a:pt x="3148276" y="5160675"/>
                  <a:pt x="2960185" y="5175460"/>
                </a:cubicBezTo>
                <a:cubicBezTo>
                  <a:pt x="2772094" y="5190245"/>
                  <a:pt x="2722752" y="5174002"/>
                  <a:pt x="2597143" y="5175460"/>
                </a:cubicBezTo>
                <a:cubicBezTo>
                  <a:pt x="2471534" y="5176918"/>
                  <a:pt x="2235362" y="5156869"/>
                  <a:pt x="2122397" y="5175460"/>
                </a:cubicBezTo>
                <a:cubicBezTo>
                  <a:pt x="2009432" y="5194051"/>
                  <a:pt x="1679937" y="5195830"/>
                  <a:pt x="1535945" y="5175460"/>
                </a:cubicBezTo>
                <a:cubicBezTo>
                  <a:pt x="1391953" y="5155090"/>
                  <a:pt x="1159137" y="5168560"/>
                  <a:pt x="837788" y="5175460"/>
                </a:cubicBezTo>
                <a:cubicBezTo>
                  <a:pt x="516439" y="5182360"/>
                  <a:pt x="309751" y="5165576"/>
                  <a:pt x="0" y="5175460"/>
                </a:cubicBezTo>
                <a:cubicBezTo>
                  <a:pt x="33794" y="4920789"/>
                  <a:pt x="-16530" y="4782892"/>
                  <a:pt x="0" y="4425018"/>
                </a:cubicBezTo>
                <a:cubicBezTo>
                  <a:pt x="16530" y="4067144"/>
                  <a:pt x="-26126" y="4064544"/>
                  <a:pt x="0" y="3778086"/>
                </a:cubicBezTo>
                <a:cubicBezTo>
                  <a:pt x="26126" y="3491628"/>
                  <a:pt x="11282" y="3308742"/>
                  <a:pt x="0" y="3131153"/>
                </a:cubicBezTo>
                <a:cubicBezTo>
                  <a:pt x="-11282" y="2953564"/>
                  <a:pt x="-11939" y="2734653"/>
                  <a:pt x="0" y="2484221"/>
                </a:cubicBezTo>
                <a:cubicBezTo>
                  <a:pt x="11939" y="2233789"/>
                  <a:pt x="23547" y="2096779"/>
                  <a:pt x="0" y="1837288"/>
                </a:cubicBezTo>
                <a:cubicBezTo>
                  <a:pt x="-23547" y="1577797"/>
                  <a:pt x="9851" y="1486221"/>
                  <a:pt x="0" y="1242110"/>
                </a:cubicBezTo>
                <a:cubicBezTo>
                  <a:pt x="-9851" y="997999"/>
                  <a:pt x="-9745" y="40187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1674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48663B-FA0C-E2BB-A7FF-E50263A48304}"/>
              </a:ext>
            </a:extLst>
          </p:cNvPr>
          <p:cNvSpPr txBox="1"/>
          <p:nvPr/>
        </p:nvSpPr>
        <p:spPr>
          <a:xfrm>
            <a:off x="6073685" y="2310636"/>
            <a:ext cx="5208034" cy="57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情境一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0246A11-E333-26A5-7F83-C88AF4A2274D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發展活動│活動二：行走智多星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DD4063EC-16D1-E32C-4DD6-94557F965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1" y="2280993"/>
            <a:ext cx="4910532" cy="350242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51D5C89-D4F1-A71E-D213-260E7AED21C4}"/>
              </a:ext>
            </a:extLst>
          </p:cNvPr>
          <p:cNvSpPr txBox="1"/>
          <p:nvPr/>
        </p:nvSpPr>
        <p:spPr>
          <a:xfrm>
            <a:off x="5943518" y="3090473"/>
            <a:ext cx="5869542" cy="108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娜娜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在人行道上準備穿越道路，號誌燈為綠燈、有轉彎車。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3165B15-A0E0-0C9E-C101-66D569A03BE6}"/>
              </a:ext>
            </a:extLst>
          </p:cNvPr>
          <p:cNvSpPr txBox="1"/>
          <p:nvPr/>
        </p:nvSpPr>
        <p:spPr>
          <a:xfrm>
            <a:off x="3469668" y="1289453"/>
            <a:ext cx="5208034" cy="605294"/>
          </a:xfrm>
          <a:prstGeom prst="rect">
            <a:avLst/>
          </a:prstGeom>
          <a:solidFill>
            <a:srgbClr val="DDEFE4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情境介紹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(1/5)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42499BC8-A848-2884-4585-4ECCADB2BDD8}"/>
              </a:ext>
            </a:extLst>
          </p:cNvPr>
          <p:cNvSpPr/>
          <p:nvPr/>
        </p:nvSpPr>
        <p:spPr>
          <a:xfrm>
            <a:off x="1759348" y="630924"/>
            <a:ext cx="8831484" cy="64564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「穿越道路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『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停看聽想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』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」分組活動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(2/3)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7239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E6ED49A-7B4C-0F56-96EF-5B37B2B0A6AC}"/>
              </a:ext>
            </a:extLst>
          </p:cNvPr>
          <p:cNvSpPr/>
          <p:nvPr/>
        </p:nvSpPr>
        <p:spPr>
          <a:xfrm>
            <a:off x="494270" y="891708"/>
            <a:ext cx="11170508" cy="5175460"/>
          </a:xfrm>
          <a:custGeom>
            <a:avLst/>
            <a:gdLst>
              <a:gd name="connsiteX0" fmla="*/ 0 w 11170508"/>
              <a:gd name="connsiteY0" fmla="*/ 0 h 5175460"/>
              <a:gd name="connsiteX1" fmla="*/ 698157 w 11170508"/>
              <a:gd name="connsiteY1" fmla="*/ 0 h 5175460"/>
              <a:gd name="connsiteX2" fmla="*/ 1508019 w 11170508"/>
              <a:gd name="connsiteY2" fmla="*/ 0 h 5175460"/>
              <a:gd name="connsiteX3" fmla="*/ 2317880 w 11170508"/>
              <a:gd name="connsiteY3" fmla="*/ 0 h 5175460"/>
              <a:gd name="connsiteX4" fmla="*/ 3239447 w 11170508"/>
              <a:gd name="connsiteY4" fmla="*/ 0 h 5175460"/>
              <a:gd name="connsiteX5" fmla="*/ 3937604 w 11170508"/>
              <a:gd name="connsiteY5" fmla="*/ 0 h 5175460"/>
              <a:gd name="connsiteX6" fmla="*/ 4747466 w 11170508"/>
              <a:gd name="connsiteY6" fmla="*/ 0 h 5175460"/>
              <a:gd name="connsiteX7" fmla="*/ 5445623 w 11170508"/>
              <a:gd name="connsiteY7" fmla="*/ 0 h 5175460"/>
              <a:gd name="connsiteX8" fmla="*/ 6143779 w 11170508"/>
              <a:gd name="connsiteY8" fmla="*/ 0 h 5175460"/>
              <a:gd name="connsiteX9" fmla="*/ 6841936 w 11170508"/>
              <a:gd name="connsiteY9" fmla="*/ 0 h 5175460"/>
              <a:gd name="connsiteX10" fmla="*/ 7204978 w 11170508"/>
              <a:gd name="connsiteY10" fmla="*/ 0 h 5175460"/>
              <a:gd name="connsiteX11" fmla="*/ 8014839 w 11170508"/>
              <a:gd name="connsiteY11" fmla="*/ 0 h 5175460"/>
              <a:gd name="connsiteX12" fmla="*/ 8377881 w 11170508"/>
              <a:gd name="connsiteY12" fmla="*/ 0 h 5175460"/>
              <a:gd name="connsiteX13" fmla="*/ 9076038 w 11170508"/>
              <a:gd name="connsiteY13" fmla="*/ 0 h 5175460"/>
              <a:gd name="connsiteX14" fmla="*/ 9997605 w 11170508"/>
              <a:gd name="connsiteY14" fmla="*/ 0 h 5175460"/>
              <a:gd name="connsiteX15" fmla="*/ 11170508 w 11170508"/>
              <a:gd name="connsiteY15" fmla="*/ 0 h 5175460"/>
              <a:gd name="connsiteX16" fmla="*/ 11170508 w 11170508"/>
              <a:gd name="connsiteY16" fmla="*/ 698687 h 5175460"/>
              <a:gd name="connsiteX17" fmla="*/ 11170508 w 11170508"/>
              <a:gd name="connsiteY17" fmla="*/ 1242110 h 5175460"/>
              <a:gd name="connsiteX18" fmla="*/ 11170508 w 11170508"/>
              <a:gd name="connsiteY18" fmla="*/ 1785534 h 5175460"/>
              <a:gd name="connsiteX19" fmla="*/ 11170508 w 11170508"/>
              <a:gd name="connsiteY19" fmla="*/ 2432466 h 5175460"/>
              <a:gd name="connsiteX20" fmla="*/ 11170508 w 11170508"/>
              <a:gd name="connsiteY20" fmla="*/ 3079399 h 5175460"/>
              <a:gd name="connsiteX21" fmla="*/ 11170508 w 11170508"/>
              <a:gd name="connsiteY21" fmla="*/ 3674577 h 5175460"/>
              <a:gd name="connsiteX22" fmla="*/ 11170508 w 11170508"/>
              <a:gd name="connsiteY22" fmla="*/ 4425018 h 5175460"/>
              <a:gd name="connsiteX23" fmla="*/ 11170508 w 11170508"/>
              <a:gd name="connsiteY23" fmla="*/ 5175460 h 5175460"/>
              <a:gd name="connsiteX24" fmla="*/ 10248941 w 11170508"/>
              <a:gd name="connsiteY24" fmla="*/ 5175460 h 5175460"/>
              <a:gd name="connsiteX25" fmla="*/ 9439079 w 11170508"/>
              <a:gd name="connsiteY25" fmla="*/ 5175460 h 5175460"/>
              <a:gd name="connsiteX26" fmla="*/ 9076038 w 11170508"/>
              <a:gd name="connsiteY26" fmla="*/ 5175460 h 5175460"/>
              <a:gd name="connsiteX27" fmla="*/ 8154471 w 11170508"/>
              <a:gd name="connsiteY27" fmla="*/ 5175460 h 5175460"/>
              <a:gd name="connsiteX28" fmla="*/ 7568019 w 11170508"/>
              <a:gd name="connsiteY28" fmla="*/ 5175460 h 5175460"/>
              <a:gd name="connsiteX29" fmla="*/ 6758157 w 11170508"/>
              <a:gd name="connsiteY29" fmla="*/ 5175460 h 5175460"/>
              <a:gd name="connsiteX30" fmla="*/ 6395116 w 11170508"/>
              <a:gd name="connsiteY30" fmla="*/ 5175460 h 5175460"/>
              <a:gd name="connsiteX31" fmla="*/ 5473549 w 11170508"/>
              <a:gd name="connsiteY31" fmla="*/ 5175460 h 5175460"/>
              <a:gd name="connsiteX32" fmla="*/ 4887097 w 11170508"/>
              <a:gd name="connsiteY32" fmla="*/ 5175460 h 5175460"/>
              <a:gd name="connsiteX33" fmla="*/ 4188941 w 11170508"/>
              <a:gd name="connsiteY33" fmla="*/ 5175460 h 5175460"/>
              <a:gd name="connsiteX34" fmla="*/ 3714194 w 11170508"/>
              <a:gd name="connsiteY34" fmla="*/ 5175460 h 5175460"/>
              <a:gd name="connsiteX35" fmla="*/ 2904332 w 11170508"/>
              <a:gd name="connsiteY35" fmla="*/ 5175460 h 5175460"/>
              <a:gd name="connsiteX36" fmla="*/ 1982765 w 11170508"/>
              <a:gd name="connsiteY36" fmla="*/ 5175460 h 5175460"/>
              <a:gd name="connsiteX37" fmla="*/ 1396314 w 11170508"/>
              <a:gd name="connsiteY37" fmla="*/ 5175460 h 5175460"/>
              <a:gd name="connsiteX38" fmla="*/ 0 w 11170508"/>
              <a:gd name="connsiteY38" fmla="*/ 5175460 h 5175460"/>
              <a:gd name="connsiteX39" fmla="*/ 0 w 11170508"/>
              <a:gd name="connsiteY39" fmla="*/ 4528528 h 5175460"/>
              <a:gd name="connsiteX40" fmla="*/ 0 w 11170508"/>
              <a:gd name="connsiteY40" fmla="*/ 3881595 h 5175460"/>
              <a:gd name="connsiteX41" fmla="*/ 0 w 11170508"/>
              <a:gd name="connsiteY41" fmla="*/ 3182908 h 5175460"/>
              <a:gd name="connsiteX42" fmla="*/ 0 w 11170508"/>
              <a:gd name="connsiteY42" fmla="*/ 2535975 h 5175460"/>
              <a:gd name="connsiteX43" fmla="*/ 0 w 11170508"/>
              <a:gd name="connsiteY43" fmla="*/ 1837288 h 5175460"/>
              <a:gd name="connsiteX44" fmla="*/ 0 w 11170508"/>
              <a:gd name="connsiteY44" fmla="*/ 1138601 h 5175460"/>
              <a:gd name="connsiteX45" fmla="*/ 0 w 11170508"/>
              <a:gd name="connsiteY45" fmla="*/ 0 h 51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170508" h="5175460" fill="none" extrusionOk="0">
                <a:moveTo>
                  <a:pt x="0" y="0"/>
                </a:moveTo>
                <a:cubicBezTo>
                  <a:pt x="334036" y="32181"/>
                  <a:pt x="407222" y="-7968"/>
                  <a:pt x="698157" y="0"/>
                </a:cubicBezTo>
                <a:cubicBezTo>
                  <a:pt x="989092" y="7968"/>
                  <a:pt x="1108150" y="-27974"/>
                  <a:pt x="1508019" y="0"/>
                </a:cubicBezTo>
                <a:cubicBezTo>
                  <a:pt x="1907888" y="27974"/>
                  <a:pt x="2013727" y="-11683"/>
                  <a:pt x="2317880" y="0"/>
                </a:cubicBezTo>
                <a:cubicBezTo>
                  <a:pt x="2622033" y="11683"/>
                  <a:pt x="2865613" y="-29124"/>
                  <a:pt x="3239447" y="0"/>
                </a:cubicBezTo>
                <a:cubicBezTo>
                  <a:pt x="3613281" y="29124"/>
                  <a:pt x="3661016" y="-10566"/>
                  <a:pt x="3937604" y="0"/>
                </a:cubicBezTo>
                <a:cubicBezTo>
                  <a:pt x="4214192" y="10566"/>
                  <a:pt x="4387735" y="24971"/>
                  <a:pt x="4747466" y="0"/>
                </a:cubicBezTo>
                <a:cubicBezTo>
                  <a:pt x="5107197" y="-24971"/>
                  <a:pt x="5289278" y="-16941"/>
                  <a:pt x="5445623" y="0"/>
                </a:cubicBezTo>
                <a:cubicBezTo>
                  <a:pt x="5601968" y="16941"/>
                  <a:pt x="5929408" y="7881"/>
                  <a:pt x="6143779" y="0"/>
                </a:cubicBezTo>
                <a:cubicBezTo>
                  <a:pt x="6358150" y="-7881"/>
                  <a:pt x="6537822" y="22836"/>
                  <a:pt x="6841936" y="0"/>
                </a:cubicBezTo>
                <a:cubicBezTo>
                  <a:pt x="7146050" y="-22836"/>
                  <a:pt x="7130281" y="838"/>
                  <a:pt x="7204978" y="0"/>
                </a:cubicBezTo>
                <a:cubicBezTo>
                  <a:pt x="7279675" y="-838"/>
                  <a:pt x="7754498" y="-30589"/>
                  <a:pt x="8014839" y="0"/>
                </a:cubicBezTo>
                <a:cubicBezTo>
                  <a:pt x="8275180" y="30589"/>
                  <a:pt x="8284834" y="13513"/>
                  <a:pt x="8377881" y="0"/>
                </a:cubicBezTo>
                <a:cubicBezTo>
                  <a:pt x="8470928" y="-13513"/>
                  <a:pt x="8845086" y="-3403"/>
                  <a:pt x="9076038" y="0"/>
                </a:cubicBezTo>
                <a:cubicBezTo>
                  <a:pt x="9306990" y="3403"/>
                  <a:pt x="9633166" y="-2477"/>
                  <a:pt x="9997605" y="0"/>
                </a:cubicBezTo>
                <a:cubicBezTo>
                  <a:pt x="10362044" y="2477"/>
                  <a:pt x="10630436" y="6660"/>
                  <a:pt x="11170508" y="0"/>
                </a:cubicBezTo>
                <a:cubicBezTo>
                  <a:pt x="11197390" y="221697"/>
                  <a:pt x="11187468" y="541475"/>
                  <a:pt x="11170508" y="698687"/>
                </a:cubicBezTo>
                <a:cubicBezTo>
                  <a:pt x="11153548" y="855899"/>
                  <a:pt x="11181254" y="978420"/>
                  <a:pt x="11170508" y="1242110"/>
                </a:cubicBezTo>
                <a:cubicBezTo>
                  <a:pt x="11159762" y="1505800"/>
                  <a:pt x="11187799" y="1559651"/>
                  <a:pt x="11170508" y="1785534"/>
                </a:cubicBezTo>
                <a:cubicBezTo>
                  <a:pt x="11153217" y="2011417"/>
                  <a:pt x="11195051" y="2170620"/>
                  <a:pt x="11170508" y="2432466"/>
                </a:cubicBezTo>
                <a:cubicBezTo>
                  <a:pt x="11145965" y="2694312"/>
                  <a:pt x="11152589" y="2886830"/>
                  <a:pt x="11170508" y="3079399"/>
                </a:cubicBezTo>
                <a:cubicBezTo>
                  <a:pt x="11188427" y="3271968"/>
                  <a:pt x="11194328" y="3537450"/>
                  <a:pt x="11170508" y="3674577"/>
                </a:cubicBezTo>
                <a:cubicBezTo>
                  <a:pt x="11146688" y="3811704"/>
                  <a:pt x="11184863" y="4267294"/>
                  <a:pt x="11170508" y="4425018"/>
                </a:cubicBezTo>
                <a:cubicBezTo>
                  <a:pt x="11156153" y="4582742"/>
                  <a:pt x="11141265" y="5007979"/>
                  <a:pt x="11170508" y="5175460"/>
                </a:cubicBezTo>
                <a:cubicBezTo>
                  <a:pt x="10944978" y="5197656"/>
                  <a:pt x="10625782" y="5139943"/>
                  <a:pt x="10248941" y="5175460"/>
                </a:cubicBezTo>
                <a:cubicBezTo>
                  <a:pt x="9872100" y="5210977"/>
                  <a:pt x="9758501" y="5190462"/>
                  <a:pt x="9439079" y="5175460"/>
                </a:cubicBezTo>
                <a:cubicBezTo>
                  <a:pt x="9119657" y="5160458"/>
                  <a:pt x="9209534" y="5161416"/>
                  <a:pt x="9076038" y="5175460"/>
                </a:cubicBezTo>
                <a:cubicBezTo>
                  <a:pt x="8942542" y="5189504"/>
                  <a:pt x="8338867" y="5214227"/>
                  <a:pt x="8154471" y="5175460"/>
                </a:cubicBezTo>
                <a:cubicBezTo>
                  <a:pt x="7970075" y="5136693"/>
                  <a:pt x="7711817" y="5171088"/>
                  <a:pt x="7568019" y="5175460"/>
                </a:cubicBezTo>
                <a:cubicBezTo>
                  <a:pt x="7424221" y="5179832"/>
                  <a:pt x="7082012" y="5182078"/>
                  <a:pt x="6758157" y="5175460"/>
                </a:cubicBezTo>
                <a:cubicBezTo>
                  <a:pt x="6434302" y="5168842"/>
                  <a:pt x="6520385" y="5158415"/>
                  <a:pt x="6395116" y="5175460"/>
                </a:cubicBezTo>
                <a:cubicBezTo>
                  <a:pt x="6269847" y="5192505"/>
                  <a:pt x="5882500" y="5135954"/>
                  <a:pt x="5473549" y="5175460"/>
                </a:cubicBezTo>
                <a:cubicBezTo>
                  <a:pt x="5064598" y="5214966"/>
                  <a:pt x="5074019" y="5196629"/>
                  <a:pt x="4887097" y="5175460"/>
                </a:cubicBezTo>
                <a:cubicBezTo>
                  <a:pt x="4700175" y="5154291"/>
                  <a:pt x="4380835" y="5199286"/>
                  <a:pt x="4188941" y="5175460"/>
                </a:cubicBezTo>
                <a:cubicBezTo>
                  <a:pt x="3997047" y="5151634"/>
                  <a:pt x="3914686" y="5183561"/>
                  <a:pt x="3714194" y="5175460"/>
                </a:cubicBezTo>
                <a:cubicBezTo>
                  <a:pt x="3513702" y="5167359"/>
                  <a:pt x="3172368" y="5192594"/>
                  <a:pt x="2904332" y="5175460"/>
                </a:cubicBezTo>
                <a:cubicBezTo>
                  <a:pt x="2636296" y="5158326"/>
                  <a:pt x="2345294" y="5176802"/>
                  <a:pt x="1982765" y="5175460"/>
                </a:cubicBezTo>
                <a:cubicBezTo>
                  <a:pt x="1620236" y="5174118"/>
                  <a:pt x="1683241" y="5190032"/>
                  <a:pt x="1396314" y="5175460"/>
                </a:cubicBezTo>
                <a:cubicBezTo>
                  <a:pt x="1109387" y="5160888"/>
                  <a:pt x="466027" y="5112767"/>
                  <a:pt x="0" y="5175460"/>
                </a:cubicBezTo>
                <a:cubicBezTo>
                  <a:pt x="28694" y="4867062"/>
                  <a:pt x="-10175" y="4801994"/>
                  <a:pt x="0" y="4528528"/>
                </a:cubicBezTo>
                <a:cubicBezTo>
                  <a:pt x="10175" y="4255062"/>
                  <a:pt x="-21672" y="4014134"/>
                  <a:pt x="0" y="3881595"/>
                </a:cubicBezTo>
                <a:cubicBezTo>
                  <a:pt x="21672" y="3749056"/>
                  <a:pt x="-15383" y="3344846"/>
                  <a:pt x="0" y="3182908"/>
                </a:cubicBezTo>
                <a:cubicBezTo>
                  <a:pt x="15383" y="3020970"/>
                  <a:pt x="-32226" y="2733515"/>
                  <a:pt x="0" y="2535975"/>
                </a:cubicBezTo>
                <a:cubicBezTo>
                  <a:pt x="32226" y="2338435"/>
                  <a:pt x="-4813" y="2182079"/>
                  <a:pt x="0" y="1837288"/>
                </a:cubicBezTo>
                <a:cubicBezTo>
                  <a:pt x="4813" y="1492497"/>
                  <a:pt x="4946" y="1468579"/>
                  <a:pt x="0" y="1138601"/>
                </a:cubicBezTo>
                <a:cubicBezTo>
                  <a:pt x="-4946" y="808623"/>
                  <a:pt x="52837" y="349305"/>
                  <a:pt x="0" y="0"/>
                </a:cubicBezTo>
                <a:close/>
              </a:path>
              <a:path w="11170508" h="5175460" stroke="0" extrusionOk="0">
                <a:moveTo>
                  <a:pt x="0" y="0"/>
                </a:moveTo>
                <a:cubicBezTo>
                  <a:pt x="123568" y="-16144"/>
                  <a:pt x="374391" y="12360"/>
                  <a:pt x="586452" y="0"/>
                </a:cubicBezTo>
                <a:cubicBezTo>
                  <a:pt x="798513" y="-12360"/>
                  <a:pt x="778542" y="12604"/>
                  <a:pt x="949493" y="0"/>
                </a:cubicBezTo>
                <a:cubicBezTo>
                  <a:pt x="1120444" y="-12604"/>
                  <a:pt x="1581667" y="45828"/>
                  <a:pt x="1871060" y="0"/>
                </a:cubicBezTo>
                <a:cubicBezTo>
                  <a:pt x="2160453" y="-45828"/>
                  <a:pt x="2204631" y="-12936"/>
                  <a:pt x="2457512" y="0"/>
                </a:cubicBezTo>
                <a:cubicBezTo>
                  <a:pt x="2710393" y="12936"/>
                  <a:pt x="2818036" y="15601"/>
                  <a:pt x="3043963" y="0"/>
                </a:cubicBezTo>
                <a:cubicBezTo>
                  <a:pt x="3269890" y="-15601"/>
                  <a:pt x="3603412" y="-32776"/>
                  <a:pt x="3965530" y="0"/>
                </a:cubicBezTo>
                <a:cubicBezTo>
                  <a:pt x="4327648" y="32776"/>
                  <a:pt x="4265999" y="20481"/>
                  <a:pt x="4440277" y="0"/>
                </a:cubicBezTo>
                <a:cubicBezTo>
                  <a:pt x="4614555" y="-20481"/>
                  <a:pt x="5171383" y="846"/>
                  <a:pt x="5361844" y="0"/>
                </a:cubicBezTo>
                <a:cubicBezTo>
                  <a:pt x="5552305" y="-846"/>
                  <a:pt x="5918679" y="36334"/>
                  <a:pt x="6283411" y="0"/>
                </a:cubicBezTo>
                <a:cubicBezTo>
                  <a:pt x="6648143" y="-36334"/>
                  <a:pt x="6835377" y="12601"/>
                  <a:pt x="6981568" y="0"/>
                </a:cubicBezTo>
                <a:cubicBezTo>
                  <a:pt x="7127759" y="-12601"/>
                  <a:pt x="7672893" y="24022"/>
                  <a:pt x="7903134" y="0"/>
                </a:cubicBezTo>
                <a:cubicBezTo>
                  <a:pt x="8133375" y="-24022"/>
                  <a:pt x="8200924" y="12614"/>
                  <a:pt x="8489586" y="0"/>
                </a:cubicBezTo>
                <a:cubicBezTo>
                  <a:pt x="8778248" y="-12614"/>
                  <a:pt x="8818767" y="-18016"/>
                  <a:pt x="9076038" y="0"/>
                </a:cubicBezTo>
                <a:cubicBezTo>
                  <a:pt x="9333309" y="18016"/>
                  <a:pt x="9566002" y="30021"/>
                  <a:pt x="9885900" y="0"/>
                </a:cubicBezTo>
                <a:cubicBezTo>
                  <a:pt x="10205798" y="-30021"/>
                  <a:pt x="10202435" y="-3732"/>
                  <a:pt x="10472351" y="0"/>
                </a:cubicBezTo>
                <a:cubicBezTo>
                  <a:pt x="10742267" y="3732"/>
                  <a:pt x="10934151" y="-34022"/>
                  <a:pt x="11170508" y="0"/>
                </a:cubicBezTo>
                <a:cubicBezTo>
                  <a:pt x="11140024" y="229303"/>
                  <a:pt x="11177471" y="393610"/>
                  <a:pt x="11170508" y="750442"/>
                </a:cubicBezTo>
                <a:cubicBezTo>
                  <a:pt x="11163545" y="1107274"/>
                  <a:pt x="11154318" y="1283913"/>
                  <a:pt x="11170508" y="1449129"/>
                </a:cubicBezTo>
                <a:cubicBezTo>
                  <a:pt x="11186698" y="1614345"/>
                  <a:pt x="11153092" y="1880266"/>
                  <a:pt x="11170508" y="2147816"/>
                </a:cubicBezTo>
                <a:cubicBezTo>
                  <a:pt x="11187924" y="2415366"/>
                  <a:pt x="11172405" y="2515239"/>
                  <a:pt x="11170508" y="2639485"/>
                </a:cubicBezTo>
                <a:cubicBezTo>
                  <a:pt x="11168611" y="2763731"/>
                  <a:pt x="11168553" y="2989871"/>
                  <a:pt x="11170508" y="3182908"/>
                </a:cubicBezTo>
                <a:cubicBezTo>
                  <a:pt x="11172463" y="3375945"/>
                  <a:pt x="11160894" y="3716785"/>
                  <a:pt x="11170508" y="3881595"/>
                </a:cubicBezTo>
                <a:cubicBezTo>
                  <a:pt x="11180122" y="4046405"/>
                  <a:pt x="11161131" y="4332689"/>
                  <a:pt x="11170508" y="4476773"/>
                </a:cubicBezTo>
                <a:cubicBezTo>
                  <a:pt x="11179885" y="4620857"/>
                  <a:pt x="11146058" y="4967671"/>
                  <a:pt x="11170508" y="5175460"/>
                </a:cubicBezTo>
                <a:cubicBezTo>
                  <a:pt x="10955746" y="5192298"/>
                  <a:pt x="10645108" y="5179560"/>
                  <a:pt x="10360646" y="5175460"/>
                </a:cubicBezTo>
                <a:cubicBezTo>
                  <a:pt x="10076184" y="5171360"/>
                  <a:pt x="10163401" y="5176584"/>
                  <a:pt x="9997605" y="5175460"/>
                </a:cubicBezTo>
                <a:cubicBezTo>
                  <a:pt x="9831809" y="5174336"/>
                  <a:pt x="9633380" y="5205234"/>
                  <a:pt x="9299448" y="5175460"/>
                </a:cubicBezTo>
                <a:cubicBezTo>
                  <a:pt x="8965516" y="5145686"/>
                  <a:pt x="8953817" y="5192371"/>
                  <a:pt x="8824701" y="5175460"/>
                </a:cubicBezTo>
                <a:cubicBezTo>
                  <a:pt x="8695585" y="5158549"/>
                  <a:pt x="8218436" y="5151347"/>
                  <a:pt x="8014839" y="5175460"/>
                </a:cubicBezTo>
                <a:cubicBezTo>
                  <a:pt x="7811242" y="5199573"/>
                  <a:pt x="7766784" y="5189513"/>
                  <a:pt x="7540093" y="5175460"/>
                </a:cubicBezTo>
                <a:cubicBezTo>
                  <a:pt x="7313402" y="5161407"/>
                  <a:pt x="7090669" y="5175876"/>
                  <a:pt x="6730231" y="5175460"/>
                </a:cubicBezTo>
                <a:cubicBezTo>
                  <a:pt x="6369793" y="5175044"/>
                  <a:pt x="6514134" y="5178551"/>
                  <a:pt x="6367190" y="5175460"/>
                </a:cubicBezTo>
                <a:cubicBezTo>
                  <a:pt x="6220246" y="5172369"/>
                  <a:pt x="5914921" y="5152710"/>
                  <a:pt x="5557328" y="5175460"/>
                </a:cubicBezTo>
                <a:cubicBezTo>
                  <a:pt x="5199735" y="5198210"/>
                  <a:pt x="5260654" y="5176199"/>
                  <a:pt x="5082581" y="5175460"/>
                </a:cubicBezTo>
                <a:cubicBezTo>
                  <a:pt x="4904508" y="5174721"/>
                  <a:pt x="4798682" y="5189947"/>
                  <a:pt x="4719540" y="5175460"/>
                </a:cubicBezTo>
                <a:cubicBezTo>
                  <a:pt x="4640398" y="5160973"/>
                  <a:pt x="4376714" y="5190585"/>
                  <a:pt x="4244793" y="5175460"/>
                </a:cubicBezTo>
                <a:cubicBezTo>
                  <a:pt x="4112872" y="5160335"/>
                  <a:pt x="3789659" y="5212457"/>
                  <a:pt x="3434931" y="5175460"/>
                </a:cubicBezTo>
                <a:cubicBezTo>
                  <a:pt x="3080203" y="5138463"/>
                  <a:pt x="3148276" y="5160675"/>
                  <a:pt x="2960185" y="5175460"/>
                </a:cubicBezTo>
                <a:cubicBezTo>
                  <a:pt x="2772094" y="5190245"/>
                  <a:pt x="2722752" y="5174002"/>
                  <a:pt x="2597143" y="5175460"/>
                </a:cubicBezTo>
                <a:cubicBezTo>
                  <a:pt x="2471534" y="5176918"/>
                  <a:pt x="2235362" y="5156869"/>
                  <a:pt x="2122397" y="5175460"/>
                </a:cubicBezTo>
                <a:cubicBezTo>
                  <a:pt x="2009432" y="5194051"/>
                  <a:pt x="1679937" y="5195830"/>
                  <a:pt x="1535945" y="5175460"/>
                </a:cubicBezTo>
                <a:cubicBezTo>
                  <a:pt x="1391953" y="5155090"/>
                  <a:pt x="1159137" y="5168560"/>
                  <a:pt x="837788" y="5175460"/>
                </a:cubicBezTo>
                <a:cubicBezTo>
                  <a:pt x="516439" y="5182360"/>
                  <a:pt x="309751" y="5165576"/>
                  <a:pt x="0" y="5175460"/>
                </a:cubicBezTo>
                <a:cubicBezTo>
                  <a:pt x="33794" y="4920789"/>
                  <a:pt x="-16530" y="4782892"/>
                  <a:pt x="0" y="4425018"/>
                </a:cubicBezTo>
                <a:cubicBezTo>
                  <a:pt x="16530" y="4067144"/>
                  <a:pt x="-26126" y="4064544"/>
                  <a:pt x="0" y="3778086"/>
                </a:cubicBezTo>
                <a:cubicBezTo>
                  <a:pt x="26126" y="3491628"/>
                  <a:pt x="11282" y="3308742"/>
                  <a:pt x="0" y="3131153"/>
                </a:cubicBezTo>
                <a:cubicBezTo>
                  <a:pt x="-11282" y="2953564"/>
                  <a:pt x="-11939" y="2734653"/>
                  <a:pt x="0" y="2484221"/>
                </a:cubicBezTo>
                <a:cubicBezTo>
                  <a:pt x="11939" y="2233789"/>
                  <a:pt x="23547" y="2096779"/>
                  <a:pt x="0" y="1837288"/>
                </a:cubicBezTo>
                <a:cubicBezTo>
                  <a:pt x="-23547" y="1577797"/>
                  <a:pt x="9851" y="1486221"/>
                  <a:pt x="0" y="1242110"/>
                </a:cubicBezTo>
                <a:cubicBezTo>
                  <a:pt x="-9851" y="997999"/>
                  <a:pt x="-9745" y="40187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1674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48663B-FA0C-E2BB-A7FF-E50263A48304}"/>
              </a:ext>
            </a:extLst>
          </p:cNvPr>
          <p:cNvSpPr txBox="1"/>
          <p:nvPr/>
        </p:nvSpPr>
        <p:spPr>
          <a:xfrm>
            <a:off x="6073685" y="2310636"/>
            <a:ext cx="5208034" cy="57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情境</a:t>
            </a:r>
            <a:r>
              <a:rPr lang="zh-TW" altLang="en-US" sz="32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16747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0246A11-E333-26A5-7F83-C88AF4A2274D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發展活動│活動二：行走智多星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DD4063EC-16D1-E32C-4DD6-94557F965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941" y="2280994"/>
            <a:ext cx="4910532" cy="350242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51D5C89-D4F1-A71E-D213-260E7AED21C4}"/>
              </a:ext>
            </a:extLst>
          </p:cNvPr>
          <p:cNvSpPr txBox="1"/>
          <p:nvPr/>
        </p:nvSpPr>
        <p:spPr>
          <a:xfrm>
            <a:off x="5943518" y="3090473"/>
            <a:ext cx="5338201" cy="108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娜娜</a:t>
            </a:r>
            <a:r>
              <a:rPr kumimoji="0" lang="zh-TW" alt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行經無人行道及騎樓的道路，前方有停放的車輛。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3165B15-A0E0-0C9E-C101-66D569A03BE6}"/>
              </a:ext>
            </a:extLst>
          </p:cNvPr>
          <p:cNvSpPr txBox="1"/>
          <p:nvPr/>
        </p:nvSpPr>
        <p:spPr>
          <a:xfrm>
            <a:off x="3469668" y="1289453"/>
            <a:ext cx="5208034" cy="605294"/>
          </a:xfrm>
          <a:prstGeom prst="rect">
            <a:avLst/>
          </a:prstGeom>
          <a:solidFill>
            <a:srgbClr val="DDEFE4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情境介紹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(2/5)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42499BC8-A848-2884-4585-4ECCADB2BDD8}"/>
              </a:ext>
            </a:extLst>
          </p:cNvPr>
          <p:cNvSpPr/>
          <p:nvPr/>
        </p:nvSpPr>
        <p:spPr>
          <a:xfrm>
            <a:off x="1759348" y="630924"/>
            <a:ext cx="8831484" cy="64564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「穿越道路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『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停看聽想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』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」分組活動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(2/3)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444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E6ED49A-7B4C-0F56-96EF-5B37B2B0A6AC}"/>
              </a:ext>
            </a:extLst>
          </p:cNvPr>
          <p:cNvSpPr/>
          <p:nvPr/>
        </p:nvSpPr>
        <p:spPr>
          <a:xfrm>
            <a:off x="494270" y="891708"/>
            <a:ext cx="11170508" cy="5175460"/>
          </a:xfrm>
          <a:custGeom>
            <a:avLst/>
            <a:gdLst>
              <a:gd name="connsiteX0" fmla="*/ 0 w 11170508"/>
              <a:gd name="connsiteY0" fmla="*/ 0 h 5175460"/>
              <a:gd name="connsiteX1" fmla="*/ 698157 w 11170508"/>
              <a:gd name="connsiteY1" fmla="*/ 0 h 5175460"/>
              <a:gd name="connsiteX2" fmla="*/ 1508019 w 11170508"/>
              <a:gd name="connsiteY2" fmla="*/ 0 h 5175460"/>
              <a:gd name="connsiteX3" fmla="*/ 2317880 w 11170508"/>
              <a:gd name="connsiteY3" fmla="*/ 0 h 5175460"/>
              <a:gd name="connsiteX4" fmla="*/ 3239447 w 11170508"/>
              <a:gd name="connsiteY4" fmla="*/ 0 h 5175460"/>
              <a:gd name="connsiteX5" fmla="*/ 3937604 w 11170508"/>
              <a:gd name="connsiteY5" fmla="*/ 0 h 5175460"/>
              <a:gd name="connsiteX6" fmla="*/ 4747466 w 11170508"/>
              <a:gd name="connsiteY6" fmla="*/ 0 h 5175460"/>
              <a:gd name="connsiteX7" fmla="*/ 5445623 w 11170508"/>
              <a:gd name="connsiteY7" fmla="*/ 0 h 5175460"/>
              <a:gd name="connsiteX8" fmla="*/ 6143779 w 11170508"/>
              <a:gd name="connsiteY8" fmla="*/ 0 h 5175460"/>
              <a:gd name="connsiteX9" fmla="*/ 6841936 w 11170508"/>
              <a:gd name="connsiteY9" fmla="*/ 0 h 5175460"/>
              <a:gd name="connsiteX10" fmla="*/ 7204978 w 11170508"/>
              <a:gd name="connsiteY10" fmla="*/ 0 h 5175460"/>
              <a:gd name="connsiteX11" fmla="*/ 8014839 w 11170508"/>
              <a:gd name="connsiteY11" fmla="*/ 0 h 5175460"/>
              <a:gd name="connsiteX12" fmla="*/ 8377881 w 11170508"/>
              <a:gd name="connsiteY12" fmla="*/ 0 h 5175460"/>
              <a:gd name="connsiteX13" fmla="*/ 9076038 w 11170508"/>
              <a:gd name="connsiteY13" fmla="*/ 0 h 5175460"/>
              <a:gd name="connsiteX14" fmla="*/ 9997605 w 11170508"/>
              <a:gd name="connsiteY14" fmla="*/ 0 h 5175460"/>
              <a:gd name="connsiteX15" fmla="*/ 11170508 w 11170508"/>
              <a:gd name="connsiteY15" fmla="*/ 0 h 5175460"/>
              <a:gd name="connsiteX16" fmla="*/ 11170508 w 11170508"/>
              <a:gd name="connsiteY16" fmla="*/ 698687 h 5175460"/>
              <a:gd name="connsiteX17" fmla="*/ 11170508 w 11170508"/>
              <a:gd name="connsiteY17" fmla="*/ 1242110 h 5175460"/>
              <a:gd name="connsiteX18" fmla="*/ 11170508 w 11170508"/>
              <a:gd name="connsiteY18" fmla="*/ 1785534 h 5175460"/>
              <a:gd name="connsiteX19" fmla="*/ 11170508 w 11170508"/>
              <a:gd name="connsiteY19" fmla="*/ 2432466 h 5175460"/>
              <a:gd name="connsiteX20" fmla="*/ 11170508 w 11170508"/>
              <a:gd name="connsiteY20" fmla="*/ 3079399 h 5175460"/>
              <a:gd name="connsiteX21" fmla="*/ 11170508 w 11170508"/>
              <a:gd name="connsiteY21" fmla="*/ 3674577 h 5175460"/>
              <a:gd name="connsiteX22" fmla="*/ 11170508 w 11170508"/>
              <a:gd name="connsiteY22" fmla="*/ 4425018 h 5175460"/>
              <a:gd name="connsiteX23" fmla="*/ 11170508 w 11170508"/>
              <a:gd name="connsiteY23" fmla="*/ 5175460 h 5175460"/>
              <a:gd name="connsiteX24" fmla="*/ 10248941 w 11170508"/>
              <a:gd name="connsiteY24" fmla="*/ 5175460 h 5175460"/>
              <a:gd name="connsiteX25" fmla="*/ 9439079 w 11170508"/>
              <a:gd name="connsiteY25" fmla="*/ 5175460 h 5175460"/>
              <a:gd name="connsiteX26" fmla="*/ 9076038 w 11170508"/>
              <a:gd name="connsiteY26" fmla="*/ 5175460 h 5175460"/>
              <a:gd name="connsiteX27" fmla="*/ 8154471 w 11170508"/>
              <a:gd name="connsiteY27" fmla="*/ 5175460 h 5175460"/>
              <a:gd name="connsiteX28" fmla="*/ 7568019 w 11170508"/>
              <a:gd name="connsiteY28" fmla="*/ 5175460 h 5175460"/>
              <a:gd name="connsiteX29" fmla="*/ 6758157 w 11170508"/>
              <a:gd name="connsiteY29" fmla="*/ 5175460 h 5175460"/>
              <a:gd name="connsiteX30" fmla="*/ 6395116 w 11170508"/>
              <a:gd name="connsiteY30" fmla="*/ 5175460 h 5175460"/>
              <a:gd name="connsiteX31" fmla="*/ 5473549 w 11170508"/>
              <a:gd name="connsiteY31" fmla="*/ 5175460 h 5175460"/>
              <a:gd name="connsiteX32" fmla="*/ 4887097 w 11170508"/>
              <a:gd name="connsiteY32" fmla="*/ 5175460 h 5175460"/>
              <a:gd name="connsiteX33" fmla="*/ 4188941 w 11170508"/>
              <a:gd name="connsiteY33" fmla="*/ 5175460 h 5175460"/>
              <a:gd name="connsiteX34" fmla="*/ 3714194 w 11170508"/>
              <a:gd name="connsiteY34" fmla="*/ 5175460 h 5175460"/>
              <a:gd name="connsiteX35" fmla="*/ 2904332 w 11170508"/>
              <a:gd name="connsiteY35" fmla="*/ 5175460 h 5175460"/>
              <a:gd name="connsiteX36" fmla="*/ 1982765 w 11170508"/>
              <a:gd name="connsiteY36" fmla="*/ 5175460 h 5175460"/>
              <a:gd name="connsiteX37" fmla="*/ 1396314 w 11170508"/>
              <a:gd name="connsiteY37" fmla="*/ 5175460 h 5175460"/>
              <a:gd name="connsiteX38" fmla="*/ 0 w 11170508"/>
              <a:gd name="connsiteY38" fmla="*/ 5175460 h 5175460"/>
              <a:gd name="connsiteX39" fmla="*/ 0 w 11170508"/>
              <a:gd name="connsiteY39" fmla="*/ 4528528 h 5175460"/>
              <a:gd name="connsiteX40" fmla="*/ 0 w 11170508"/>
              <a:gd name="connsiteY40" fmla="*/ 3881595 h 5175460"/>
              <a:gd name="connsiteX41" fmla="*/ 0 w 11170508"/>
              <a:gd name="connsiteY41" fmla="*/ 3182908 h 5175460"/>
              <a:gd name="connsiteX42" fmla="*/ 0 w 11170508"/>
              <a:gd name="connsiteY42" fmla="*/ 2535975 h 5175460"/>
              <a:gd name="connsiteX43" fmla="*/ 0 w 11170508"/>
              <a:gd name="connsiteY43" fmla="*/ 1837288 h 5175460"/>
              <a:gd name="connsiteX44" fmla="*/ 0 w 11170508"/>
              <a:gd name="connsiteY44" fmla="*/ 1138601 h 5175460"/>
              <a:gd name="connsiteX45" fmla="*/ 0 w 11170508"/>
              <a:gd name="connsiteY45" fmla="*/ 0 h 51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170508" h="5175460" fill="none" extrusionOk="0">
                <a:moveTo>
                  <a:pt x="0" y="0"/>
                </a:moveTo>
                <a:cubicBezTo>
                  <a:pt x="334036" y="32181"/>
                  <a:pt x="407222" y="-7968"/>
                  <a:pt x="698157" y="0"/>
                </a:cubicBezTo>
                <a:cubicBezTo>
                  <a:pt x="989092" y="7968"/>
                  <a:pt x="1108150" y="-27974"/>
                  <a:pt x="1508019" y="0"/>
                </a:cubicBezTo>
                <a:cubicBezTo>
                  <a:pt x="1907888" y="27974"/>
                  <a:pt x="2013727" y="-11683"/>
                  <a:pt x="2317880" y="0"/>
                </a:cubicBezTo>
                <a:cubicBezTo>
                  <a:pt x="2622033" y="11683"/>
                  <a:pt x="2865613" y="-29124"/>
                  <a:pt x="3239447" y="0"/>
                </a:cubicBezTo>
                <a:cubicBezTo>
                  <a:pt x="3613281" y="29124"/>
                  <a:pt x="3661016" y="-10566"/>
                  <a:pt x="3937604" y="0"/>
                </a:cubicBezTo>
                <a:cubicBezTo>
                  <a:pt x="4214192" y="10566"/>
                  <a:pt x="4387735" y="24971"/>
                  <a:pt x="4747466" y="0"/>
                </a:cubicBezTo>
                <a:cubicBezTo>
                  <a:pt x="5107197" y="-24971"/>
                  <a:pt x="5289278" y="-16941"/>
                  <a:pt x="5445623" y="0"/>
                </a:cubicBezTo>
                <a:cubicBezTo>
                  <a:pt x="5601968" y="16941"/>
                  <a:pt x="5929408" y="7881"/>
                  <a:pt x="6143779" y="0"/>
                </a:cubicBezTo>
                <a:cubicBezTo>
                  <a:pt x="6358150" y="-7881"/>
                  <a:pt x="6537822" y="22836"/>
                  <a:pt x="6841936" y="0"/>
                </a:cubicBezTo>
                <a:cubicBezTo>
                  <a:pt x="7146050" y="-22836"/>
                  <a:pt x="7130281" y="838"/>
                  <a:pt x="7204978" y="0"/>
                </a:cubicBezTo>
                <a:cubicBezTo>
                  <a:pt x="7279675" y="-838"/>
                  <a:pt x="7754498" y="-30589"/>
                  <a:pt x="8014839" y="0"/>
                </a:cubicBezTo>
                <a:cubicBezTo>
                  <a:pt x="8275180" y="30589"/>
                  <a:pt x="8284834" y="13513"/>
                  <a:pt x="8377881" y="0"/>
                </a:cubicBezTo>
                <a:cubicBezTo>
                  <a:pt x="8470928" y="-13513"/>
                  <a:pt x="8845086" y="-3403"/>
                  <a:pt x="9076038" y="0"/>
                </a:cubicBezTo>
                <a:cubicBezTo>
                  <a:pt x="9306990" y="3403"/>
                  <a:pt x="9633166" y="-2477"/>
                  <a:pt x="9997605" y="0"/>
                </a:cubicBezTo>
                <a:cubicBezTo>
                  <a:pt x="10362044" y="2477"/>
                  <a:pt x="10630436" y="6660"/>
                  <a:pt x="11170508" y="0"/>
                </a:cubicBezTo>
                <a:cubicBezTo>
                  <a:pt x="11197390" y="221697"/>
                  <a:pt x="11187468" y="541475"/>
                  <a:pt x="11170508" y="698687"/>
                </a:cubicBezTo>
                <a:cubicBezTo>
                  <a:pt x="11153548" y="855899"/>
                  <a:pt x="11181254" y="978420"/>
                  <a:pt x="11170508" y="1242110"/>
                </a:cubicBezTo>
                <a:cubicBezTo>
                  <a:pt x="11159762" y="1505800"/>
                  <a:pt x="11187799" y="1559651"/>
                  <a:pt x="11170508" y="1785534"/>
                </a:cubicBezTo>
                <a:cubicBezTo>
                  <a:pt x="11153217" y="2011417"/>
                  <a:pt x="11195051" y="2170620"/>
                  <a:pt x="11170508" y="2432466"/>
                </a:cubicBezTo>
                <a:cubicBezTo>
                  <a:pt x="11145965" y="2694312"/>
                  <a:pt x="11152589" y="2886830"/>
                  <a:pt x="11170508" y="3079399"/>
                </a:cubicBezTo>
                <a:cubicBezTo>
                  <a:pt x="11188427" y="3271968"/>
                  <a:pt x="11194328" y="3537450"/>
                  <a:pt x="11170508" y="3674577"/>
                </a:cubicBezTo>
                <a:cubicBezTo>
                  <a:pt x="11146688" y="3811704"/>
                  <a:pt x="11184863" y="4267294"/>
                  <a:pt x="11170508" y="4425018"/>
                </a:cubicBezTo>
                <a:cubicBezTo>
                  <a:pt x="11156153" y="4582742"/>
                  <a:pt x="11141265" y="5007979"/>
                  <a:pt x="11170508" y="5175460"/>
                </a:cubicBezTo>
                <a:cubicBezTo>
                  <a:pt x="10944978" y="5197656"/>
                  <a:pt x="10625782" y="5139943"/>
                  <a:pt x="10248941" y="5175460"/>
                </a:cubicBezTo>
                <a:cubicBezTo>
                  <a:pt x="9872100" y="5210977"/>
                  <a:pt x="9758501" y="5190462"/>
                  <a:pt x="9439079" y="5175460"/>
                </a:cubicBezTo>
                <a:cubicBezTo>
                  <a:pt x="9119657" y="5160458"/>
                  <a:pt x="9209534" y="5161416"/>
                  <a:pt x="9076038" y="5175460"/>
                </a:cubicBezTo>
                <a:cubicBezTo>
                  <a:pt x="8942542" y="5189504"/>
                  <a:pt x="8338867" y="5214227"/>
                  <a:pt x="8154471" y="5175460"/>
                </a:cubicBezTo>
                <a:cubicBezTo>
                  <a:pt x="7970075" y="5136693"/>
                  <a:pt x="7711817" y="5171088"/>
                  <a:pt x="7568019" y="5175460"/>
                </a:cubicBezTo>
                <a:cubicBezTo>
                  <a:pt x="7424221" y="5179832"/>
                  <a:pt x="7082012" y="5182078"/>
                  <a:pt x="6758157" y="5175460"/>
                </a:cubicBezTo>
                <a:cubicBezTo>
                  <a:pt x="6434302" y="5168842"/>
                  <a:pt x="6520385" y="5158415"/>
                  <a:pt x="6395116" y="5175460"/>
                </a:cubicBezTo>
                <a:cubicBezTo>
                  <a:pt x="6269847" y="5192505"/>
                  <a:pt x="5882500" y="5135954"/>
                  <a:pt x="5473549" y="5175460"/>
                </a:cubicBezTo>
                <a:cubicBezTo>
                  <a:pt x="5064598" y="5214966"/>
                  <a:pt x="5074019" y="5196629"/>
                  <a:pt x="4887097" y="5175460"/>
                </a:cubicBezTo>
                <a:cubicBezTo>
                  <a:pt x="4700175" y="5154291"/>
                  <a:pt x="4380835" y="5199286"/>
                  <a:pt x="4188941" y="5175460"/>
                </a:cubicBezTo>
                <a:cubicBezTo>
                  <a:pt x="3997047" y="5151634"/>
                  <a:pt x="3914686" y="5183561"/>
                  <a:pt x="3714194" y="5175460"/>
                </a:cubicBezTo>
                <a:cubicBezTo>
                  <a:pt x="3513702" y="5167359"/>
                  <a:pt x="3172368" y="5192594"/>
                  <a:pt x="2904332" y="5175460"/>
                </a:cubicBezTo>
                <a:cubicBezTo>
                  <a:pt x="2636296" y="5158326"/>
                  <a:pt x="2345294" y="5176802"/>
                  <a:pt x="1982765" y="5175460"/>
                </a:cubicBezTo>
                <a:cubicBezTo>
                  <a:pt x="1620236" y="5174118"/>
                  <a:pt x="1683241" y="5190032"/>
                  <a:pt x="1396314" y="5175460"/>
                </a:cubicBezTo>
                <a:cubicBezTo>
                  <a:pt x="1109387" y="5160888"/>
                  <a:pt x="466027" y="5112767"/>
                  <a:pt x="0" y="5175460"/>
                </a:cubicBezTo>
                <a:cubicBezTo>
                  <a:pt x="28694" y="4867062"/>
                  <a:pt x="-10175" y="4801994"/>
                  <a:pt x="0" y="4528528"/>
                </a:cubicBezTo>
                <a:cubicBezTo>
                  <a:pt x="10175" y="4255062"/>
                  <a:pt x="-21672" y="4014134"/>
                  <a:pt x="0" y="3881595"/>
                </a:cubicBezTo>
                <a:cubicBezTo>
                  <a:pt x="21672" y="3749056"/>
                  <a:pt x="-15383" y="3344846"/>
                  <a:pt x="0" y="3182908"/>
                </a:cubicBezTo>
                <a:cubicBezTo>
                  <a:pt x="15383" y="3020970"/>
                  <a:pt x="-32226" y="2733515"/>
                  <a:pt x="0" y="2535975"/>
                </a:cubicBezTo>
                <a:cubicBezTo>
                  <a:pt x="32226" y="2338435"/>
                  <a:pt x="-4813" y="2182079"/>
                  <a:pt x="0" y="1837288"/>
                </a:cubicBezTo>
                <a:cubicBezTo>
                  <a:pt x="4813" y="1492497"/>
                  <a:pt x="4946" y="1468579"/>
                  <a:pt x="0" y="1138601"/>
                </a:cubicBezTo>
                <a:cubicBezTo>
                  <a:pt x="-4946" y="808623"/>
                  <a:pt x="52837" y="349305"/>
                  <a:pt x="0" y="0"/>
                </a:cubicBezTo>
                <a:close/>
              </a:path>
              <a:path w="11170508" h="5175460" stroke="0" extrusionOk="0">
                <a:moveTo>
                  <a:pt x="0" y="0"/>
                </a:moveTo>
                <a:cubicBezTo>
                  <a:pt x="123568" y="-16144"/>
                  <a:pt x="374391" y="12360"/>
                  <a:pt x="586452" y="0"/>
                </a:cubicBezTo>
                <a:cubicBezTo>
                  <a:pt x="798513" y="-12360"/>
                  <a:pt x="778542" y="12604"/>
                  <a:pt x="949493" y="0"/>
                </a:cubicBezTo>
                <a:cubicBezTo>
                  <a:pt x="1120444" y="-12604"/>
                  <a:pt x="1581667" y="45828"/>
                  <a:pt x="1871060" y="0"/>
                </a:cubicBezTo>
                <a:cubicBezTo>
                  <a:pt x="2160453" y="-45828"/>
                  <a:pt x="2204631" y="-12936"/>
                  <a:pt x="2457512" y="0"/>
                </a:cubicBezTo>
                <a:cubicBezTo>
                  <a:pt x="2710393" y="12936"/>
                  <a:pt x="2818036" y="15601"/>
                  <a:pt x="3043963" y="0"/>
                </a:cubicBezTo>
                <a:cubicBezTo>
                  <a:pt x="3269890" y="-15601"/>
                  <a:pt x="3603412" y="-32776"/>
                  <a:pt x="3965530" y="0"/>
                </a:cubicBezTo>
                <a:cubicBezTo>
                  <a:pt x="4327648" y="32776"/>
                  <a:pt x="4265999" y="20481"/>
                  <a:pt x="4440277" y="0"/>
                </a:cubicBezTo>
                <a:cubicBezTo>
                  <a:pt x="4614555" y="-20481"/>
                  <a:pt x="5171383" y="846"/>
                  <a:pt x="5361844" y="0"/>
                </a:cubicBezTo>
                <a:cubicBezTo>
                  <a:pt x="5552305" y="-846"/>
                  <a:pt x="5918679" y="36334"/>
                  <a:pt x="6283411" y="0"/>
                </a:cubicBezTo>
                <a:cubicBezTo>
                  <a:pt x="6648143" y="-36334"/>
                  <a:pt x="6835377" y="12601"/>
                  <a:pt x="6981568" y="0"/>
                </a:cubicBezTo>
                <a:cubicBezTo>
                  <a:pt x="7127759" y="-12601"/>
                  <a:pt x="7672893" y="24022"/>
                  <a:pt x="7903134" y="0"/>
                </a:cubicBezTo>
                <a:cubicBezTo>
                  <a:pt x="8133375" y="-24022"/>
                  <a:pt x="8200924" y="12614"/>
                  <a:pt x="8489586" y="0"/>
                </a:cubicBezTo>
                <a:cubicBezTo>
                  <a:pt x="8778248" y="-12614"/>
                  <a:pt x="8818767" y="-18016"/>
                  <a:pt x="9076038" y="0"/>
                </a:cubicBezTo>
                <a:cubicBezTo>
                  <a:pt x="9333309" y="18016"/>
                  <a:pt x="9566002" y="30021"/>
                  <a:pt x="9885900" y="0"/>
                </a:cubicBezTo>
                <a:cubicBezTo>
                  <a:pt x="10205798" y="-30021"/>
                  <a:pt x="10202435" y="-3732"/>
                  <a:pt x="10472351" y="0"/>
                </a:cubicBezTo>
                <a:cubicBezTo>
                  <a:pt x="10742267" y="3732"/>
                  <a:pt x="10934151" y="-34022"/>
                  <a:pt x="11170508" y="0"/>
                </a:cubicBezTo>
                <a:cubicBezTo>
                  <a:pt x="11140024" y="229303"/>
                  <a:pt x="11177471" y="393610"/>
                  <a:pt x="11170508" y="750442"/>
                </a:cubicBezTo>
                <a:cubicBezTo>
                  <a:pt x="11163545" y="1107274"/>
                  <a:pt x="11154318" y="1283913"/>
                  <a:pt x="11170508" y="1449129"/>
                </a:cubicBezTo>
                <a:cubicBezTo>
                  <a:pt x="11186698" y="1614345"/>
                  <a:pt x="11153092" y="1880266"/>
                  <a:pt x="11170508" y="2147816"/>
                </a:cubicBezTo>
                <a:cubicBezTo>
                  <a:pt x="11187924" y="2415366"/>
                  <a:pt x="11172405" y="2515239"/>
                  <a:pt x="11170508" y="2639485"/>
                </a:cubicBezTo>
                <a:cubicBezTo>
                  <a:pt x="11168611" y="2763731"/>
                  <a:pt x="11168553" y="2989871"/>
                  <a:pt x="11170508" y="3182908"/>
                </a:cubicBezTo>
                <a:cubicBezTo>
                  <a:pt x="11172463" y="3375945"/>
                  <a:pt x="11160894" y="3716785"/>
                  <a:pt x="11170508" y="3881595"/>
                </a:cubicBezTo>
                <a:cubicBezTo>
                  <a:pt x="11180122" y="4046405"/>
                  <a:pt x="11161131" y="4332689"/>
                  <a:pt x="11170508" y="4476773"/>
                </a:cubicBezTo>
                <a:cubicBezTo>
                  <a:pt x="11179885" y="4620857"/>
                  <a:pt x="11146058" y="4967671"/>
                  <a:pt x="11170508" y="5175460"/>
                </a:cubicBezTo>
                <a:cubicBezTo>
                  <a:pt x="10955746" y="5192298"/>
                  <a:pt x="10645108" y="5179560"/>
                  <a:pt x="10360646" y="5175460"/>
                </a:cubicBezTo>
                <a:cubicBezTo>
                  <a:pt x="10076184" y="5171360"/>
                  <a:pt x="10163401" y="5176584"/>
                  <a:pt x="9997605" y="5175460"/>
                </a:cubicBezTo>
                <a:cubicBezTo>
                  <a:pt x="9831809" y="5174336"/>
                  <a:pt x="9633380" y="5205234"/>
                  <a:pt x="9299448" y="5175460"/>
                </a:cubicBezTo>
                <a:cubicBezTo>
                  <a:pt x="8965516" y="5145686"/>
                  <a:pt x="8953817" y="5192371"/>
                  <a:pt x="8824701" y="5175460"/>
                </a:cubicBezTo>
                <a:cubicBezTo>
                  <a:pt x="8695585" y="5158549"/>
                  <a:pt x="8218436" y="5151347"/>
                  <a:pt x="8014839" y="5175460"/>
                </a:cubicBezTo>
                <a:cubicBezTo>
                  <a:pt x="7811242" y="5199573"/>
                  <a:pt x="7766784" y="5189513"/>
                  <a:pt x="7540093" y="5175460"/>
                </a:cubicBezTo>
                <a:cubicBezTo>
                  <a:pt x="7313402" y="5161407"/>
                  <a:pt x="7090669" y="5175876"/>
                  <a:pt x="6730231" y="5175460"/>
                </a:cubicBezTo>
                <a:cubicBezTo>
                  <a:pt x="6369793" y="5175044"/>
                  <a:pt x="6514134" y="5178551"/>
                  <a:pt x="6367190" y="5175460"/>
                </a:cubicBezTo>
                <a:cubicBezTo>
                  <a:pt x="6220246" y="5172369"/>
                  <a:pt x="5914921" y="5152710"/>
                  <a:pt x="5557328" y="5175460"/>
                </a:cubicBezTo>
                <a:cubicBezTo>
                  <a:pt x="5199735" y="5198210"/>
                  <a:pt x="5260654" y="5176199"/>
                  <a:pt x="5082581" y="5175460"/>
                </a:cubicBezTo>
                <a:cubicBezTo>
                  <a:pt x="4904508" y="5174721"/>
                  <a:pt x="4798682" y="5189947"/>
                  <a:pt x="4719540" y="5175460"/>
                </a:cubicBezTo>
                <a:cubicBezTo>
                  <a:pt x="4640398" y="5160973"/>
                  <a:pt x="4376714" y="5190585"/>
                  <a:pt x="4244793" y="5175460"/>
                </a:cubicBezTo>
                <a:cubicBezTo>
                  <a:pt x="4112872" y="5160335"/>
                  <a:pt x="3789659" y="5212457"/>
                  <a:pt x="3434931" y="5175460"/>
                </a:cubicBezTo>
                <a:cubicBezTo>
                  <a:pt x="3080203" y="5138463"/>
                  <a:pt x="3148276" y="5160675"/>
                  <a:pt x="2960185" y="5175460"/>
                </a:cubicBezTo>
                <a:cubicBezTo>
                  <a:pt x="2772094" y="5190245"/>
                  <a:pt x="2722752" y="5174002"/>
                  <a:pt x="2597143" y="5175460"/>
                </a:cubicBezTo>
                <a:cubicBezTo>
                  <a:pt x="2471534" y="5176918"/>
                  <a:pt x="2235362" y="5156869"/>
                  <a:pt x="2122397" y="5175460"/>
                </a:cubicBezTo>
                <a:cubicBezTo>
                  <a:pt x="2009432" y="5194051"/>
                  <a:pt x="1679937" y="5195830"/>
                  <a:pt x="1535945" y="5175460"/>
                </a:cubicBezTo>
                <a:cubicBezTo>
                  <a:pt x="1391953" y="5155090"/>
                  <a:pt x="1159137" y="5168560"/>
                  <a:pt x="837788" y="5175460"/>
                </a:cubicBezTo>
                <a:cubicBezTo>
                  <a:pt x="516439" y="5182360"/>
                  <a:pt x="309751" y="5165576"/>
                  <a:pt x="0" y="5175460"/>
                </a:cubicBezTo>
                <a:cubicBezTo>
                  <a:pt x="33794" y="4920789"/>
                  <a:pt x="-16530" y="4782892"/>
                  <a:pt x="0" y="4425018"/>
                </a:cubicBezTo>
                <a:cubicBezTo>
                  <a:pt x="16530" y="4067144"/>
                  <a:pt x="-26126" y="4064544"/>
                  <a:pt x="0" y="3778086"/>
                </a:cubicBezTo>
                <a:cubicBezTo>
                  <a:pt x="26126" y="3491628"/>
                  <a:pt x="11282" y="3308742"/>
                  <a:pt x="0" y="3131153"/>
                </a:cubicBezTo>
                <a:cubicBezTo>
                  <a:pt x="-11282" y="2953564"/>
                  <a:pt x="-11939" y="2734653"/>
                  <a:pt x="0" y="2484221"/>
                </a:cubicBezTo>
                <a:cubicBezTo>
                  <a:pt x="11939" y="2233789"/>
                  <a:pt x="23547" y="2096779"/>
                  <a:pt x="0" y="1837288"/>
                </a:cubicBezTo>
                <a:cubicBezTo>
                  <a:pt x="-23547" y="1577797"/>
                  <a:pt x="9851" y="1486221"/>
                  <a:pt x="0" y="1242110"/>
                </a:cubicBezTo>
                <a:cubicBezTo>
                  <a:pt x="-9851" y="997999"/>
                  <a:pt x="-9745" y="40187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1674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48663B-FA0C-E2BB-A7FF-E50263A48304}"/>
              </a:ext>
            </a:extLst>
          </p:cNvPr>
          <p:cNvSpPr txBox="1"/>
          <p:nvPr/>
        </p:nvSpPr>
        <p:spPr>
          <a:xfrm>
            <a:off x="6073685" y="2310636"/>
            <a:ext cx="5208034" cy="57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情境三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0246A11-E333-26A5-7F83-C88AF4A2274D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發展活動│活動二：行走智多星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DD4063EC-16D1-E32C-4DD6-94557F965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941" y="2284072"/>
            <a:ext cx="4910531" cy="34962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51D5C89-D4F1-A71E-D213-260E7AED21C4}"/>
              </a:ext>
            </a:extLst>
          </p:cNvPr>
          <p:cNvSpPr txBox="1"/>
          <p:nvPr/>
        </p:nvSpPr>
        <p:spPr>
          <a:xfrm>
            <a:off x="5943518" y="3090473"/>
            <a:ext cx="5338201" cy="108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娜娜</a:t>
            </a:r>
            <a:r>
              <a:rPr kumimoji="0" lang="zh-TW" alt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在未設行穿線，也無號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誌之交岔路口準備穿越道路。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3165B15-A0E0-0C9E-C101-66D569A03BE6}"/>
              </a:ext>
            </a:extLst>
          </p:cNvPr>
          <p:cNvSpPr txBox="1"/>
          <p:nvPr/>
        </p:nvSpPr>
        <p:spPr>
          <a:xfrm>
            <a:off x="3469668" y="1289453"/>
            <a:ext cx="5208034" cy="605294"/>
          </a:xfrm>
          <a:prstGeom prst="rect">
            <a:avLst/>
          </a:prstGeom>
          <a:solidFill>
            <a:srgbClr val="DDEFE4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情境介紹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(3/5)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42499BC8-A848-2884-4585-4ECCADB2BDD8}"/>
              </a:ext>
            </a:extLst>
          </p:cNvPr>
          <p:cNvSpPr/>
          <p:nvPr/>
        </p:nvSpPr>
        <p:spPr>
          <a:xfrm>
            <a:off x="1759348" y="630924"/>
            <a:ext cx="8831484" cy="64564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「穿越道路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『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停看聽想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』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」分組活動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(2/3)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329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E6ED49A-7B4C-0F56-96EF-5B37B2B0A6AC}"/>
              </a:ext>
            </a:extLst>
          </p:cNvPr>
          <p:cNvSpPr/>
          <p:nvPr/>
        </p:nvSpPr>
        <p:spPr>
          <a:xfrm>
            <a:off x="494270" y="891708"/>
            <a:ext cx="11170508" cy="5175460"/>
          </a:xfrm>
          <a:custGeom>
            <a:avLst/>
            <a:gdLst>
              <a:gd name="connsiteX0" fmla="*/ 0 w 11170508"/>
              <a:gd name="connsiteY0" fmla="*/ 0 h 5175460"/>
              <a:gd name="connsiteX1" fmla="*/ 698157 w 11170508"/>
              <a:gd name="connsiteY1" fmla="*/ 0 h 5175460"/>
              <a:gd name="connsiteX2" fmla="*/ 1508019 w 11170508"/>
              <a:gd name="connsiteY2" fmla="*/ 0 h 5175460"/>
              <a:gd name="connsiteX3" fmla="*/ 2317880 w 11170508"/>
              <a:gd name="connsiteY3" fmla="*/ 0 h 5175460"/>
              <a:gd name="connsiteX4" fmla="*/ 3239447 w 11170508"/>
              <a:gd name="connsiteY4" fmla="*/ 0 h 5175460"/>
              <a:gd name="connsiteX5" fmla="*/ 3937604 w 11170508"/>
              <a:gd name="connsiteY5" fmla="*/ 0 h 5175460"/>
              <a:gd name="connsiteX6" fmla="*/ 4747466 w 11170508"/>
              <a:gd name="connsiteY6" fmla="*/ 0 h 5175460"/>
              <a:gd name="connsiteX7" fmla="*/ 5445623 w 11170508"/>
              <a:gd name="connsiteY7" fmla="*/ 0 h 5175460"/>
              <a:gd name="connsiteX8" fmla="*/ 6143779 w 11170508"/>
              <a:gd name="connsiteY8" fmla="*/ 0 h 5175460"/>
              <a:gd name="connsiteX9" fmla="*/ 6841936 w 11170508"/>
              <a:gd name="connsiteY9" fmla="*/ 0 h 5175460"/>
              <a:gd name="connsiteX10" fmla="*/ 7204978 w 11170508"/>
              <a:gd name="connsiteY10" fmla="*/ 0 h 5175460"/>
              <a:gd name="connsiteX11" fmla="*/ 8014839 w 11170508"/>
              <a:gd name="connsiteY11" fmla="*/ 0 h 5175460"/>
              <a:gd name="connsiteX12" fmla="*/ 8377881 w 11170508"/>
              <a:gd name="connsiteY12" fmla="*/ 0 h 5175460"/>
              <a:gd name="connsiteX13" fmla="*/ 9076038 w 11170508"/>
              <a:gd name="connsiteY13" fmla="*/ 0 h 5175460"/>
              <a:gd name="connsiteX14" fmla="*/ 9997605 w 11170508"/>
              <a:gd name="connsiteY14" fmla="*/ 0 h 5175460"/>
              <a:gd name="connsiteX15" fmla="*/ 11170508 w 11170508"/>
              <a:gd name="connsiteY15" fmla="*/ 0 h 5175460"/>
              <a:gd name="connsiteX16" fmla="*/ 11170508 w 11170508"/>
              <a:gd name="connsiteY16" fmla="*/ 698687 h 5175460"/>
              <a:gd name="connsiteX17" fmla="*/ 11170508 w 11170508"/>
              <a:gd name="connsiteY17" fmla="*/ 1242110 h 5175460"/>
              <a:gd name="connsiteX18" fmla="*/ 11170508 w 11170508"/>
              <a:gd name="connsiteY18" fmla="*/ 1785534 h 5175460"/>
              <a:gd name="connsiteX19" fmla="*/ 11170508 w 11170508"/>
              <a:gd name="connsiteY19" fmla="*/ 2432466 h 5175460"/>
              <a:gd name="connsiteX20" fmla="*/ 11170508 w 11170508"/>
              <a:gd name="connsiteY20" fmla="*/ 3079399 h 5175460"/>
              <a:gd name="connsiteX21" fmla="*/ 11170508 w 11170508"/>
              <a:gd name="connsiteY21" fmla="*/ 3674577 h 5175460"/>
              <a:gd name="connsiteX22" fmla="*/ 11170508 w 11170508"/>
              <a:gd name="connsiteY22" fmla="*/ 4425018 h 5175460"/>
              <a:gd name="connsiteX23" fmla="*/ 11170508 w 11170508"/>
              <a:gd name="connsiteY23" fmla="*/ 5175460 h 5175460"/>
              <a:gd name="connsiteX24" fmla="*/ 10248941 w 11170508"/>
              <a:gd name="connsiteY24" fmla="*/ 5175460 h 5175460"/>
              <a:gd name="connsiteX25" fmla="*/ 9439079 w 11170508"/>
              <a:gd name="connsiteY25" fmla="*/ 5175460 h 5175460"/>
              <a:gd name="connsiteX26" fmla="*/ 9076038 w 11170508"/>
              <a:gd name="connsiteY26" fmla="*/ 5175460 h 5175460"/>
              <a:gd name="connsiteX27" fmla="*/ 8154471 w 11170508"/>
              <a:gd name="connsiteY27" fmla="*/ 5175460 h 5175460"/>
              <a:gd name="connsiteX28" fmla="*/ 7568019 w 11170508"/>
              <a:gd name="connsiteY28" fmla="*/ 5175460 h 5175460"/>
              <a:gd name="connsiteX29" fmla="*/ 6758157 w 11170508"/>
              <a:gd name="connsiteY29" fmla="*/ 5175460 h 5175460"/>
              <a:gd name="connsiteX30" fmla="*/ 6395116 w 11170508"/>
              <a:gd name="connsiteY30" fmla="*/ 5175460 h 5175460"/>
              <a:gd name="connsiteX31" fmla="*/ 5473549 w 11170508"/>
              <a:gd name="connsiteY31" fmla="*/ 5175460 h 5175460"/>
              <a:gd name="connsiteX32" fmla="*/ 4887097 w 11170508"/>
              <a:gd name="connsiteY32" fmla="*/ 5175460 h 5175460"/>
              <a:gd name="connsiteX33" fmla="*/ 4188941 w 11170508"/>
              <a:gd name="connsiteY33" fmla="*/ 5175460 h 5175460"/>
              <a:gd name="connsiteX34" fmla="*/ 3714194 w 11170508"/>
              <a:gd name="connsiteY34" fmla="*/ 5175460 h 5175460"/>
              <a:gd name="connsiteX35" fmla="*/ 2904332 w 11170508"/>
              <a:gd name="connsiteY35" fmla="*/ 5175460 h 5175460"/>
              <a:gd name="connsiteX36" fmla="*/ 1982765 w 11170508"/>
              <a:gd name="connsiteY36" fmla="*/ 5175460 h 5175460"/>
              <a:gd name="connsiteX37" fmla="*/ 1396314 w 11170508"/>
              <a:gd name="connsiteY37" fmla="*/ 5175460 h 5175460"/>
              <a:gd name="connsiteX38" fmla="*/ 0 w 11170508"/>
              <a:gd name="connsiteY38" fmla="*/ 5175460 h 5175460"/>
              <a:gd name="connsiteX39" fmla="*/ 0 w 11170508"/>
              <a:gd name="connsiteY39" fmla="*/ 4528528 h 5175460"/>
              <a:gd name="connsiteX40" fmla="*/ 0 w 11170508"/>
              <a:gd name="connsiteY40" fmla="*/ 3881595 h 5175460"/>
              <a:gd name="connsiteX41" fmla="*/ 0 w 11170508"/>
              <a:gd name="connsiteY41" fmla="*/ 3182908 h 5175460"/>
              <a:gd name="connsiteX42" fmla="*/ 0 w 11170508"/>
              <a:gd name="connsiteY42" fmla="*/ 2535975 h 5175460"/>
              <a:gd name="connsiteX43" fmla="*/ 0 w 11170508"/>
              <a:gd name="connsiteY43" fmla="*/ 1837288 h 5175460"/>
              <a:gd name="connsiteX44" fmla="*/ 0 w 11170508"/>
              <a:gd name="connsiteY44" fmla="*/ 1138601 h 5175460"/>
              <a:gd name="connsiteX45" fmla="*/ 0 w 11170508"/>
              <a:gd name="connsiteY45" fmla="*/ 0 h 51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170508" h="5175460" fill="none" extrusionOk="0">
                <a:moveTo>
                  <a:pt x="0" y="0"/>
                </a:moveTo>
                <a:cubicBezTo>
                  <a:pt x="334036" y="32181"/>
                  <a:pt x="407222" y="-7968"/>
                  <a:pt x="698157" y="0"/>
                </a:cubicBezTo>
                <a:cubicBezTo>
                  <a:pt x="989092" y="7968"/>
                  <a:pt x="1108150" y="-27974"/>
                  <a:pt x="1508019" y="0"/>
                </a:cubicBezTo>
                <a:cubicBezTo>
                  <a:pt x="1907888" y="27974"/>
                  <a:pt x="2013727" y="-11683"/>
                  <a:pt x="2317880" y="0"/>
                </a:cubicBezTo>
                <a:cubicBezTo>
                  <a:pt x="2622033" y="11683"/>
                  <a:pt x="2865613" y="-29124"/>
                  <a:pt x="3239447" y="0"/>
                </a:cubicBezTo>
                <a:cubicBezTo>
                  <a:pt x="3613281" y="29124"/>
                  <a:pt x="3661016" y="-10566"/>
                  <a:pt x="3937604" y="0"/>
                </a:cubicBezTo>
                <a:cubicBezTo>
                  <a:pt x="4214192" y="10566"/>
                  <a:pt x="4387735" y="24971"/>
                  <a:pt x="4747466" y="0"/>
                </a:cubicBezTo>
                <a:cubicBezTo>
                  <a:pt x="5107197" y="-24971"/>
                  <a:pt x="5289278" y="-16941"/>
                  <a:pt x="5445623" y="0"/>
                </a:cubicBezTo>
                <a:cubicBezTo>
                  <a:pt x="5601968" y="16941"/>
                  <a:pt x="5929408" y="7881"/>
                  <a:pt x="6143779" y="0"/>
                </a:cubicBezTo>
                <a:cubicBezTo>
                  <a:pt x="6358150" y="-7881"/>
                  <a:pt x="6537822" y="22836"/>
                  <a:pt x="6841936" y="0"/>
                </a:cubicBezTo>
                <a:cubicBezTo>
                  <a:pt x="7146050" y="-22836"/>
                  <a:pt x="7130281" y="838"/>
                  <a:pt x="7204978" y="0"/>
                </a:cubicBezTo>
                <a:cubicBezTo>
                  <a:pt x="7279675" y="-838"/>
                  <a:pt x="7754498" y="-30589"/>
                  <a:pt x="8014839" y="0"/>
                </a:cubicBezTo>
                <a:cubicBezTo>
                  <a:pt x="8275180" y="30589"/>
                  <a:pt x="8284834" y="13513"/>
                  <a:pt x="8377881" y="0"/>
                </a:cubicBezTo>
                <a:cubicBezTo>
                  <a:pt x="8470928" y="-13513"/>
                  <a:pt x="8845086" y="-3403"/>
                  <a:pt x="9076038" y="0"/>
                </a:cubicBezTo>
                <a:cubicBezTo>
                  <a:pt x="9306990" y="3403"/>
                  <a:pt x="9633166" y="-2477"/>
                  <a:pt x="9997605" y="0"/>
                </a:cubicBezTo>
                <a:cubicBezTo>
                  <a:pt x="10362044" y="2477"/>
                  <a:pt x="10630436" y="6660"/>
                  <a:pt x="11170508" y="0"/>
                </a:cubicBezTo>
                <a:cubicBezTo>
                  <a:pt x="11197390" y="221697"/>
                  <a:pt x="11187468" y="541475"/>
                  <a:pt x="11170508" y="698687"/>
                </a:cubicBezTo>
                <a:cubicBezTo>
                  <a:pt x="11153548" y="855899"/>
                  <a:pt x="11181254" y="978420"/>
                  <a:pt x="11170508" y="1242110"/>
                </a:cubicBezTo>
                <a:cubicBezTo>
                  <a:pt x="11159762" y="1505800"/>
                  <a:pt x="11187799" y="1559651"/>
                  <a:pt x="11170508" y="1785534"/>
                </a:cubicBezTo>
                <a:cubicBezTo>
                  <a:pt x="11153217" y="2011417"/>
                  <a:pt x="11195051" y="2170620"/>
                  <a:pt x="11170508" y="2432466"/>
                </a:cubicBezTo>
                <a:cubicBezTo>
                  <a:pt x="11145965" y="2694312"/>
                  <a:pt x="11152589" y="2886830"/>
                  <a:pt x="11170508" y="3079399"/>
                </a:cubicBezTo>
                <a:cubicBezTo>
                  <a:pt x="11188427" y="3271968"/>
                  <a:pt x="11194328" y="3537450"/>
                  <a:pt x="11170508" y="3674577"/>
                </a:cubicBezTo>
                <a:cubicBezTo>
                  <a:pt x="11146688" y="3811704"/>
                  <a:pt x="11184863" y="4267294"/>
                  <a:pt x="11170508" y="4425018"/>
                </a:cubicBezTo>
                <a:cubicBezTo>
                  <a:pt x="11156153" y="4582742"/>
                  <a:pt x="11141265" y="5007979"/>
                  <a:pt x="11170508" y="5175460"/>
                </a:cubicBezTo>
                <a:cubicBezTo>
                  <a:pt x="10944978" y="5197656"/>
                  <a:pt x="10625782" y="5139943"/>
                  <a:pt x="10248941" y="5175460"/>
                </a:cubicBezTo>
                <a:cubicBezTo>
                  <a:pt x="9872100" y="5210977"/>
                  <a:pt x="9758501" y="5190462"/>
                  <a:pt x="9439079" y="5175460"/>
                </a:cubicBezTo>
                <a:cubicBezTo>
                  <a:pt x="9119657" y="5160458"/>
                  <a:pt x="9209534" y="5161416"/>
                  <a:pt x="9076038" y="5175460"/>
                </a:cubicBezTo>
                <a:cubicBezTo>
                  <a:pt x="8942542" y="5189504"/>
                  <a:pt x="8338867" y="5214227"/>
                  <a:pt x="8154471" y="5175460"/>
                </a:cubicBezTo>
                <a:cubicBezTo>
                  <a:pt x="7970075" y="5136693"/>
                  <a:pt x="7711817" y="5171088"/>
                  <a:pt x="7568019" y="5175460"/>
                </a:cubicBezTo>
                <a:cubicBezTo>
                  <a:pt x="7424221" y="5179832"/>
                  <a:pt x="7082012" y="5182078"/>
                  <a:pt x="6758157" y="5175460"/>
                </a:cubicBezTo>
                <a:cubicBezTo>
                  <a:pt x="6434302" y="5168842"/>
                  <a:pt x="6520385" y="5158415"/>
                  <a:pt x="6395116" y="5175460"/>
                </a:cubicBezTo>
                <a:cubicBezTo>
                  <a:pt x="6269847" y="5192505"/>
                  <a:pt x="5882500" y="5135954"/>
                  <a:pt x="5473549" y="5175460"/>
                </a:cubicBezTo>
                <a:cubicBezTo>
                  <a:pt x="5064598" y="5214966"/>
                  <a:pt x="5074019" y="5196629"/>
                  <a:pt x="4887097" y="5175460"/>
                </a:cubicBezTo>
                <a:cubicBezTo>
                  <a:pt x="4700175" y="5154291"/>
                  <a:pt x="4380835" y="5199286"/>
                  <a:pt x="4188941" y="5175460"/>
                </a:cubicBezTo>
                <a:cubicBezTo>
                  <a:pt x="3997047" y="5151634"/>
                  <a:pt x="3914686" y="5183561"/>
                  <a:pt x="3714194" y="5175460"/>
                </a:cubicBezTo>
                <a:cubicBezTo>
                  <a:pt x="3513702" y="5167359"/>
                  <a:pt x="3172368" y="5192594"/>
                  <a:pt x="2904332" y="5175460"/>
                </a:cubicBezTo>
                <a:cubicBezTo>
                  <a:pt x="2636296" y="5158326"/>
                  <a:pt x="2345294" y="5176802"/>
                  <a:pt x="1982765" y="5175460"/>
                </a:cubicBezTo>
                <a:cubicBezTo>
                  <a:pt x="1620236" y="5174118"/>
                  <a:pt x="1683241" y="5190032"/>
                  <a:pt x="1396314" y="5175460"/>
                </a:cubicBezTo>
                <a:cubicBezTo>
                  <a:pt x="1109387" y="5160888"/>
                  <a:pt x="466027" y="5112767"/>
                  <a:pt x="0" y="5175460"/>
                </a:cubicBezTo>
                <a:cubicBezTo>
                  <a:pt x="28694" y="4867062"/>
                  <a:pt x="-10175" y="4801994"/>
                  <a:pt x="0" y="4528528"/>
                </a:cubicBezTo>
                <a:cubicBezTo>
                  <a:pt x="10175" y="4255062"/>
                  <a:pt x="-21672" y="4014134"/>
                  <a:pt x="0" y="3881595"/>
                </a:cubicBezTo>
                <a:cubicBezTo>
                  <a:pt x="21672" y="3749056"/>
                  <a:pt x="-15383" y="3344846"/>
                  <a:pt x="0" y="3182908"/>
                </a:cubicBezTo>
                <a:cubicBezTo>
                  <a:pt x="15383" y="3020970"/>
                  <a:pt x="-32226" y="2733515"/>
                  <a:pt x="0" y="2535975"/>
                </a:cubicBezTo>
                <a:cubicBezTo>
                  <a:pt x="32226" y="2338435"/>
                  <a:pt x="-4813" y="2182079"/>
                  <a:pt x="0" y="1837288"/>
                </a:cubicBezTo>
                <a:cubicBezTo>
                  <a:pt x="4813" y="1492497"/>
                  <a:pt x="4946" y="1468579"/>
                  <a:pt x="0" y="1138601"/>
                </a:cubicBezTo>
                <a:cubicBezTo>
                  <a:pt x="-4946" y="808623"/>
                  <a:pt x="52837" y="349305"/>
                  <a:pt x="0" y="0"/>
                </a:cubicBezTo>
                <a:close/>
              </a:path>
              <a:path w="11170508" h="5175460" stroke="0" extrusionOk="0">
                <a:moveTo>
                  <a:pt x="0" y="0"/>
                </a:moveTo>
                <a:cubicBezTo>
                  <a:pt x="123568" y="-16144"/>
                  <a:pt x="374391" y="12360"/>
                  <a:pt x="586452" y="0"/>
                </a:cubicBezTo>
                <a:cubicBezTo>
                  <a:pt x="798513" y="-12360"/>
                  <a:pt x="778542" y="12604"/>
                  <a:pt x="949493" y="0"/>
                </a:cubicBezTo>
                <a:cubicBezTo>
                  <a:pt x="1120444" y="-12604"/>
                  <a:pt x="1581667" y="45828"/>
                  <a:pt x="1871060" y="0"/>
                </a:cubicBezTo>
                <a:cubicBezTo>
                  <a:pt x="2160453" y="-45828"/>
                  <a:pt x="2204631" y="-12936"/>
                  <a:pt x="2457512" y="0"/>
                </a:cubicBezTo>
                <a:cubicBezTo>
                  <a:pt x="2710393" y="12936"/>
                  <a:pt x="2818036" y="15601"/>
                  <a:pt x="3043963" y="0"/>
                </a:cubicBezTo>
                <a:cubicBezTo>
                  <a:pt x="3269890" y="-15601"/>
                  <a:pt x="3603412" y="-32776"/>
                  <a:pt x="3965530" y="0"/>
                </a:cubicBezTo>
                <a:cubicBezTo>
                  <a:pt x="4327648" y="32776"/>
                  <a:pt x="4265999" y="20481"/>
                  <a:pt x="4440277" y="0"/>
                </a:cubicBezTo>
                <a:cubicBezTo>
                  <a:pt x="4614555" y="-20481"/>
                  <a:pt x="5171383" y="846"/>
                  <a:pt x="5361844" y="0"/>
                </a:cubicBezTo>
                <a:cubicBezTo>
                  <a:pt x="5552305" y="-846"/>
                  <a:pt x="5918679" y="36334"/>
                  <a:pt x="6283411" y="0"/>
                </a:cubicBezTo>
                <a:cubicBezTo>
                  <a:pt x="6648143" y="-36334"/>
                  <a:pt x="6835377" y="12601"/>
                  <a:pt x="6981568" y="0"/>
                </a:cubicBezTo>
                <a:cubicBezTo>
                  <a:pt x="7127759" y="-12601"/>
                  <a:pt x="7672893" y="24022"/>
                  <a:pt x="7903134" y="0"/>
                </a:cubicBezTo>
                <a:cubicBezTo>
                  <a:pt x="8133375" y="-24022"/>
                  <a:pt x="8200924" y="12614"/>
                  <a:pt x="8489586" y="0"/>
                </a:cubicBezTo>
                <a:cubicBezTo>
                  <a:pt x="8778248" y="-12614"/>
                  <a:pt x="8818767" y="-18016"/>
                  <a:pt x="9076038" y="0"/>
                </a:cubicBezTo>
                <a:cubicBezTo>
                  <a:pt x="9333309" y="18016"/>
                  <a:pt x="9566002" y="30021"/>
                  <a:pt x="9885900" y="0"/>
                </a:cubicBezTo>
                <a:cubicBezTo>
                  <a:pt x="10205798" y="-30021"/>
                  <a:pt x="10202435" y="-3732"/>
                  <a:pt x="10472351" y="0"/>
                </a:cubicBezTo>
                <a:cubicBezTo>
                  <a:pt x="10742267" y="3732"/>
                  <a:pt x="10934151" y="-34022"/>
                  <a:pt x="11170508" y="0"/>
                </a:cubicBezTo>
                <a:cubicBezTo>
                  <a:pt x="11140024" y="229303"/>
                  <a:pt x="11177471" y="393610"/>
                  <a:pt x="11170508" y="750442"/>
                </a:cubicBezTo>
                <a:cubicBezTo>
                  <a:pt x="11163545" y="1107274"/>
                  <a:pt x="11154318" y="1283913"/>
                  <a:pt x="11170508" y="1449129"/>
                </a:cubicBezTo>
                <a:cubicBezTo>
                  <a:pt x="11186698" y="1614345"/>
                  <a:pt x="11153092" y="1880266"/>
                  <a:pt x="11170508" y="2147816"/>
                </a:cubicBezTo>
                <a:cubicBezTo>
                  <a:pt x="11187924" y="2415366"/>
                  <a:pt x="11172405" y="2515239"/>
                  <a:pt x="11170508" y="2639485"/>
                </a:cubicBezTo>
                <a:cubicBezTo>
                  <a:pt x="11168611" y="2763731"/>
                  <a:pt x="11168553" y="2989871"/>
                  <a:pt x="11170508" y="3182908"/>
                </a:cubicBezTo>
                <a:cubicBezTo>
                  <a:pt x="11172463" y="3375945"/>
                  <a:pt x="11160894" y="3716785"/>
                  <a:pt x="11170508" y="3881595"/>
                </a:cubicBezTo>
                <a:cubicBezTo>
                  <a:pt x="11180122" y="4046405"/>
                  <a:pt x="11161131" y="4332689"/>
                  <a:pt x="11170508" y="4476773"/>
                </a:cubicBezTo>
                <a:cubicBezTo>
                  <a:pt x="11179885" y="4620857"/>
                  <a:pt x="11146058" y="4967671"/>
                  <a:pt x="11170508" y="5175460"/>
                </a:cubicBezTo>
                <a:cubicBezTo>
                  <a:pt x="10955746" y="5192298"/>
                  <a:pt x="10645108" y="5179560"/>
                  <a:pt x="10360646" y="5175460"/>
                </a:cubicBezTo>
                <a:cubicBezTo>
                  <a:pt x="10076184" y="5171360"/>
                  <a:pt x="10163401" y="5176584"/>
                  <a:pt x="9997605" y="5175460"/>
                </a:cubicBezTo>
                <a:cubicBezTo>
                  <a:pt x="9831809" y="5174336"/>
                  <a:pt x="9633380" y="5205234"/>
                  <a:pt x="9299448" y="5175460"/>
                </a:cubicBezTo>
                <a:cubicBezTo>
                  <a:pt x="8965516" y="5145686"/>
                  <a:pt x="8953817" y="5192371"/>
                  <a:pt x="8824701" y="5175460"/>
                </a:cubicBezTo>
                <a:cubicBezTo>
                  <a:pt x="8695585" y="5158549"/>
                  <a:pt x="8218436" y="5151347"/>
                  <a:pt x="8014839" y="5175460"/>
                </a:cubicBezTo>
                <a:cubicBezTo>
                  <a:pt x="7811242" y="5199573"/>
                  <a:pt x="7766784" y="5189513"/>
                  <a:pt x="7540093" y="5175460"/>
                </a:cubicBezTo>
                <a:cubicBezTo>
                  <a:pt x="7313402" y="5161407"/>
                  <a:pt x="7090669" y="5175876"/>
                  <a:pt x="6730231" y="5175460"/>
                </a:cubicBezTo>
                <a:cubicBezTo>
                  <a:pt x="6369793" y="5175044"/>
                  <a:pt x="6514134" y="5178551"/>
                  <a:pt x="6367190" y="5175460"/>
                </a:cubicBezTo>
                <a:cubicBezTo>
                  <a:pt x="6220246" y="5172369"/>
                  <a:pt x="5914921" y="5152710"/>
                  <a:pt x="5557328" y="5175460"/>
                </a:cubicBezTo>
                <a:cubicBezTo>
                  <a:pt x="5199735" y="5198210"/>
                  <a:pt x="5260654" y="5176199"/>
                  <a:pt x="5082581" y="5175460"/>
                </a:cubicBezTo>
                <a:cubicBezTo>
                  <a:pt x="4904508" y="5174721"/>
                  <a:pt x="4798682" y="5189947"/>
                  <a:pt x="4719540" y="5175460"/>
                </a:cubicBezTo>
                <a:cubicBezTo>
                  <a:pt x="4640398" y="5160973"/>
                  <a:pt x="4376714" y="5190585"/>
                  <a:pt x="4244793" y="5175460"/>
                </a:cubicBezTo>
                <a:cubicBezTo>
                  <a:pt x="4112872" y="5160335"/>
                  <a:pt x="3789659" y="5212457"/>
                  <a:pt x="3434931" y="5175460"/>
                </a:cubicBezTo>
                <a:cubicBezTo>
                  <a:pt x="3080203" y="5138463"/>
                  <a:pt x="3148276" y="5160675"/>
                  <a:pt x="2960185" y="5175460"/>
                </a:cubicBezTo>
                <a:cubicBezTo>
                  <a:pt x="2772094" y="5190245"/>
                  <a:pt x="2722752" y="5174002"/>
                  <a:pt x="2597143" y="5175460"/>
                </a:cubicBezTo>
                <a:cubicBezTo>
                  <a:pt x="2471534" y="5176918"/>
                  <a:pt x="2235362" y="5156869"/>
                  <a:pt x="2122397" y="5175460"/>
                </a:cubicBezTo>
                <a:cubicBezTo>
                  <a:pt x="2009432" y="5194051"/>
                  <a:pt x="1679937" y="5195830"/>
                  <a:pt x="1535945" y="5175460"/>
                </a:cubicBezTo>
                <a:cubicBezTo>
                  <a:pt x="1391953" y="5155090"/>
                  <a:pt x="1159137" y="5168560"/>
                  <a:pt x="837788" y="5175460"/>
                </a:cubicBezTo>
                <a:cubicBezTo>
                  <a:pt x="516439" y="5182360"/>
                  <a:pt x="309751" y="5165576"/>
                  <a:pt x="0" y="5175460"/>
                </a:cubicBezTo>
                <a:cubicBezTo>
                  <a:pt x="33794" y="4920789"/>
                  <a:pt x="-16530" y="4782892"/>
                  <a:pt x="0" y="4425018"/>
                </a:cubicBezTo>
                <a:cubicBezTo>
                  <a:pt x="16530" y="4067144"/>
                  <a:pt x="-26126" y="4064544"/>
                  <a:pt x="0" y="3778086"/>
                </a:cubicBezTo>
                <a:cubicBezTo>
                  <a:pt x="26126" y="3491628"/>
                  <a:pt x="11282" y="3308742"/>
                  <a:pt x="0" y="3131153"/>
                </a:cubicBezTo>
                <a:cubicBezTo>
                  <a:pt x="-11282" y="2953564"/>
                  <a:pt x="-11939" y="2734653"/>
                  <a:pt x="0" y="2484221"/>
                </a:cubicBezTo>
                <a:cubicBezTo>
                  <a:pt x="11939" y="2233789"/>
                  <a:pt x="23547" y="2096779"/>
                  <a:pt x="0" y="1837288"/>
                </a:cubicBezTo>
                <a:cubicBezTo>
                  <a:pt x="-23547" y="1577797"/>
                  <a:pt x="9851" y="1486221"/>
                  <a:pt x="0" y="1242110"/>
                </a:cubicBezTo>
                <a:cubicBezTo>
                  <a:pt x="-9851" y="997999"/>
                  <a:pt x="-9745" y="40187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1674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48663B-FA0C-E2BB-A7FF-E50263A48304}"/>
              </a:ext>
            </a:extLst>
          </p:cNvPr>
          <p:cNvSpPr txBox="1"/>
          <p:nvPr/>
        </p:nvSpPr>
        <p:spPr>
          <a:xfrm>
            <a:off x="6073685" y="2310636"/>
            <a:ext cx="5208034" cy="57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情境四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0246A11-E333-26A5-7F83-C88AF4A2274D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發展活動│活動二：行走智多星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DD4063EC-16D1-E32C-4DD6-94557F965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941" y="2280994"/>
            <a:ext cx="4910531" cy="350242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51D5C89-D4F1-A71E-D213-260E7AED21C4}"/>
              </a:ext>
            </a:extLst>
          </p:cNvPr>
          <p:cNvSpPr txBox="1"/>
          <p:nvPr/>
        </p:nvSpPr>
        <p:spPr>
          <a:xfrm>
            <a:off x="5943518" y="3090473"/>
            <a:ext cx="5338201" cy="571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娜娜</a:t>
            </a:r>
            <a:r>
              <a:rPr kumimoji="0" lang="zh-TW" alt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在彎道準備穿越道路。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3165B15-A0E0-0C9E-C101-66D569A03BE6}"/>
              </a:ext>
            </a:extLst>
          </p:cNvPr>
          <p:cNvSpPr txBox="1"/>
          <p:nvPr/>
        </p:nvSpPr>
        <p:spPr>
          <a:xfrm>
            <a:off x="3469668" y="1289453"/>
            <a:ext cx="5208034" cy="605294"/>
          </a:xfrm>
          <a:prstGeom prst="rect">
            <a:avLst/>
          </a:prstGeom>
          <a:solidFill>
            <a:srgbClr val="DDEFE4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情境介紹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(4/5)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42499BC8-A848-2884-4585-4ECCADB2BDD8}"/>
              </a:ext>
            </a:extLst>
          </p:cNvPr>
          <p:cNvSpPr/>
          <p:nvPr/>
        </p:nvSpPr>
        <p:spPr>
          <a:xfrm>
            <a:off x="1759348" y="630924"/>
            <a:ext cx="8831484" cy="64564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「穿越道路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『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停看聽想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』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」分組活動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(2/3)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259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E6ED49A-7B4C-0F56-96EF-5B37B2B0A6AC}"/>
              </a:ext>
            </a:extLst>
          </p:cNvPr>
          <p:cNvSpPr/>
          <p:nvPr/>
        </p:nvSpPr>
        <p:spPr>
          <a:xfrm>
            <a:off x="494270" y="891708"/>
            <a:ext cx="11170508" cy="5175460"/>
          </a:xfrm>
          <a:custGeom>
            <a:avLst/>
            <a:gdLst>
              <a:gd name="connsiteX0" fmla="*/ 0 w 11170508"/>
              <a:gd name="connsiteY0" fmla="*/ 0 h 5175460"/>
              <a:gd name="connsiteX1" fmla="*/ 698157 w 11170508"/>
              <a:gd name="connsiteY1" fmla="*/ 0 h 5175460"/>
              <a:gd name="connsiteX2" fmla="*/ 1508019 w 11170508"/>
              <a:gd name="connsiteY2" fmla="*/ 0 h 5175460"/>
              <a:gd name="connsiteX3" fmla="*/ 2317880 w 11170508"/>
              <a:gd name="connsiteY3" fmla="*/ 0 h 5175460"/>
              <a:gd name="connsiteX4" fmla="*/ 3239447 w 11170508"/>
              <a:gd name="connsiteY4" fmla="*/ 0 h 5175460"/>
              <a:gd name="connsiteX5" fmla="*/ 3937604 w 11170508"/>
              <a:gd name="connsiteY5" fmla="*/ 0 h 5175460"/>
              <a:gd name="connsiteX6" fmla="*/ 4747466 w 11170508"/>
              <a:gd name="connsiteY6" fmla="*/ 0 h 5175460"/>
              <a:gd name="connsiteX7" fmla="*/ 5445623 w 11170508"/>
              <a:gd name="connsiteY7" fmla="*/ 0 h 5175460"/>
              <a:gd name="connsiteX8" fmla="*/ 6143779 w 11170508"/>
              <a:gd name="connsiteY8" fmla="*/ 0 h 5175460"/>
              <a:gd name="connsiteX9" fmla="*/ 6841936 w 11170508"/>
              <a:gd name="connsiteY9" fmla="*/ 0 h 5175460"/>
              <a:gd name="connsiteX10" fmla="*/ 7204978 w 11170508"/>
              <a:gd name="connsiteY10" fmla="*/ 0 h 5175460"/>
              <a:gd name="connsiteX11" fmla="*/ 8014839 w 11170508"/>
              <a:gd name="connsiteY11" fmla="*/ 0 h 5175460"/>
              <a:gd name="connsiteX12" fmla="*/ 8377881 w 11170508"/>
              <a:gd name="connsiteY12" fmla="*/ 0 h 5175460"/>
              <a:gd name="connsiteX13" fmla="*/ 9076038 w 11170508"/>
              <a:gd name="connsiteY13" fmla="*/ 0 h 5175460"/>
              <a:gd name="connsiteX14" fmla="*/ 9997605 w 11170508"/>
              <a:gd name="connsiteY14" fmla="*/ 0 h 5175460"/>
              <a:gd name="connsiteX15" fmla="*/ 11170508 w 11170508"/>
              <a:gd name="connsiteY15" fmla="*/ 0 h 5175460"/>
              <a:gd name="connsiteX16" fmla="*/ 11170508 w 11170508"/>
              <a:gd name="connsiteY16" fmla="*/ 698687 h 5175460"/>
              <a:gd name="connsiteX17" fmla="*/ 11170508 w 11170508"/>
              <a:gd name="connsiteY17" fmla="*/ 1242110 h 5175460"/>
              <a:gd name="connsiteX18" fmla="*/ 11170508 w 11170508"/>
              <a:gd name="connsiteY18" fmla="*/ 1785534 h 5175460"/>
              <a:gd name="connsiteX19" fmla="*/ 11170508 w 11170508"/>
              <a:gd name="connsiteY19" fmla="*/ 2432466 h 5175460"/>
              <a:gd name="connsiteX20" fmla="*/ 11170508 w 11170508"/>
              <a:gd name="connsiteY20" fmla="*/ 3079399 h 5175460"/>
              <a:gd name="connsiteX21" fmla="*/ 11170508 w 11170508"/>
              <a:gd name="connsiteY21" fmla="*/ 3674577 h 5175460"/>
              <a:gd name="connsiteX22" fmla="*/ 11170508 w 11170508"/>
              <a:gd name="connsiteY22" fmla="*/ 4425018 h 5175460"/>
              <a:gd name="connsiteX23" fmla="*/ 11170508 w 11170508"/>
              <a:gd name="connsiteY23" fmla="*/ 5175460 h 5175460"/>
              <a:gd name="connsiteX24" fmla="*/ 10248941 w 11170508"/>
              <a:gd name="connsiteY24" fmla="*/ 5175460 h 5175460"/>
              <a:gd name="connsiteX25" fmla="*/ 9439079 w 11170508"/>
              <a:gd name="connsiteY25" fmla="*/ 5175460 h 5175460"/>
              <a:gd name="connsiteX26" fmla="*/ 9076038 w 11170508"/>
              <a:gd name="connsiteY26" fmla="*/ 5175460 h 5175460"/>
              <a:gd name="connsiteX27" fmla="*/ 8154471 w 11170508"/>
              <a:gd name="connsiteY27" fmla="*/ 5175460 h 5175460"/>
              <a:gd name="connsiteX28" fmla="*/ 7568019 w 11170508"/>
              <a:gd name="connsiteY28" fmla="*/ 5175460 h 5175460"/>
              <a:gd name="connsiteX29" fmla="*/ 6758157 w 11170508"/>
              <a:gd name="connsiteY29" fmla="*/ 5175460 h 5175460"/>
              <a:gd name="connsiteX30" fmla="*/ 6395116 w 11170508"/>
              <a:gd name="connsiteY30" fmla="*/ 5175460 h 5175460"/>
              <a:gd name="connsiteX31" fmla="*/ 5473549 w 11170508"/>
              <a:gd name="connsiteY31" fmla="*/ 5175460 h 5175460"/>
              <a:gd name="connsiteX32" fmla="*/ 4887097 w 11170508"/>
              <a:gd name="connsiteY32" fmla="*/ 5175460 h 5175460"/>
              <a:gd name="connsiteX33" fmla="*/ 4188941 w 11170508"/>
              <a:gd name="connsiteY33" fmla="*/ 5175460 h 5175460"/>
              <a:gd name="connsiteX34" fmla="*/ 3714194 w 11170508"/>
              <a:gd name="connsiteY34" fmla="*/ 5175460 h 5175460"/>
              <a:gd name="connsiteX35" fmla="*/ 2904332 w 11170508"/>
              <a:gd name="connsiteY35" fmla="*/ 5175460 h 5175460"/>
              <a:gd name="connsiteX36" fmla="*/ 1982765 w 11170508"/>
              <a:gd name="connsiteY36" fmla="*/ 5175460 h 5175460"/>
              <a:gd name="connsiteX37" fmla="*/ 1396314 w 11170508"/>
              <a:gd name="connsiteY37" fmla="*/ 5175460 h 5175460"/>
              <a:gd name="connsiteX38" fmla="*/ 0 w 11170508"/>
              <a:gd name="connsiteY38" fmla="*/ 5175460 h 5175460"/>
              <a:gd name="connsiteX39" fmla="*/ 0 w 11170508"/>
              <a:gd name="connsiteY39" fmla="*/ 4528528 h 5175460"/>
              <a:gd name="connsiteX40" fmla="*/ 0 w 11170508"/>
              <a:gd name="connsiteY40" fmla="*/ 3881595 h 5175460"/>
              <a:gd name="connsiteX41" fmla="*/ 0 w 11170508"/>
              <a:gd name="connsiteY41" fmla="*/ 3182908 h 5175460"/>
              <a:gd name="connsiteX42" fmla="*/ 0 w 11170508"/>
              <a:gd name="connsiteY42" fmla="*/ 2535975 h 5175460"/>
              <a:gd name="connsiteX43" fmla="*/ 0 w 11170508"/>
              <a:gd name="connsiteY43" fmla="*/ 1837288 h 5175460"/>
              <a:gd name="connsiteX44" fmla="*/ 0 w 11170508"/>
              <a:gd name="connsiteY44" fmla="*/ 1138601 h 5175460"/>
              <a:gd name="connsiteX45" fmla="*/ 0 w 11170508"/>
              <a:gd name="connsiteY45" fmla="*/ 0 h 51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170508" h="5175460" fill="none" extrusionOk="0">
                <a:moveTo>
                  <a:pt x="0" y="0"/>
                </a:moveTo>
                <a:cubicBezTo>
                  <a:pt x="334036" y="32181"/>
                  <a:pt x="407222" y="-7968"/>
                  <a:pt x="698157" y="0"/>
                </a:cubicBezTo>
                <a:cubicBezTo>
                  <a:pt x="989092" y="7968"/>
                  <a:pt x="1108150" y="-27974"/>
                  <a:pt x="1508019" y="0"/>
                </a:cubicBezTo>
                <a:cubicBezTo>
                  <a:pt x="1907888" y="27974"/>
                  <a:pt x="2013727" y="-11683"/>
                  <a:pt x="2317880" y="0"/>
                </a:cubicBezTo>
                <a:cubicBezTo>
                  <a:pt x="2622033" y="11683"/>
                  <a:pt x="2865613" y="-29124"/>
                  <a:pt x="3239447" y="0"/>
                </a:cubicBezTo>
                <a:cubicBezTo>
                  <a:pt x="3613281" y="29124"/>
                  <a:pt x="3661016" y="-10566"/>
                  <a:pt x="3937604" y="0"/>
                </a:cubicBezTo>
                <a:cubicBezTo>
                  <a:pt x="4214192" y="10566"/>
                  <a:pt x="4387735" y="24971"/>
                  <a:pt x="4747466" y="0"/>
                </a:cubicBezTo>
                <a:cubicBezTo>
                  <a:pt x="5107197" y="-24971"/>
                  <a:pt x="5289278" y="-16941"/>
                  <a:pt x="5445623" y="0"/>
                </a:cubicBezTo>
                <a:cubicBezTo>
                  <a:pt x="5601968" y="16941"/>
                  <a:pt x="5929408" y="7881"/>
                  <a:pt x="6143779" y="0"/>
                </a:cubicBezTo>
                <a:cubicBezTo>
                  <a:pt x="6358150" y="-7881"/>
                  <a:pt x="6537822" y="22836"/>
                  <a:pt x="6841936" y="0"/>
                </a:cubicBezTo>
                <a:cubicBezTo>
                  <a:pt x="7146050" y="-22836"/>
                  <a:pt x="7130281" y="838"/>
                  <a:pt x="7204978" y="0"/>
                </a:cubicBezTo>
                <a:cubicBezTo>
                  <a:pt x="7279675" y="-838"/>
                  <a:pt x="7754498" y="-30589"/>
                  <a:pt x="8014839" y="0"/>
                </a:cubicBezTo>
                <a:cubicBezTo>
                  <a:pt x="8275180" y="30589"/>
                  <a:pt x="8284834" y="13513"/>
                  <a:pt x="8377881" y="0"/>
                </a:cubicBezTo>
                <a:cubicBezTo>
                  <a:pt x="8470928" y="-13513"/>
                  <a:pt x="8845086" y="-3403"/>
                  <a:pt x="9076038" y="0"/>
                </a:cubicBezTo>
                <a:cubicBezTo>
                  <a:pt x="9306990" y="3403"/>
                  <a:pt x="9633166" y="-2477"/>
                  <a:pt x="9997605" y="0"/>
                </a:cubicBezTo>
                <a:cubicBezTo>
                  <a:pt x="10362044" y="2477"/>
                  <a:pt x="10630436" y="6660"/>
                  <a:pt x="11170508" y="0"/>
                </a:cubicBezTo>
                <a:cubicBezTo>
                  <a:pt x="11197390" y="221697"/>
                  <a:pt x="11187468" y="541475"/>
                  <a:pt x="11170508" y="698687"/>
                </a:cubicBezTo>
                <a:cubicBezTo>
                  <a:pt x="11153548" y="855899"/>
                  <a:pt x="11181254" y="978420"/>
                  <a:pt x="11170508" y="1242110"/>
                </a:cubicBezTo>
                <a:cubicBezTo>
                  <a:pt x="11159762" y="1505800"/>
                  <a:pt x="11187799" y="1559651"/>
                  <a:pt x="11170508" y="1785534"/>
                </a:cubicBezTo>
                <a:cubicBezTo>
                  <a:pt x="11153217" y="2011417"/>
                  <a:pt x="11195051" y="2170620"/>
                  <a:pt x="11170508" y="2432466"/>
                </a:cubicBezTo>
                <a:cubicBezTo>
                  <a:pt x="11145965" y="2694312"/>
                  <a:pt x="11152589" y="2886830"/>
                  <a:pt x="11170508" y="3079399"/>
                </a:cubicBezTo>
                <a:cubicBezTo>
                  <a:pt x="11188427" y="3271968"/>
                  <a:pt x="11194328" y="3537450"/>
                  <a:pt x="11170508" y="3674577"/>
                </a:cubicBezTo>
                <a:cubicBezTo>
                  <a:pt x="11146688" y="3811704"/>
                  <a:pt x="11184863" y="4267294"/>
                  <a:pt x="11170508" y="4425018"/>
                </a:cubicBezTo>
                <a:cubicBezTo>
                  <a:pt x="11156153" y="4582742"/>
                  <a:pt x="11141265" y="5007979"/>
                  <a:pt x="11170508" y="5175460"/>
                </a:cubicBezTo>
                <a:cubicBezTo>
                  <a:pt x="10944978" y="5197656"/>
                  <a:pt x="10625782" y="5139943"/>
                  <a:pt x="10248941" y="5175460"/>
                </a:cubicBezTo>
                <a:cubicBezTo>
                  <a:pt x="9872100" y="5210977"/>
                  <a:pt x="9758501" y="5190462"/>
                  <a:pt x="9439079" y="5175460"/>
                </a:cubicBezTo>
                <a:cubicBezTo>
                  <a:pt x="9119657" y="5160458"/>
                  <a:pt x="9209534" y="5161416"/>
                  <a:pt x="9076038" y="5175460"/>
                </a:cubicBezTo>
                <a:cubicBezTo>
                  <a:pt x="8942542" y="5189504"/>
                  <a:pt x="8338867" y="5214227"/>
                  <a:pt x="8154471" y="5175460"/>
                </a:cubicBezTo>
                <a:cubicBezTo>
                  <a:pt x="7970075" y="5136693"/>
                  <a:pt x="7711817" y="5171088"/>
                  <a:pt x="7568019" y="5175460"/>
                </a:cubicBezTo>
                <a:cubicBezTo>
                  <a:pt x="7424221" y="5179832"/>
                  <a:pt x="7082012" y="5182078"/>
                  <a:pt x="6758157" y="5175460"/>
                </a:cubicBezTo>
                <a:cubicBezTo>
                  <a:pt x="6434302" y="5168842"/>
                  <a:pt x="6520385" y="5158415"/>
                  <a:pt x="6395116" y="5175460"/>
                </a:cubicBezTo>
                <a:cubicBezTo>
                  <a:pt x="6269847" y="5192505"/>
                  <a:pt x="5882500" y="5135954"/>
                  <a:pt x="5473549" y="5175460"/>
                </a:cubicBezTo>
                <a:cubicBezTo>
                  <a:pt x="5064598" y="5214966"/>
                  <a:pt x="5074019" y="5196629"/>
                  <a:pt x="4887097" y="5175460"/>
                </a:cubicBezTo>
                <a:cubicBezTo>
                  <a:pt x="4700175" y="5154291"/>
                  <a:pt x="4380835" y="5199286"/>
                  <a:pt x="4188941" y="5175460"/>
                </a:cubicBezTo>
                <a:cubicBezTo>
                  <a:pt x="3997047" y="5151634"/>
                  <a:pt x="3914686" y="5183561"/>
                  <a:pt x="3714194" y="5175460"/>
                </a:cubicBezTo>
                <a:cubicBezTo>
                  <a:pt x="3513702" y="5167359"/>
                  <a:pt x="3172368" y="5192594"/>
                  <a:pt x="2904332" y="5175460"/>
                </a:cubicBezTo>
                <a:cubicBezTo>
                  <a:pt x="2636296" y="5158326"/>
                  <a:pt x="2345294" y="5176802"/>
                  <a:pt x="1982765" y="5175460"/>
                </a:cubicBezTo>
                <a:cubicBezTo>
                  <a:pt x="1620236" y="5174118"/>
                  <a:pt x="1683241" y="5190032"/>
                  <a:pt x="1396314" y="5175460"/>
                </a:cubicBezTo>
                <a:cubicBezTo>
                  <a:pt x="1109387" y="5160888"/>
                  <a:pt x="466027" y="5112767"/>
                  <a:pt x="0" y="5175460"/>
                </a:cubicBezTo>
                <a:cubicBezTo>
                  <a:pt x="28694" y="4867062"/>
                  <a:pt x="-10175" y="4801994"/>
                  <a:pt x="0" y="4528528"/>
                </a:cubicBezTo>
                <a:cubicBezTo>
                  <a:pt x="10175" y="4255062"/>
                  <a:pt x="-21672" y="4014134"/>
                  <a:pt x="0" y="3881595"/>
                </a:cubicBezTo>
                <a:cubicBezTo>
                  <a:pt x="21672" y="3749056"/>
                  <a:pt x="-15383" y="3344846"/>
                  <a:pt x="0" y="3182908"/>
                </a:cubicBezTo>
                <a:cubicBezTo>
                  <a:pt x="15383" y="3020970"/>
                  <a:pt x="-32226" y="2733515"/>
                  <a:pt x="0" y="2535975"/>
                </a:cubicBezTo>
                <a:cubicBezTo>
                  <a:pt x="32226" y="2338435"/>
                  <a:pt x="-4813" y="2182079"/>
                  <a:pt x="0" y="1837288"/>
                </a:cubicBezTo>
                <a:cubicBezTo>
                  <a:pt x="4813" y="1492497"/>
                  <a:pt x="4946" y="1468579"/>
                  <a:pt x="0" y="1138601"/>
                </a:cubicBezTo>
                <a:cubicBezTo>
                  <a:pt x="-4946" y="808623"/>
                  <a:pt x="52837" y="349305"/>
                  <a:pt x="0" y="0"/>
                </a:cubicBezTo>
                <a:close/>
              </a:path>
              <a:path w="11170508" h="5175460" stroke="0" extrusionOk="0">
                <a:moveTo>
                  <a:pt x="0" y="0"/>
                </a:moveTo>
                <a:cubicBezTo>
                  <a:pt x="123568" y="-16144"/>
                  <a:pt x="374391" y="12360"/>
                  <a:pt x="586452" y="0"/>
                </a:cubicBezTo>
                <a:cubicBezTo>
                  <a:pt x="798513" y="-12360"/>
                  <a:pt x="778542" y="12604"/>
                  <a:pt x="949493" y="0"/>
                </a:cubicBezTo>
                <a:cubicBezTo>
                  <a:pt x="1120444" y="-12604"/>
                  <a:pt x="1581667" y="45828"/>
                  <a:pt x="1871060" y="0"/>
                </a:cubicBezTo>
                <a:cubicBezTo>
                  <a:pt x="2160453" y="-45828"/>
                  <a:pt x="2204631" y="-12936"/>
                  <a:pt x="2457512" y="0"/>
                </a:cubicBezTo>
                <a:cubicBezTo>
                  <a:pt x="2710393" y="12936"/>
                  <a:pt x="2818036" y="15601"/>
                  <a:pt x="3043963" y="0"/>
                </a:cubicBezTo>
                <a:cubicBezTo>
                  <a:pt x="3269890" y="-15601"/>
                  <a:pt x="3603412" y="-32776"/>
                  <a:pt x="3965530" y="0"/>
                </a:cubicBezTo>
                <a:cubicBezTo>
                  <a:pt x="4327648" y="32776"/>
                  <a:pt x="4265999" y="20481"/>
                  <a:pt x="4440277" y="0"/>
                </a:cubicBezTo>
                <a:cubicBezTo>
                  <a:pt x="4614555" y="-20481"/>
                  <a:pt x="5171383" y="846"/>
                  <a:pt x="5361844" y="0"/>
                </a:cubicBezTo>
                <a:cubicBezTo>
                  <a:pt x="5552305" y="-846"/>
                  <a:pt x="5918679" y="36334"/>
                  <a:pt x="6283411" y="0"/>
                </a:cubicBezTo>
                <a:cubicBezTo>
                  <a:pt x="6648143" y="-36334"/>
                  <a:pt x="6835377" y="12601"/>
                  <a:pt x="6981568" y="0"/>
                </a:cubicBezTo>
                <a:cubicBezTo>
                  <a:pt x="7127759" y="-12601"/>
                  <a:pt x="7672893" y="24022"/>
                  <a:pt x="7903134" y="0"/>
                </a:cubicBezTo>
                <a:cubicBezTo>
                  <a:pt x="8133375" y="-24022"/>
                  <a:pt x="8200924" y="12614"/>
                  <a:pt x="8489586" y="0"/>
                </a:cubicBezTo>
                <a:cubicBezTo>
                  <a:pt x="8778248" y="-12614"/>
                  <a:pt x="8818767" y="-18016"/>
                  <a:pt x="9076038" y="0"/>
                </a:cubicBezTo>
                <a:cubicBezTo>
                  <a:pt x="9333309" y="18016"/>
                  <a:pt x="9566002" y="30021"/>
                  <a:pt x="9885900" y="0"/>
                </a:cubicBezTo>
                <a:cubicBezTo>
                  <a:pt x="10205798" y="-30021"/>
                  <a:pt x="10202435" y="-3732"/>
                  <a:pt x="10472351" y="0"/>
                </a:cubicBezTo>
                <a:cubicBezTo>
                  <a:pt x="10742267" y="3732"/>
                  <a:pt x="10934151" y="-34022"/>
                  <a:pt x="11170508" y="0"/>
                </a:cubicBezTo>
                <a:cubicBezTo>
                  <a:pt x="11140024" y="229303"/>
                  <a:pt x="11177471" y="393610"/>
                  <a:pt x="11170508" y="750442"/>
                </a:cubicBezTo>
                <a:cubicBezTo>
                  <a:pt x="11163545" y="1107274"/>
                  <a:pt x="11154318" y="1283913"/>
                  <a:pt x="11170508" y="1449129"/>
                </a:cubicBezTo>
                <a:cubicBezTo>
                  <a:pt x="11186698" y="1614345"/>
                  <a:pt x="11153092" y="1880266"/>
                  <a:pt x="11170508" y="2147816"/>
                </a:cubicBezTo>
                <a:cubicBezTo>
                  <a:pt x="11187924" y="2415366"/>
                  <a:pt x="11172405" y="2515239"/>
                  <a:pt x="11170508" y="2639485"/>
                </a:cubicBezTo>
                <a:cubicBezTo>
                  <a:pt x="11168611" y="2763731"/>
                  <a:pt x="11168553" y="2989871"/>
                  <a:pt x="11170508" y="3182908"/>
                </a:cubicBezTo>
                <a:cubicBezTo>
                  <a:pt x="11172463" y="3375945"/>
                  <a:pt x="11160894" y="3716785"/>
                  <a:pt x="11170508" y="3881595"/>
                </a:cubicBezTo>
                <a:cubicBezTo>
                  <a:pt x="11180122" y="4046405"/>
                  <a:pt x="11161131" y="4332689"/>
                  <a:pt x="11170508" y="4476773"/>
                </a:cubicBezTo>
                <a:cubicBezTo>
                  <a:pt x="11179885" y="4620857"/>
                  <a:pt x="11146058" y="4967671"/>
                  <a:pt x="11170508" y="5175460"/>
                </a:cubicBezTo>
                <a:cubicBezTo>
                  <a:pt x="10955746" y="5192298"/>
                  <a:pt x="10645108" y="5179560"/>
                  <a:pt x="10360646" y="5175460"/>
                </a:cubicBezTo>
                <a:cubicBezTo>
                  <a:pt x="10076184" y="5171360"/>
                  <a:pt x="10163401" y="5176584"/>
                  <a:pt x="9997605" y="5175460"/>
                </a:cubicBezTo>
                <a:cubicBezTo>
                  <a:pt x="9831809" y="5174336"/>
                  <a:pt x="9633380" y="5205234"/>
                  <a:pt x="9299448" y="5175460"/>
                </a:cubicBezTo>
                <a:cubicBezTo>
                  <a:pt x="8965516" y="5145686"/>
                  <a:pt x="8953817" y="5192371"/>
                  <a:pt x="8824701" y="5175460"/>
                </a:cubicBezTo>
                <a:cubicBezTo>
                  <a:pt x="8695585" y="5158549"/>
                  <a:pt x="8218436" y="5151347"/>
                  <a:pt x="8014839" y="5175460"/>
                </a:cubicBezTo>
                <a:cubicBezTo>
                  <a:pt x="7811242" y="5199573"/>
                  <a:pt x="7766784" y="5189513"/>
                  <a:pt x="7540093" y="5175460"/>
                </a:cubicBezTo>
                <a:cubicBezTo>
                  <a:pt x="7313402" y="5161407"/>
                  <a:pt x="7090669" y="5175876"/>
                  <a:pt x="6730231" y="5175460"/>
                </a:cubicBezTo>
                <a:cubicBezTo>
                  <a:pt x="6369793" y="5175044"/>
                  <a:pt x="6514134" y="5178551"/>
                  <a:pt x="6367190" y="5175460"/>
                </a:cubicBezTo>
                <a:cubicBezTo>
                  <a:pt x="6220246" y="5172369"/>
                  <a:pt x="5914921" y="5152710"/>
                  <a:pt x="5557328" y="5175460"/>
                </a:cubicBezTo>
                <a:cubicBezTo>
                  <a:pt x="5199735" y="5198210"/>
                  <a:pt x="5260654" y="5176199"/>
                  <a:pt x="5082581" y="5175460"/>
                </a:cubicBezTo>
                <a:cubicBezTo>
                  <a:pt x="4904508" y="5174721"/>
                  <a:pt x="4798682" y="5189947"/>
                  <a:pt x="4719540" y="5175460"/>
                </a:cubicBezTo>
                <a:cubicBezTo>
                  <a:pt x="4640398" y="5160973"/>
                  <a:pt x="4376714" y="5190585"/>
                  <a:pt x="4244793" y="5175460"/>
                </a:cubicBezTo>
                <a:cubicBezTo>
                  <a:pt x="4112872" y="5160335"/>
                  <a:pt x="3789659" y="5212457"/>
                  <a:pt x="3434931" y="5175460"/>
                </a:cubicBezTo>
                <a:cubicBezTo>
                  <a:pt x="3080203" y="5138463"/>
                  <a:pt x="3148276" y="5160675"/>
                  <a:pt x="2960185" y="5175460"/>
                </a:cubicBezTo>
                <a:cubicBezTo>
                  <a:pt x="2772094" y="5190245"/>
                  <a:pt x="2722752" y="5174002"/>
                  <a:pt x="2597143" y="5175460"/>
                </a:cubicBezTo>
                <a:cubicBezTo>
                  <a:pt x="2471534" y="5176918"/>
                  <a:pt x="2235362" y="5156869"/>
                  <a:pt x="2122397" y="5175460"/>
                </a:cubicBezTo>
                <a:cubicBezTo>
                  <a:pt x="2009432" y="5194051"/>
                  <a:pt x="1679937" y="5195830"/>
                  <a:pt x="1535945" y="5175460"/>
                </a:cubicBezTo>
                <a:cubicBezTo>
                  <a:pt x="1391953" y="5155090"/>
                  <a:pt x="1159137" y="5168560"/>
                  <a:pt x="837788" y="5175460"/>
                </a:cubicBezTo>
                <a:cubicBezTo>
                  <a:pt x="516439" y="5182360"/>
                  <a:pt x="309751" y="5165576"/>
                  <a:pt x="0" y="5175460"/>
                </a:cubicBezTo>
                <a:cubicBezTo>
                  <a:pt x="33794" y="4920789"/>
                  <a:pt x="-16530" y="4782892"/>
                  <a:pt x="0" y="4425018"/>
                </a:cubicBezTo>
                <a:cubicBezTo>
                  <a:pt x="16530" y="4067144"/>
                  <a:pt x="-26126" y="4064544"/>
                  <a:pt x="0" y="3778086"/>
                </a:cubicBezTo>
                <a:cubicBezTo>
                  <a:pt x="26126" y="3491628"/>
                  <a:pt x="11282" y="3308742"/>
                  <a:pt x="0" y="3131153"/>
                </a:cubicBezTo>
                <a:cubicBezTo>
                  <a:pt x="-11282" y="2953564"/>
                  <a:pt x="-11939" y="2734653"/>
                  <a:pt x="0" y="2484221"/>
                </a:cubicBezTo>
                <a:cubicBezTo>
                  <a:pt x="11939" y="2233789"/>
                  <a:pt x="23547" y="2096779"/>
                  <a:pt x="0" y="1837288"/>
                </a:cubicBezTo>
                <a:cubicBezTo>
                  <a:pt x="-23547" y="1577797"/>
                  <a:pt x="9851" y="1486221"/>
                  <a:pt x="0" y="1242110"/>
                </a:cubicBezTo>
                <a:cubicBezTo>
                  <a:pt x="-9851" y="997999"/>
                  <a:pt x="-9745" y="40187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1674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48663B-FA0C-E2BB-A7FF-E50263A48304}"/>
              </a:ext>
            </a:extLst>
          </p:cNvPr>
          <p:cNvSpPr txBox="1"/>
          <p:nvPr/>
        </p:nvSpPr>
        <p:spPr>
          <a:xfrm>
            <a:off x="6073685" y="2310636"/>
            <a:ext cx="5208034" cy="57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情境五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0246A11-E333-26A5-7F83-C88AF4A2274D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發展活動│活動二：行走智多星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51D5C89-D4F1-A71E-D213-260E7AED21C4}"/>
              </a:ext>
            </a:extLst>
          </p:cNvPr>
          <p:cNvSpPr txBox="1"/>
          <p:nvPr/>
        </p:nvSpPr>
        <p:spPr>
          <a:xfrm>
            <a:off x="5943518" y="3090473"/>
            <a:ext cx="5338201" cy="1597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娜娜</a:t>
            </a:r>
            <a:r>
              <a:rPr kumimoji="0" lang="zh-TW" alt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將通過行穿線， 但行穿線旁有障礙物</a:t>
            </a:r>
            <a:r>
              <a:rPr kumimoji="0" lang="en-US" altLang="zh-TW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變電箱、號誌箱、樹木或植栽等</a:t>
            </a:r>
            <a:r>
              <a:rPr kumimoji="0" lang="en-US" altLang="zh-TW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3165B15-A0E0-0C9E-C101-66D569A03BE6}"/>
              </a:ext>
            </a:extLst>
          </p:cNvPr>
          <p:cNvSpPr txBox="1"/>
          <p:nvPr/>
        </p:nvSpPr>
        <p:spPr>
          <a:xfrm>
            <a:off x="3469668" y="1289453"/>
            <a:ext cx="5208034" cy="605294"/>
          </a:xfrm>
          <a:prstGeom prst="rect">
            <a:avLst/>
          </a:prstGeom>
          <a:solidFill>
            <a:srgbClr val="DDEFE4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情境介紹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(5/5)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42499BC8-A848-2884-4585-4ECCADB2BDD8}"/>
              </a:ext>
            </a:extLst>
          </p:cNvPr>
          <p:cNvSpPr/>
          <p:nvPr/>
        </p:nvSpPr>
        <p:spPr>
          <a:xfrm>
            <a:off x="1759348" y="630924"/>
            <a:ext cx="8831484" cy="64564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「穿越道路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『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停看聽想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』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」分組活動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(2/3)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53C91DE-CEBD-869A-1300-130BFA909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0" y="2280994"/>
            <a:ext cx="4924685" cy="35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27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E6ED49A-7B4C-0F56-96EF-5B37B2B0A6AC}"/>
              </a:ext>
            </a:extLst>
          </p:cNvPr>
          <p:cNvSpPr/>
          <p:nvPr/>
        </p:nvSpPr>
        <p:spPr>
          <a:xfrm>
            <a:off x="775504" y="926431"/>
            <a:ext cx="10660283" cy="5428069"/>
          </a:xfrm>
          <a:custGeom>
            <a:avLst/>
            <a:gdLst>
              <a:gd name="connsiteX0" fmla="*/ 0 w 10660283"/>
              <a:gd name="connsiteY0" fmla="*/ 0 h 5428069"/>
              <a:gd name="connsiteX1" fmla="*/ 666268 w 10660283"/>
              <a:gd name="connsiteY1" fmla="*/ 0 h 5428069"/>
              <a:gd name="connsiteX2" fmla="*/ 1439138 w 10660283"/>
              <a:gd name="connsiteY2" fmla="*/ 0 h 5428069"/>
              <a:gd name="connsiteX3" fmla="*/ 2212009 w 10660283"/>
              <a:gd name="connsiteY3" fmla="*/ 0 h 5428069"/>
              <a:gd name="connsiteX4" fmla="*/ 3091482 w 10660283"/>
              <a:gd name="connsiteY4" fmla="*/ 0 h 5428069"/>
              <a:gd name="connsiteX5" fmla="*/ 3757750 w 10660283"/>
              <a:gd name="connsiteY5" fmla="*/ 0 h 5428069"/>
              <a:gd name="connsiteX6" fmla="*/ 4530620 w 10660283"/>
              <a:gd name="connsiteY6" fmla="*/ 0 h 5428069"/>
              <a:gd name="connsiteX7" fmla="*/ 5196888 w 10660283"/>
              <a:gd name="connsiteY7" fmla="*/ 0 h 5428069"/>
              <a:gd name="connsiteX8" fmla="*/ 5863156 w 10660283"/>
              <a:gd name="connsiteY8" fmla="*/ 0 h 5428069"/>
              <a:gd name="connsiteX9" fmla="*/ 6529423 w 10660283"/>
              <a:gd name="connsiteY9" fmla="*/ 0 h 5428069"/>
              <a:gd name="connsiteX10" fmla="*/ 6875883 w 10660283"/>
              <a:gd name="connsiteY10" fmla="*/ 0 h 5428069"/>
              <a:gd name="connsiteX11" fmla="*/ 7648753 w 10660283"/>
              <a:gd name="connsiteY11" fmla="*/ 0 h 5428069"/>
              <a:gd name="connsiteX12" fmla="*/ 7995212 w 10660283"/>
              <a:gd name="connsiteY12" fmla="*/ 0 h 5428069"/>
              <a:gd name="connsiteX13" fmla="*/ 8661480 w 10660283"/>
              <a:gd name="connsiteY13" fmla="*/ 0 h 5428069"/>
              <a:gd name="connsiteX14" fmla="*/ 9540953 w 10660283"/>
              <a:gd name="connsiteY14" fmla="*/ 0 h 5428069"/>
              <a:gd name="connsiteX15" fmla="*/ 10660283 w 10660283"/>
              <a:gd name="connsiteY15" fmla="*/ 0 h 5428069"/>
              <a:gd name="connsiteX16" fmla="*/ 10660283 w 10660283"/>
              <a:gd name="connsiteY16" fmla="*/ 732789 h 5428069"/>
              <a:gd name="connsiteX17" fmla="*/ 10660283 w 10660283"/>
              <a:gd name="connsiteY17" fmla="*/ 1302737 h 5428069"/>
              <a:gd name="connsiteX18" fmla="*/ 10660283 w 10660283"/>
              <a:gd name="connsiteY18" fmla="*/ 1872684 h 5428069"/>
              <a:gd name="connsiteX19" fmla="*/ 10660283 w 10660283"/>
              <a:gd name="connsiteY19" fmla="*/ 2551192 h 5428069"/>
              <a:gd name="connsiteX20" fmla="*/ 10660283 w 10660283"/>
              <a:gd name="connsiteY20" fmla="*/ 3229701 h 5428069"/>
              <a:gd name="connsiteX21" fmla="*/ 10660283 w 10660283"/>
              <a:gd name="connsiteY21" fmla="*/ 3853929 h 5428069"/>
              <a:gd name="connsiteX22" fmla="*/ 10660283 w 10660283"/>
              <a:gd name="connsiteY22" fmla="*/ 4640999 h 5428069"/>
              <a:gd name="connsiteX23" fmla="*/ 10660283 w 10660283"/>
              <a:gd name="connsiteY23" fmla="*/ 5428069 h 5428069"/>
              <a:gd name="connsiteX24" fmla="*/ 9780810 w 10660283"/>
              <a:gd name="connsiteY24" fmla="*/ 5428069 h 5428069"/>
              <a:gd name="connsiteX25" fmla="*/ 9007939 w 10660283"/>
              <a:gd name="connsiteY25" fmla="*/ 5428069 h 5428069"/>
              <a:gd name="connsiteX26" fmla="*/ 8661480 w 10660283"/>
              <a:gd name="connsiteY26" fmla="*/ 5428069 h 5428069"/>
              <a:gd name="connsiteX27" fmla="*/ 7782007 w 10660283"/>
              <a:gd name="connsiteY27" fmla="*/ 5428069 h 5428069"/>
              <a:gd name="connsiteX28" fmla="*/ 7222342 w 10660283"/>
              <a:gd name="connsiteY28" fmla="*/ 5428069 h 5428069"/>
              <a:gd name="connsiteX29" fmla="*/ 6449471 w 10660283"/>
              <a:gd name="connsiteY29" fmla="*/ 5428069 h 5428069"/>
              <a:gd name="connsiteX30" fmla="*/ 6103012 w 10660283"/>
              <a:gd name="connsiteY30" fmla="*/ 5428069 h 5428069"/>
              <a:gd name="connsiteX31" fmla="*/ 5223539 w 10660283"/>
              <a:gd name="connsiteY31" fmla="*/ 5428069 h 5428069"/>
              <a:gd name="connsiteX32" fmla="*/ 4663874 w 10660283"/>
              <a:gd name="connsiteY32" fmla="*/ 5428069 h 5428069"/>
              <a:gd name="connsiteX33" fmla="*/ 3997606 w 10660283"/>
              <a:gd name="connsiteY33" fmla="*/ 5428069 h 5428069"/>
              <a:gd name="connsiteX34" fmla="*/ 3544544 w 10660283"/>
              <a:gd name="connsiteY34" fmla="*/ 5428069 h 5428069"/>
              <a:gd name="connsiteX35" fmla="*/ 2771674 w 10660283"/>
              <a:gd name="connsiteY35" fmla="*/ 5428069 h 5428069"/>
              <a:gd name="connsiteX36" fmla="*/ 1892200 w 10660283"/>
              <a:gd name="connsiteY36" fmla="*/ 5428069 h 5428069"/>
              <a:gd name="connsiteX37" fmla="*/ 1332535 w 10660283"/>
              <a:gd name="connsiteY37" fmla="*/ 5428069 h 5428069"/>
              <a:gd name="connsiteX38" fmla="*/ 0 w 10660283"/>
              <a:gd name="connsiteY38" fmla="*/ 5428069 h 5428069"/>
              <a:gd name="connsiteX39" fmla="*/ 0 w 10660283"/>
              <a:gd name="connsiteY39" fmla="*/ 4749560 h 5428069"/>
              <a:gd name="connsiteX40" fmla="*/ 0 w 10660283"/>
              <a:gd name="connsiteY40" fmla="*/ 4071052 h 5428069"/>
              <a:gd name="connsiteX41" fmla="*/ 0 w 10660283"/>
              <a:gd name="connsiteY41" fmla="*/ 3338262 h 5428069"/>
              <a:gd name="connsiteX42" fmla="*/ 0 w 10660283"/>
              <a:gd name="connsiteY42" fmla="*/ 2659754 h 5428069"/>
              <a:gd name="connsiteX43" fmla="*/ 0 w 10660283"/>
              <a:gd name="connsiteY43" fmla="*/ 1926964 h 5428069"/>
              <a:gd name="connsiteX44" fmla="*/ 0 w 10660283"/>
              <a:gd name="connsiteY44" fmla="*/ 1194175 h 5428069"/>
              <a:gd name="connsiteX45" fmla="*/ 0 w 10660283"/>
              <a:gd name="connsiteY45" fmla="*/ 0 h 542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0283" h="5428069" fill="none" extrusionOk="0">
                <a:moveTo>
                  <a:pt x="0" y="0"/>
                </a:moveTo>
                <a:cubicBezTo>
                  <a:pt x="249614" y="-27371"/>
                  <a:pt x="482548" y="3584"/>
                  <a:pt x="666268" y="0"/>
                </a:cubicBezTo>
                <a:cubicBezTo>
                  <a:pt x="849988" y="-3584"/>
                  <a:pt x="1080788" y="-1572"/>
                  <a:pt x="1439138" y="0"/>
                </a:cubicBezTo>
                <a:cubicBezTo>
                  <a:pt x="1797488" y="1572"/>
                  <a:pt x="2015331" y="-16415"/>
                  <a:pt x="2212009" y="0"/>
                </a:cubicBezTo>
                <a:cubicBezTo>
                  <a:pt x="2408687" y="16415"/>
                  <a:pt x="2848780" y="-23520"/>
                  <a:pt x="3091482" y="0"/>
                </a:cubicBezTo>
                <a:cubicBezTo>
                  <a:pt x="3334184" y="23520"/>
                  <a:pt x="3535912" y="-22306"/>
                  <a:pt x="3757750" y="0"/>
                </a:cubicBezTo>
                <a:cubicBezTo>
                  <a:pt x="3979588" y="22306"/>
                  <a:pt x="4204464" y="-23840"/>
                  <a:pt x="4530620" y="0"/>
                </a:cubicBezTo>
                <a:cubicBezTo>
                  <a:pt x="4856776" y="23840"/>
                  <a:pt x="5026411" y="16125"/>
                  <a:pt x="5196888" y="0"/>
                </a:cubicBezTo>
                <a:cubicBezTo>
                  <a:pt x="5367365" y="-16125"/>
                  <a:pt x="5683884" y="-3971"/>
                  <a:pt x="5863156" y="0"/>
                </a:cubicBezTo>
                <a:cubicBezTo>
                  <a:pt x="6042428" y="3971"/>
                  <a:pt x="6223035" y="462"/>
                  <a:pt x="6529423" y="0"/>
                </a:cubicBezTo>
                <a:cubicBezTo>
                  <a:pt x="6835811" y="-462"/>
                  <a:pt x="6788745" y="-7568"/>
                  <a:pt x="6875883" y="0"/>
                </a:cubicBezTo>
                <a:cubicBezTo>
                  <a:pt x="6963021" y="7568"/>
                  <a:pt x="7271250" y="-25445"/>
                  <a:pt x="7648753" y="0"/>
                </a:cubicBezTo>
                <a:cubicBezTo>
                  <a:pt x="8026256" y="25445"/>
                  <a:pt x="7909768" y="6942"/>
                  <a:pt x="7995212" y="0"/>
                </a:cubicBezTo>
                <a:cubicBezTo>
                  <a:pt x="8080656" y="-6942"/>
                  <a:pt x="8408746" y="-1966"/>
                  <a:pt x="8661480" y="0"/>
                </a:cubicBezTo>
                <a:cubicBezTo>
                  <a:pt x="8914214" y="1966"/>
                  <a:pt x="9334700" y="18766"/>
                  <a:pt x="9540953" y="0"/>
                </a:cubicBezTo>
                <a:cubicBezTo>
                  <a:pt x="9747206" y="-18766"/>
                  <a:pt x="10151112" y="32847"/>
                  <a:pt x="10660283" y="0"/>
                </a:cubicBezTo>
                <a:cubicBezTo>
                  <a:pt x="10633792" y="161552"/>
                  <a:pt x="10659485" y="386717"/>
                  <a:pt x="10660283" y="732789"/>
                </a:cubicBezTo>
                <a:cubicBezTo>
                  <a:pt x="10661081" y="1078861"/>
                  <a:pt x="10656594" y="1093857"/>
                  <a:pt x="10660283" y="1302737"/>
                </a:cubicBezTo>
                <a:cubicBezTo>
                  <a:pt x="10663972" y="1511617"/>
                  <a:pt x="10650844" y="1607998"/>
                  <a:pt x="10660283" y="1872684"/>
                </a:cubicBezTo>
                <a:cubicBezTo>
                  <a:pt x="10669722" y="2137370"/>
                  <a:pt x="10680490" y="2321298"/>
                  <a:pt x="10660283" y="2551192"/>
                </a:cubicBezTo>
                <a:cubicBezTo>
                  <a:pt x="10640076" y="2781086"/>
                  <a:pt x="10678025" y="2915777"/>
                  <a:pt x="10660283" y="3229701"/>
                </a:cubicBezTo>
                <a:cubicBezTo>
                  <a:pt x="10642541" y="3543625"/>
                  <a:pt x="10691363" y="3657708"/>
                  <a:pt x="10660283" y="3853929"/>
                </a:cubicBezTo>
                <a:cubicBezTo>
                  <a:pt x="10629203" y="4050150"/>
                  <a:pt x="10656299" y="4280924"/>
                  <a:pt x="10660283" y="4640999"/>
                </a:cubicBezTo>
                <a:cubicBezTo>
                  <a:pt x="10664268" y="5001074"/>
                  <a:pt x="10640042" y="5141709"/>
                  <a:pt x="10660283" y="5428069"/>
                </a:cubicBezTo>
                <a:cubicBezTo>
                  <a:pt x="10352951" y="5422691"/>
                  <a:pt x="10214900" y="5442703"/>
                  <a:pt x="9780810" y="5428069"/>
                </a:cubicBezTo>
                <a:cubicBezTo>
                  <a:pt x="9346720" y="5413435"/>
                  <a:pt x="9256329" y="5442751"/>
                  <a:pt x="9007939" y="5428069"/>
                </a:cubicBezTo>
                <a:cubicBezTo>
                  <a:pt x="8759549" y="5413387"/>
                  <a:pt x="8752022" y="5430008"/>
                  <a:pt x="8661480" y="5428069"/>
                </a:cubicBezTo>
                <a:cubicBezTo>
                  <a:pt x="8570938" y="5426130"/>
                  <a:pt x="7978505" y="5389446"/>
                  <a:pt x="7782007" y="5428069"/>
                </a:cubicBezTo>
                <a:cubicBezTo>
                  <a:pt x="7585509" y="5466692"/>
                  <a:pt x="7398457" y="5448964"/>
                  <a:pt x="7222342" y="5428069"/>
                </a:cubicBezTo>
                <a:cubicBezTo>
                  <a:pt x="7046228" y="5407174"/>
                  <a:pt x="6735201" y="5461007"/>
                  <a:pt x="6449471" y="5428069"/>
                </a:cubicBezTo>
                <a:cubicBezTo>
                  <a:pt x="6163741" y="5395131"/>
                  <a:pt x="6218642" y="5416638"/>
                  <a:pt x="6103012" y="5428069"/>
                </a:cubicBezTo>
                <a:cubicBezTo>
                  <a:pt x="5987382" y="5439500"/>
                  <a:pt x="5502088" y="5443781"/>
                  <a:pt x="5223539" y="5428069"/>
                </a:cubicBezTo>
                <a:cubicBezTo>
                  <a:pt x="4944990" y="5412357"/>
                  <a:pt x="4893786" y="5410213"/>
                  <a:pt x="4663874" y="5428069"/>
                </a:cubicBezTo>
                <a:cubicBezTo>
                  <a:pt x="4433963" y="5445925"/>
                  <a:pt x="4142208" y="5424222"/>
                  <a:pt x="3997606" y="5428069"/>
                </a:cubicBezTo>
                <a:cubicBezTo>
                  <a:pt x="3853004" y="5431916"/>
                  <a:pt x="3644939" y="5444090"/>
                  <a:pt x="3544544" y="5428069"/>
                </a:cubicBezTo>
                <a:cubicBezTo>
                  <a:pt x="3444149" y="5412048"/>
                  <a:pt x="3108309" y="5458443"/>
                  <a:pt x="2771674" y="5428069"/>
                </a:cubicBezTo>
                <a:cubicBezTo>
                  <a:pt x="2435039" y="5397696"/>
                  <a:pt x="2324355" y="5436222"/>
                  <a:pt x="1892200" y="5428069"/>
                </a:cubicBezTo>
                <a:cubicBezTo>
                  <a:pt x="1460045" y="5419916"/>
                  <a:pt x="1585393" y="5421119"/>
                  <a:pt x="1332535" y="5428069"/>
                </a:cubicBezTo>
                <a:cubicBezTo>
                  <a:pt x="1079677" y="5435019"/>
                  <a:pt x="633191" y="5435633"/>
                  <a:pt x="0" y="5428069"/>
                </a:cubicBezTo>
                <a:cubicBezTo>
                  <a:pt x="-15430" y="5184411"/>
                  <a:pt x="20884" y="5088404"/>
                  <a:pt x="0" y="4749560"/>
                </a:cubicBezTo>
                <a:cubicBezTo>
                  <a:pt x="-20884" y="4410716"/>
                  <a:pt x="-19764" y="4264867"/>
                  <a:pt x="0" y="4071052"/>
                </a:cubicBezTo>
                <a:cubicBezTo>
                  <a:pt x="19764" y="3877237"/>
                  <a:pt x="-23979" y="3605696"/>
                  <a:pt x="0" y="3338262"/>
                </a:cubicBezTo>
                <a:cubicBezTo>
                  <a:pt x="23979" y="3070828"/>
                  <a:pt x="13486" y="2904718"/>
                  <a:pt x="0" y="2659754"/>
                </a:cubicBezTo>
                <a:cubicBezTo>
                  <a:pt x="-13486" y="2414790"/>
                  <a:pt x="29365" y="2273904"/>
                  <a:pt x="0" y="1926964"/>
                </a:cubicBezTo>
                <a:cubicBezTo>
                  <a:pt x="-29365" y="1580024"/>
                  <a:pt x="14228" y="1408847"/>
                  <a:pt x="0" y="1194175"/>
                </a:cubicBezTo>
                <a:cubicBezTo>
                  <a:pt x="-14228" y="979503"/>
                  <a:pt x="3065" y="240113"/>
                  <a:pt x="0" y="0"/>
                </a:cubicBezTo>
                <a:close/>
              </a:path>
              <a:path w="10660283" h="5428069" stroke="0" extrusionOk="0">
                <a:moveTo>
                  <a:pt x="0" y="0"/>
                </a:moveTo>
                <a:cubicBezTo>
                  <a:pt x="191963" y="-17592"/>
                  <a:pt x="400826" y="-14168"/>
                  <a:pt x="559665" y="0"/>
                </a:cubicBezTo>
                <a:cubicBezTo>
                  <a:pt x="718505" y="14168"/>
                  <a:pt x="804171" y="-15720"/>
                  <a:pt x="906124" y="0"/>
                </a:cubicBezTo>
                <a:cubicBezTo>
                  <a:pt x="1008077" y="15720"/>
                  <a:pt x="1508598" y="-25227"/>
                  <a:pt x="1785597" y="0"/>
                </a:cubicBezTo>
                <a:cubicBezTo>
                  <a:pt x="2062596" y="25227"/>
                  <a:pt x="2199156" y="-27772"/>
                  <a:pt x="2345262" y="0"/>
                </a:cubicBezTo>
                <a:cubicBezTo>
                  <a:pt x="2491369" y="27772"/>
                  <a:pt x="2663873" y="7335"/>
                  <a:pt x="2904927" y="0"/>
                </a:cubicBezTo>
                <a:cubicBezTo>
                  <a:pt x="3145981" y="-7335"/>
                  <a:pt x="3484042" y="9442"/>
                  <a:pt x="3784400" y="0"/>
                </a:cubicBezTo>
                <a:cubicBezTo>
                  <a:pt x="4084758" y="-9442"/>
                  <a:pt x="4081329" y="-14107"/>
                  <a:pt x="4237462" y="0"/>
                </a:cubicBezTo>
                <a:cubicBezTo>
                  <a:pt x="4393595" y="14107"/>
                  <a:pt x="4849114" y="32507"/>
                  <a:pt x="5116936" y="0"/>
                </a:cubicBezTo>
                <a:cubicBezTo>
                  <a:pt x="5384758" y="-32507"/>
                  <a:pt x="5581518" y="-436"/>
                  <a:pt x="5996409" y="0"/>
                </a:cubicBezTo>
                <a:cubicBezTo>
                  <a:pt x="6411300" y="436"/>
                  <a:pt x="6485087" y="11912"/>
                  <a:pt x="6662677" y="0"/>
                </a:cubicBezTo>
                <a:cubicBezTo>
                  <a:pt x="6840267" y="-11912"/>
                  <a:pt x="7223428" y="-26353"/>
                  <a:pt x="7542150" y="0"/>
                </a:cubicBezTo>
                <a:cubicBezTo>
                  <a:pt x="7860872" y="26353"/>
                  <a:pt x="7840838" y="14349"/>
                  <a:pt x="8101815" y="0"/>
                </a:cubicBezTo>
                <a:cubicBezTo>
                  <a:pt x="8362793" y="-14349"/>
                  <a:pt x="8500149" y="-1604"/>
                  <a:pt x="8661480" y="0"/>
                </a:cubicBezTo>
                <a:cubicBezTo>
                  <a:pt x="8822811" y="1604"/>
                  <a:pt x="9210560" y="-31282"/>
                  <a:pt x="9434350" y="0"/>
                </a:cubicBezTo>
                <a:cubicBezTo>
                  <a:pt x="9658140" y="31282"/>
                  <a:pt x="9797829" y="-16415"/>
                  <a:pt x="9994015" y="0"/>
                </a:cubicBezTo>
                <a:cubicBezTo>
                  <a:pt x="10190202" y="16415"/>
                  <a:pt x="10429468" y="6245"/>
                  <a:pt x="10660283" y="0"/>
                </a:cubicBezTo>
                <a:cubicBezTo>
                  <a:pt x="10674088" y="218011"/>
                  <a:pt x="10633377" y="615948"/>
                  <a:pt x="10660283" y="787070"/>
                </a:cubicBezTo>
                <a:cubicBezTo>
                  <a:pt x="10687190" y="958192"/>
                  <a:pt x="10645913" y="1168294"/>
                  <a:pt x="10660283" y="1519859"/>
                </a:cubicBezTo>
                <a:cubicBezTo>
                  <a:pt x="10674653" y="1871424"/>
                  <a:pt x="10647859" y="1886316"/>
                  <a:pt x="10660283" y="2252649"/>
                </a:cubicBezTo>
                <a:cubicBezTo>
                  <a:pt x="10672708" y="2618982"/>
                  <a:pt x="10667287" y="2637448"/>
                  <a:pt x="10660283" y="2768315"/>
                </a:cubicBezTo>
                <a:cubicBezTo>
                  <a:pt x="10653279" y="2899182"/>
                  <a:pt x="10679706" y="3221137"/>
                  <a:pt x="10660283" y="3338262"/>
                </a:cubicBezTo>
                <a:cubicBezTo>
                  <a:pt x="10640860" y="3455387"/>
                  <a:pt x="10625724" y="3881169"/>
                  <a:pt x="10660283" y="4071052"/>
                </a:cubicBezTo>
                <a:cubicBezTo>
                  <a:pt x="10694843" y="4260935"/>
                  <a:pt x="10686792" y="4534251"/>
                  <a:pt x="10660283" y="4695280"/>
                </a:cubicBezTo>
                <a:cubicBezTo>
                  <a:pt x="10633774" y="4856309"/>
                  <a:pt x="10659969" y="5074641"/>
                  <a:pt x="10660283" y="5428069"/>
                </a:cubicBezTo>
                <a:cubicBezTo>
                  <a:pt x="10449050" y="5442840"/>
                  <a:pt x="10119861" y="5456952"/>
                  <a:pt x="9887412" y="5428069"/>
                </a:cubicBezTo>
                <a:cubicBezTo>
                  <a:pt x="9654963" y="5399186"/>
                  <a:pt x="9635974" y="5431791"/>
                  <a:pt x="9540953" y="5428069"/>
                </a:cubicBezTo>
                <a:cubicBezTo>
                  <a:pt x="9445932" y="5424347"/>
                  <a:pt x="9081421" y="5449392"/>
                  <a:pt x="8874686" y="5428069"/>
                </a:cubicBezTo>
                <a:cubicBezTo>
                  <a:pt x="8667951" y="5406746"/>
                  <a:pt x="8647130" y="5445772"/>
                  <a:pt x="8421624" y="5428069"/>
                </a:cubicBezTo>
                <a:cubicBezTo>
                  <a:pt x="8196118" y="5410366"/>
                  <a:pt x="7841367" y="5402017"/>
                  <a:pt x="7648753" y="5428069"/>
                </a:cubicBezTo>
                <a:cubicBezTo>
                  <a:pt x="7456139" y="5454121"/>
                  <a:pt x="7396022" y="5418005"/>
                  <a:pt x="7195691" y="5428069"/>
                </a:cubicBezTo>
                <a:cubicBezTo>
                  <a:pt x="6995360" y="5438133"/>
                  <a:pt x="6587691" y="5457096"/>
                  <a:pt x="6422821" y="5428069"/>
                </a:cubicBezTo>
                <a:cubicBezTo>
                  <a:pt x="6257951" y="5399043"/>
                  <a:pt x="6215486" y="5422698"/>
                  <a:pt x="6076361" y="5428069"/>
                </a:cubicBezTo>
                <a:cubicBezTo>
                  <a:pt x="5937236" y="5433440"/>
                  <a:pt x="5461664" y="5450858"/>
                  <a:pt x="5303491" y="5428069"/>
                </a:cubicBezTo>
                <a:cubicBezTo>
                  <a:pt x="5145318" y="5405281"/>
                  <a:pt x="5061002" y="5429738"/>
                  <a:pt x="4850429" y="5428069"/>
                </a:cubicBezTo>
                <a:cubicBezTo>
                  <a:pt x="4639856" y="5426400"/>
                  <a:pt x="4644552" y="5419618"/>
                  <a:pt x="4503970" y="5428069"/>
                </a:cubicBezTo>
                <a:cubicBezTo>
                  <a:pt x="4363388" y="5436520"/>
                  <a:pt x="4214609" y="5424325"/>
                  <a:pt x="4050908" y="5428069"/>
                </a:cubicBezTo>
                <a:cubicBezTo>
                  <a:pt x="3887207" y="5431813"/>
                  <a:pt x="3534205" y="5421525"/>
                  <a:pt x="3278037" y="5428069"/>
                </a:cubicBezTo>
                <a:cubicBezTo>
                  <a:pt x="3021869" y="5434613"/>
                  <a:pt x="2992614" y="5408983"/>
                  <a:pt x="2824975" y="5428069"/>
                </a:cubicBezTo>
                <a:cubicBezTo>
                  <a:pt x="2657336" y="5447155"/>
                  <a:pt x="2589132" y="5437043"/>
                  <a:pt x="2478516" y="5428069"/>
                </a:cubicBezTo>
                <a:cubicBezTo>
                  <a:pt x="2367900" y="5419095"/>
                  <a:pt x="2153847" y="5428493"/>
                  <a:pt x="2025454" y="5428069"/>
                </a:cubicBezTo>
                <a:cubicBezTo>
                  <a:pt x="1897061" y="5427645"/>
                  <a:pt x="1670274" y="5444398"/>
                  <a:pt x="1465789" y="5428069"/>
                </a:cubicBezTo>
                <a:cubicBezTo>
                  <a:pt x="1261305" y="5411740"/>
                  <a:pt x="954450" y="5415736"/>
                  <a:pt x="799521" y="5428069"/>
                </a:cubicBezTo>
                <a:cubicBezTo>
                  <a:pt x="644592" y="5440402"/>
                  <a:pt x="164367" y="5446264"/>
                  <a:pt x="0" y="5428069"/>
                </a:cubicBezTo>
                <a:cubicBezTo>
                  <a:pt x="-15922" y="5096774"/>
                  <a:pt x="33004" y="4828089"/>
                  <a:pt x="0" y="4640999"/>
                </a:cubicBezTo>
                <a:cubicBezTo>
                  <a:pt x="-33004" y="4453909"/>
                  <a:pt x="4323" y="4205999"/>
                  <a:pt x="0" y="3962490"/>
                </a:cubicBezTo>
                <a:cubicBezTo>
                  <a:pt x="-4323" y="3718981"/>
                  <a:pt x="13977" y="3546460"/>
                  <a:pt x="0" y="3283982"/>
                </a:cubicBezTo>
                <a:cubicBezTo>
                  <a:pt x="-13977" y="3021504"/>
                  <a:pt x="-17076" y="2766746"/>
                  <a:pt x="0" y="2605473"/>
                </a:cubicBezTo>
                <a:cubicBezTo>
                  <a:pt x="17076" y="2444200"/>
                  <a:pt x="-10748" y="2205082"/>
                  <a:pt x="0" y="1926964"/>
                </a:cubicBezTo>
                <a:cubicBezTo>
                  <a:pt x="10748" y="1648846"/>
                  <a:pt x="-2990" y="1546534"/>
                  <a:pt x="0" y="1302737"/>
                </a:cubicBezTo>
                <a:cubicBezTo>
                  <a:pt x="2990" y="1058940"/>
                  <a:pt x="64790" y="31386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1674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48663B-FA0C-E2BB-A7FF-E50263A48304}"/>
              </a:ext>
            </a:extLst>
          </p:cNvPr>
          <p:cNvSpPr txBox="1"/>
          <p:nvPr/>
        </p:nvSpPr>
        <p:spPr>
          <a:xfrm>
            <a:off x="1101085" y="1353880"/>
            <a:ext cx="9704247" cy="3124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活動方式：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lvl="0" indent="-514350">
              <a:lnSpc>
                <a:spcPts val="4000"/>
              </a:lnSpc>
              <a:buFont typeface="+mj-lt"/>
              <a:buAutoNum type="arabicPeriod"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小組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討論後，領取一套</a:t>
            </a:r>
            <a:r>
              <a:rPr lang="zh-TW" altLang="en-US" sz="28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8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28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停看聽想</a:t>
            </a:r>
            <a:r>
              <a:rPr lang="en-US" altLang="zh-TW" sz="28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8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穿越道路」策略卡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請小組</a:t>
            </a:r>
            <a:r>
              <a:rPr lang="zh-TW" altLang="en-US" sz="28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閱讀策略卡的內容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，想一想是否能作為情境圖中的策略，並將適合的</a:t>
            </a:r>
            <a:r>
              <a:rPr lang="zh-TW" altLang="en-US" sz="28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策略卡配對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如果小組有更好的策略，可將內容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寫在空白的策略卡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上。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每組時間限時</a:t>
            </a:r>
            <a:r>
              <a:rPr lang="en-US" altLang="zh-TW" sz="28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8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42499BC8-A848-2884-4585-4ECCADB2BDD8}"/>
              </a:ext>
            </a:extLst>
          </p:cNvPr>
          <p:cNvSpPr/>
          <p:nvPr/>
        </p:nvSpPr>
        <p:spPr>
          <a:xfrm>
            <a:off x="1759348" y="630924"/>
            <a:ext cx="8831484" cy="64564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「穿越道路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『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停看聽想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』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」分組活動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(3/3)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0246A11-E333-26A5-7F83-C88AF4A2274D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發展活動│活動二：行走智多星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A9650AC-6C09-E238-48D6-83989AB96D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55" y="3947324"/>
            <a:ext cx="3419833" cy="2279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D44C4E0-9446-F1A9-DF3C-F7F1608B4832}"/>
              </a:ext>
            </a:extLst>
          </p:cNvPr>
          <p:cNvSpPr txBox="1"/>
          <p:nvPr/>
        </p:nvSpPr>
        <p:spPr>
          <a:xfrm>
            <a:off x="1101084" y="4415567"/>
            <a:ext cx="6432591" cy="1573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配對完成後請小組輪流</a:t>
            </a:r>
            <a:r>
              <a:rPr lang="zh-TW" altLang="en-US" sz="28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上臺分享「停、看、聽」的具體策略</a:t>
            </a:r>
            <a:r>
              <a:rPr lang="en-US" altLang="zh-TW" sz="28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參照策略卡</a:t>
            </a:r>
            <a:r>
              <a:rPr lang="en-US" altLang="zh-TW" sz="28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，以及選擇的理由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832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8607A132-4638-0A0F-D801-665A666F4B41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發展活動│活動二：行走智多星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664BE2E-316E-6CDD-6616-0420206B04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" y="1257463"/>
            <a:ext cx="2347389" cy="167427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73C419C-F933-6207-4A0C-907E87EF6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5369" y="1257464"/>
            <a:ext cx="2347389" cy="167427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8F92A0D-4245-0485-46E3-34512FA05B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762" y="1258935"/>
            <a:ext cx="2347388" cy="167132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464E8DB-737C-B369-C5A4-AA1C029646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6154" y="1253764"/>
            <a:ext cx="2347388" cy="167426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03930B3-CFCD-A31E-5E08-C4B16DA8BA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546" y="1250066"/>
            <a:ext cx="2354154" cy="1677967"/>
          </a:xfrm>
          <a:prstGeom prst="rect">
            <a:avLst/>
          </a:prstGeom>
        </p:spPr>
      </p:pic>
      <p:sp>
        <p:nvSpPr>
          <p:cNvPr id="2" name="圓角矩形圖說文字 5">
            <a:extLst>
              <a:ext uri="{FF2B5EF4-FFF2-40B4-BE49-F238E27FC236}">
                <a16:creationId xmlns:a16="http://schemas.microsoft.com/office/drawing/2014/main" id="{EAACE2A7-206E-6F65-B552-D322E5D88510}"/>
              </a:ext>
            </a:extLst>
          </p:cNvPr>
          <p:cNvSpPr/>
          <p:nvPr/>
        </p:nvSpPr>
        <p:spPr>
          <a:xfrm>
            <a:off x="3825433" y="409285"/>
            <a:ext cx="4541133" cy="736609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R="0" lvl="0" algn="ctr" defTabSz="914377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小組分享時間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738876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E6ED49A-7B4C-0F56-96EF-5B37B2B0A6AC}"/>
              </a:ext>
            </a:extLst>
          </p:cNvPr>
          <p:cNvSpPr/>
          <p:nvPr/>
        </p:nvSpPr>
        <p:spPr>
          <a:xfrm>
            <a:off x="494270" y="891708"/>
            <a:ext cx="11170508" cy="5175460"/>
          </a:xfrm>
          <a:custGeom>
            <a:avLst/>
            <a:gdLst>
              <a:gd name="connsiteX0" fmla="*/ 0 w 11170508"/>
              <a:gd name="connsiteY0" fmla="*/ 0 h 5175460"/>
              <a:gd name="connsiteX1" fmla="*/ 698157 w 11170508"/>
              <a:gd name="connsiteY1" fmla="*/ 0 h 5175460"/>
              <a:gd name="connsiteX2" fmla="*/ 1508019 w 11170508"/>
              <a:gd name="connsiteY2" fmla="*/ 0 h 5175460"/>
              <a:gd name="connsiteX3" fmla="*/ 2317880 w 11170508"/>
              <a:gd name="connsiteY3" fmla="*/ 0 h 5175460"/>
              <a:gd name="connsiteX4" fmla="*/ 3239447 w 11170508"/>
              <a:gd name="connsiteY4" fmla="*/ 0 h 5175460"/>
              <a:gd name="connsiteX5" fmla="*/ 3937604 w 11170508"/>
              <a:gd name="connsiteY5" fmla="*/ 0 h 5175460"/>
              <a:gd name="connsiteX6" fmla="*/ 4747466 w 11170508"/>
              <a:gd name="connsiteY6" fmla="*/ 0 h 5175460"/>
              <a:gd name="connsiteX7" fmla="*/ 5445623 w 11170508"/>
              <a:gd name="connsiteY7" fmla="*/ 0 h 5175460"/>
              <a:gd name="connsiteX8" fmla="*/ 6143779 w 11170508"/>
              <a:gd name="connsiteY8" fmla="*/ 0 h 5175460"/>
              <a:gd name="connsiteX9" fmla="*/ 6841936 w 11170508"/>
              <a:gd name="connsiteY9" fmla="*/ 0 h 5175460"/>
              <a:gd name="connsiteX10" fmla="*/ 7204978 w 11170508"/>
              <a:gd name="connsiteY10" fmla="*/ 0 h 5175460"/>
              <a:gd name="connsiteX11" fmla="*/ 8014839 w 11170508"/>
              <a:gd name="connsiteY11" fmla="*/ 0 h 5175460"/>
              <a:gd name="connsiteX12" fmla="*/ 8377881 w 11170508"/>
              <a:gd name="connsiteY12" fmla="*/ 0 h 5175460"/>
              <a:gd name="connsiteX13" fmla="*/ 9076038 w 11170508"/>
              <a:gd name="connsiteY13" fmla="*/ 0 h 5175460"/>
              <a:gd name="connsiteX14" fmla="*/ 9997605 w 11170508"/>
              <a:gd name="connsiteY14" fmla="*/ 0 h 5175460"/>
              <a:gd name="connsiteX15" fmla="*/ 11170508 w 11170508"/>
              <a:gd name="connsiteY15" fmla="*/ 0 h 5175460"/>
              <a:gd name="connsiteX16" fmla="*/ 11170508 w 11170508"/>
              <a:gd name="connsiteY16" fmla="*/ 698687 h 5175460"/>
              <a:gd name="connsiteX17" fmla="*/ 11170508 w 11170508"/>
              <a:gd name="connsiteY17" fmla="*/ 1242110 h 5175460"/>
              <a:gd name="connsiteX18" fmla="*/ 11170508 w 11170508"/>
              <a:gd name="connsiteY18" fmla="*/ 1785534 h 5175460"/>
              <a:gd name="connsiteX19" fmla="*/ 11170508 w 11170508"/>
              <a:gd name="connsiteY19" fmla="*/ 2432466 h 5175460"/>
              <a:gd name="connsiteX20" fmla="*/ 11170508 w 11170508"/>
              <a:gd name="connsiteY20" fmla="*/ 3079399 h 5175460"/>
              <a:gd name="connsiteX21" fmla="*/ 11170508 w 11170508"/>
              <a:gd name="connsiteY21" fmla="*/ 3674577 h 5175460"/>
              <a:gd name="connsiteX22" fmla="*/ 11170508 w 11170508"/>
              <a:gd name="connsiteY22" fmla="*/ 4425018 h 5175460"/>
              <a:gd name="connsiteX23" fmla="*/ 11170508 w 11170508"/>
              <a:gd name="connsiteY23" fmla="*/ 5175460 h 5175460"/>
              <a:gd name="connsiteX24" fmla="*/ 10248941 w 11170508"/>
              <a:gd name="connsiteY24" fmla="*/ 5175460 h 5175460"/>
              <a:gd name="connsiteX25" fmla="*/ 9439079 w 11170508"/>
              <a:gd name="connsiteY25" fmla="*/ 5175460 h 5175460"/>
              <a:gd name="connsiteX26" fmla="*/ 9076038 w 11170508"/>
              <a:gd name="connsiteY26" fmla="*/ 5175460 h 5175460"/>
              <a:gd name="connsiteX27" fmla="*/ 8154471 w 11170508"/>
              <a:gd name="connsiteY27" fmla="*/ 5175460 h 5175460"/>
              <a:gd name="connsiteX28" fmla="*/ 7568019 w 11170508"/>
              <a:gd name="connsiteY28" fmla="*/ 5175460 h 5175460"/>
              <a:gd name="connsiteX29" fmla="*/ 6758157 w 11170508"/>
              <a:gd name="connsiteY29" fmla="*/ 5175460 h 5175460"/>
              <a:gd name="connsiteX30" fmla="*/ 6395116 w 11170508"/>
              <a:gd name="connsiteY30" fmla="*/ 5175460 h 5175460"/>
              <a:gd name="connsiteX31" fmla="*/ 5473549 w 11170508"/>
              <a:gd name="connsiteY31" fmla="*/ 5175460 h 5175460"/>
              <a:gd name="connsiteX32" fmla="*/ 4887097 w 11170508"/>
              <a:gd name="connsiteY32" fmla="*/ 5175460 h 5175460"/>
              <a:gd name="connsiteX33" fmla="*/ 4188941 w 11170508"/>
              <a:gd name="connsiteY33" fmla="*/ 5175460 h 5175460"/>
              <a:gd name="connsiteX34" fmla="*/ 3714194 w 11170508"/>
              <a:gd name="connsiteY34" fmla="*/ 5175460 h 5175460"/>
              <a:gd name="connsiteX35" fmla="*/ 2904332 w 11170508"/>
              <a:gd name="connsiteY35" fmla="*/ 5175460 h 5175460"/>
              <a:gd name="connsiteX36" fmla="*/ 1982765 w 11170508"/>
              <a:gd name="connsiteY36" fmla="*/ 5175460 h 5175460"/>
              <a:gd name="connsiteX37" fmla="*/ 1396314 w 11170508"/>
              <a:gd name="connsiteY37" fmla="*/ 5175460 h 5175460"/>
              <a:gd name="connsiteX38" fmla="*/ 0 w 11170508"/>
              <a:gd name="connsiteY38" fmla="*/ 5175460 h 5175460"/>
              <a:gd name="connsiteX39" fmla="*/ 0 w 11170508"/>
              <a:gd name="connsiteY39" fmla="*/ 4528528 h 5175460"/>
              <a:gd name="connsiteX40" fmla="*/ 0 w 11170508"/>
              <a:gd name="connsiteY40" fmla="*/ 3881595 h 5175460"/>
              <a:gd name="connsiteX41" fmla="*/ 0 w 11170508"/>
              <a:gd name="connsiteY41" fmla="*/ 3182908 h 5175460"/>
              <a:gd name="connsiteX42" fmla="*/ 0 w 11170508"/>
              <a:gd name="connsiteY42" fmla="*/ 2535975 h 5175460"/>
              <a:gd name="connsiteX43" fmla="*/ 0 w 11170508"/>
              <a:gd name="connsiteY43" fmla="*/ 1837288 h 5175460"/>
              <a:gd name="connsiteX44" fmla="*/ 0 w 11170508"/>
              <a:gd name="connsiteY44" fmla="*/ 1138601 h 5175460"/>
              <a:gd name="connsiteX45" fmla="*/ 0 w 11170508"/>
              <a:gd name="connsiteY45" fmla="*/ 0 h 51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170508" h="5175460" fill="none" extrusionOk="0">
                <a:moveTo>
                  <a:pt x="0" y="0"/>
                </a:moveTo>
                <a:cubicBezTo>
                  <a:pt x="334036" y="32181"/>
                  <a:pt x="407222" y="-7968"/>
                  <a:pt x="698157" y="0"/>
                </a:cubicBezTo>
                <a:cubicBezTo>
                  <a:pt x="989092" y="7968"/>
                  <a:pt x="1108150" y="-27974"/>
                  <a:pt x="1508019" y="0"/>
                </a:cubicBezTo>
                <a:cubicBezTo>
                  <a:pt x="1907888" y="27974"/>
                  <a:pt x="2013727" y="-11683"/>
                  <a:pt x="2317880" y="0"/>
                </a:cubicBezTo>
                <a:cubicBezTo>
                  <a:pt x="2622033" y="11683"/>
                  <a:pt x="2865613" y="-29124"/>
                  <a:pt x="3239447" y="0"/>
                </a:cubicBezTo>
                <a:cubicBezTo>
                  <a:pt x="3613281" y="29124"/>
                  <a:pt x="3661016" y="-10566"/>
                  <a:pt x="3937604" y="0"/>
                </a:cubicBezTo>
                <a:cubicBezTo>
                  <a:pt x="4214192" y="10566"/>
                  <a:pt x="4387735" y="24971"/>
                  <a:pt x="4747466" y="0"/>
                </a:cubicBezTo>
                <a:cubicBezTo>
                  <a:pt x="5107197" y="-24971"/>
                  <a:pt x="5289278" y="-16941"/>
                  <a:pt x="5445623" y="0"/>
                </a:cubicBezTo>
                <a:cubicBezTo>
                  <a:pt x="5601968" y="16941"/>
                  <a:pt x="5929408" y="7881"/>
                  <a:pt x="6143779" y="0"/>
                </a:cubicBezTo>
                <a:cubicBezTo>
                  <a:pt x="6358150" y="-7881"/>
                  <a:pt x="6537822" y="22836"/>
                  <a:pt x="6841936" y="0"/>
                </a:cubicBezTo>
                <a:cubicBezTo>
                  <a:pt x="7146050" y="-22836"/>
                  <a:pt x="7130281" y="838"/>
                  <a:pt x="7204978" y="0"/>
                </a:cubicBezTo>
                <a:cubicBezTo>
                  <a:pt x="7279675" y="-838"/>
                  <a:pt x="7754498" y="-30589"/>
                  <a:pt x="8014839" y="0"/>
                </a:cubicBezTo>
                <a:cubicBezTo>
                  <a:pt x="8275180" y="30589"/>
                  <a:pt x="8284834" y="13513"/>
                  <a:pt x="8377881" y="0"/>
                </a:cubicBezTo>
                <a:cubicBezTo>
                  <a:pt x="8470928" y="-13513"/>
                  <a:pt x="8845086" y="-3403"/>
                  <a:pt x="9076038" y="0"/>
                </a:cubicBezTo>
                <a:cubicBezTo>
                  <a:pt x="9306990" y="3403"/>
                  <a:pt x="9633166" y="-2477"/>
                  <a:pt x="9997605" y="0"/>
                </a:cubicBezTo>
                <a:cubicBezTo>
                  <a:pt x="10362044" y="2477"/>
                  <a:pt x="10630436" y="6660"/>
                  <a:pt x="11170508" y="0"/>
                </a:cubicBezTo>
                <a:cubicBezTo>
                  <a:pt x="11197390" y="221697"/>
                  <a:pt x="11187468" y="541475"/>
                  <a:pt x="11170508" y="698687"/>
                </a:cubicBezTo>
                <a:cubicBezTo>
                  <a:pt x="11153548" y="855899"/>
                  <a:pt x="11181254" y="978420"/>
                  <a:pt x="11170508" y="1242110"/>
                </a:cubicBezTo>
                <a:cubicBezTo>
                  <a:pt x="11159762" y="1505800"/>
                  <a:pt x="11187799" y="1559651"/>
                  <a:pt x="11170508" y="1785534"/>
                </a:cubicBezTo>
                <a:cubicBezTo>
                  <a:pt x="11153217" y="2011417"/>
                  <a:pt x="11195051" y="2170620"/>
                  <a:pt x="11170508" y="2432466"/>
                </a:cubicBezTo>
                <a:cubicBezTo>
                  <a:pt x="11145965" y="2694312"/>
                  <a:pt x="11152589" y="2886830"/>
                  <a:pt x="11170508" y="3079399"/>
                </a:cubicBezTo>
                <a:cubicBezTo>
                  <a:pt x="11188427" y="3271968"/>
                  <a:pt x="11194328" y="3537450"/>
                  <a:pt x="11170508" y="3674577"/>
                </a:cubicBezTo>
                <a:cubicBezTo>
                  <a:pt x="11146688" y="3811704"/>
                  <a:pt x="11184863" y="4267294"/>
                  <a:pt x="11170508" y="4425018"/>
                </a:cubicBezTo>
                <a:cubicBezTo>
                  <a:pt x="11156153" y="4582742"/>
                  <a:pt x="11141265" y="5007979"/>
                  <a:pt x="11170508" y="5175460"/>
                </a:cubicBezTo>
                <a:cubicBezTo>
                  <a:pt x="10944978" y="5197656"/>
                  <a:pt x="10625782" y="5139943"/>
                  <a:pt x="10248941" y="5175460"/>
                </a:cubicBezTo>
                <a:cubicBezTo>
                  <a:pt x="9872100" y="5210977"/>
                  <a:pt x="9758501" y="5190462"/>
                  <a:pt x="9439079" y="5175460"/>
                </a:cubicBezTo>
                <a:cubicBezTo>
                  <a:pt x="9119657" y="5160458"/>
                  <a:pt x="9209534" y="5161416"/>
                  <a:pt x="9076038" y="5175460"/>
                </a:cubicBezTo>
                <a:cubicBezTo>
                  <a:pt x="8942542" y="5189504"/>
                  <a:pt x="8338867" y="5214227"/>
                  <a:pt x="8154471" y="5175460"/>
                </a:cubicBezTo>
                <a:cubicBezTo>
                  <a:pt x="7970075" y="5136693"/>
                  <a:pt x="7711817" y="5171088"/>
                  <a:pt x="7568019" y="5175460"/>
                </a:cubicBezTo>
                <a:cubicBezTo>
                  <a:pt x="7424221" y="5179832"/>
                  <a:pt x="7082012" y="5182078"/>
                  <a:pt x="6758157" y="5175460"/>
                </a:cubicBezTo>
                <a:cubicBezTo>
                  <a:pt x="6434302" y="5168842"/>
                  <a:pt x="6520385" y="5158415"/>
                  <a:pt x="6395116" y="5175460"/>
                </a:cubicBezTo>
                <a:cubicBezTo>
                  <a:pt x="6269847" y="5192505"/>
                  <a:pt x="5882500" y="5135954"/>
                  <a:pt x="5473549" y="5175460"/>
                </a:cubicBezTo>
                <a:cubicBezTo>
                  <a:pt x="5064598" y="5214966"/>
                  <a:pt x="5074019" y="5196629"/>
                  <a:pt x="4887097" y="5175460"/>
                </a:cubicBezTo>
                <a:cubicBezTo>
                  <a:pt x="4700175" y="5154291"/>
                  <a:pt x="4380835" y="5199286"/>
                  <a:pt x="4188941" y="5175460"/>
                </a:cubicBezTo>
                <a:cubicBezTo>
                  <a:pt x="3997047" y="5151634"/>
                  <a:pt x="3914686" y="5183561"/>
                  <a:pt x="3714194" y="5175460"/>
                </a:cubicBezTo>
                <a:cubicBezTo>
                  <a:pt x="3513702" y="5167359"/>
                  <a:pt x="3172368" y="5192594"/>
                  <a:pt x="2904332" y="5175460"/>
                </a:cubicBezTo>
                <a:cubicBezTo>
                  <a:pt x="2636296" y="5158326"/>
                  <a:pt x="2345294" y="5176802"/>
                  <a:pt x="1982765" y="5175460"/>
                </a:cubicBezTo>
                <a:cubicBezTo>
                  <a:pt x="1620236" y="5174118"/>
                  <a:pt x="1683241" y="5190032"/>
                  <a:pt x="1396314" y="5175460"/>
                </a:cubicBezTo>
                <a:cubicBezTo>
                  <a:pt x="1109387" y="5160888"/>
                  <a:pt x="466027" y="5112767"/>
                  <a:pt x="0" y="5175460"/>
                </a:cubicBezTo>
                <a:cubicBezTo>
                  <a:pt x="28694" y="4867062"/>
                  <a:pt x="-10175" y="4801994"/>
                  <a:pt x="0" y="4528528"/>
                </a:cubicBezTo>
                <a:cubicBezTo>
                  <a:pt x="10175" y="4255062"/>
                  <a:pt x="-21672" y="4014134"/>
                  <a:pt x="0" y="3881595"/>
                </a:cubicBezTo>
                <a:cubicBezTo>
                  <a:pt x="21672" y="3749056"/>
                  <a:pt x="-15383" y="3344846"/>
                  <a:pt x="0" y="3182908"/>
                </a:cubicBezTo>
                <a:cubicBezTo>
                  <a:pt x="15383" y="3020970"/>
                  <a:pt x="-32226" y="2733515"/>
                  <a:pt x="0" y="2535975"/>
                </a:cubicBezTo>
                <a:cubicBezTo>
                  <a:pt x="32226" y="2338435"/>
                  <a:pt x="-4813" y="2182079"/>
                  <a:pt x="0" y="1837288"/>
                </a:cubicBezTo>
                <a:cubicBezTo>
                  <a:pt x="4813" y="1492497"/>
                  <a:pt x="4946" y="1468579"/>
                  <a:pt x="0" y="1138601"/>
                </a:cubicBezTo>
                <a:cubicBezTo>
                  <a:pt x="-4946" y="808623"/>
                  <a:pt x="52837" y="349305"/>
                  <a:pt x="0" y="0"/>
                </a:cubicBezTo>
                <a:close/>
              </a:path>
              <a:path w="11170508" h="5175460" stroke="0" extrusionOk="0">
                <a:moveTo>
                  <a:pt x="0" y="0"/>
                </a:moveTo>
                <a:cubicBezTo>
                  <a:pt x="123568" y="-16144"/>
                  <a:pt x="374391" y="12360"/>
                  <a:pt x="586452" y="0"/>
                </a:cubicBezTo>
                <a:cubicBezTo>
                  <a:pt x="798513" y="-12360"/>
                  <a:pt x="778542" y="12604"/>
                  <a:pt x="949493" y="0"/>
                </a:cubicBezTo>
                <a:cubicBezTo>
                  <a:pt x="1120444" y="-12604"/>
                  <a:pt x="1581667" y="45828"/>
                  <a:pt x="1871060" y="0"/>
                </a:cubicBezTo>
                <a:cubicBezTo>
                  <a:pt x="2160453" y="-45828"/>
                  <a:pt x="2204631" y="-12936"/>
                  <a:pt x="2457512" y="0"/>
                </a:cubicBezTo>
                <a:cubicBezTo>
                  <a:pt x="2710393" y="12936"/>
                  <a:pt x="2818036" y="15601"/>
                  <a:pt x="3043963" y="0"/>
                </a:cubicBezTo>
                <a:cubicBezTo>
                  <a:pt x="3269890" y="-15601"/>
                  <a:pt x="3603412" y="-32776"/>
                  <a:pt x="3965530" y="0"/>
                </a:cubicBezTo>
                <a:cubicBezTo>
                  <a:pt x="4327648" y="32776"/>
                  <a:pt x="4265999" y="20481"/>
                  <a:pt x="4440277" y="0"/>
                </a:cubicBezTo>
                <a:cubicBezTo>
                  <a:pt x="4614555" y="-20481"/>
                  <a:pt x="5171383" y="846"/>
                  <a:pt x="5361844" y="0"/>
                </a:cubicBezTo>
                <a:cubicBezTo>
                  <a:pt x="5552305" y="-846"/>
                  <a:pt x="5918679" y="36334"/>
                  <a:pt x="6283411" y="0"/>
                </a:cubicBezTo>
                <a:cubicBezTo>
                  <a:pt x="6648143" y="-36334"/>
                  <a:pt x="6835377" y="12601"/>
                  <a:pt x="6981568" y="0"/>
                </a:cubicBezTo>
                <a:cubicBezTo>
                  <a:pt x="7127759" y="-12601"/>
                  <a:pt x="7672893" y="24022"/>
                  <a:pt x="7903134" y="0"/>
                </a:cubicBezTo>
                <a:cubicBezTo>
                  <a:pt x="8133375" y="-24022"/>
                  <a:pt x="8200924" y="12614"/>
                  <a:pt x="8489586" y="0"/>
                </a:cubicBezTo>
                <a:cubicBezTo>
                  <a:pt x="8778248" y="-12614"/>
                  <a:pt x="8818767" y="-18016"/>
                  <a:pt x="9076038" y="0"/>
                </a:cubicBezTo>
                <a:cubicBezTo>
                  <a:pt x="9333309" y="18016"/>
                  <a:pt x="9566002" y="30021"/>
                  <a:pt x="9885900" y="0"/>
                </a:cubicBezTo>
                <a:cubicBezTo>
                  <a:pt x="10205798" y="-30021"/>
                  <a:pt x="10202435" y="-3732"/>
                  <a:pt x="10472351" y="0"/>
                </a:cubicBezTo>
                <a:cubicBezTo>
                  <a:pt x="10742267" y="3732"/>
                  <a:pt x="10934151" y="-34022"/>
                  <a:pt x="11170508" y="0"/>
                </a:cubicBezTo>
                <a:cubicBezTo>
                  <a:pt x="11140024" y="229303"/>
                  <a:pt x="11177471" y="393610"/>
                  <a:pt x="11170508" y="750442"/>
                </a:cubicBezTo>
                <a:cubicBezTo>
                  <a:pt x="11163545" y="1107274"/>
                  <a:pt x="11154318" y="1283913"/>
                  <a:pt x="11170508" y="1449129"/>
                </a:cubicBezTo>
                <a:cubicBezTo>
                  <a:pt x="11186698" y="1614345"/>
                  <a:pt x="11153092" y="1880266"/>
                  <a:pt x="11170508" y="2147816"/>
                </a:cubicBezTo>
                <a:cubicBezTo>
                  <a:pt x="11187924" y="2415366"/>
                  <a:pt x="11172405" y="2515239"/>
                  <a:pt x="11170508" y="2639485"/>
                </a:cubicBezTo>
                <a:cubicBezTo>
                  <a:pt x="11168611" y="2763731"/>
                  <a:pt x="11168553" y="2989871"/>
                  <a:pt x="11170508" y="3182908"/>
                </a:cubicBezTo>
                <a:cubicBezTo>
                  <a:pt x="11172463" y="3375945"/>
                  <a:pt x="11160894" y="3716785"/>
                  <a:pt x="11170508" y="3881595"/>
                </a:cubicBezTo>
                <a:cubicBezTo>
                  <a:pt x="11180122" y="4046405"/>
                  <a:pt x="11161131" y="4332689"/>
                  <a:pt x="11170508" y="4476773"/>
                </a:cubicBezTo>
                <a:cubicBezTo>
                  <a:pt x="11179885" y="4620857"/>
                  <a:pt x="11146058" y="4967671"/>
                  <a:pt x="11170508" y="5175460"/>
                </a:cubicBezTo>
                <a:cubicBezTo>
                  <a:pt x="10955746" y="5192298"/>
                  <a:pt x="10645108" y="5179560"/>
                  <a:pt x="10360646" y="5175460"/>
                </a:cubicBezTo>
                <a:cubicBezTo>
                  <a:pt x="10076184" y="5171360"/>
                  <a:pt x="10163401" y="5176584"/>
                  <a:pt x="9997605" y="5175460"/>
                </a:cubicBezTo>
                <a:cubicBezTo>
                  <a:pt x="9831809" y="5174336"/>
                  <a:pt x="9633380" y="5205234"/>
                  <a:pt x="9299448" y="5175460"/>
                </a:cubicBezTo>
                <a:cubicBezTo>
                  <a:pt x="8965516" y="5145686"/>
                  <a:pt x="8953817" y="5192371"/>
                  <a:pt x="8824701" y="5175460"/>
                </a:cubicBezTo>
                <a:cubicBezTo>
                  <a:pt x="8695585" y="5158549"/>
                  <a:pt x="8218436" y="5151347"/>
                  <a:pt x="8014839" y="5175460"/>
                </a:cubicBezTo>
                <a:cubicBezTo>
                  <a:pt x="7811242" y="5199573"/>
                  <a:pt x="7766784" y="5189513"/>
                  <a:pt x="7540093" y="5175460"/>
                </a:cubicBezTo>
                <a:cubicBezTo>
                  <a:pt x="7313402" y="5161407"/>
                  <a:pt x="7090669" y="5175876"/>
                  <a:pt x="6730231" y="5175460"/>
                </a:cubicBezTo>
                <a:cubicBezTo>
                  <a:pt x="6369793" y="5175044"/>
                  <a:pt x="6514134" y="5178551"/>
                  <a:pt x="6367190" y="5175460"/>
                </a:cubicBezTo>
                <a:cubicBezTo>
                  <a:pt x="6220246" y="5172369"/>
                  <a:pt x="5914921" y="5152710"/>
                  <a:pt x="5557328" y="5175460"/>
                </a:cubicBezTo>
                <a:cubicBezTo>
                  <a:pt x="5199735" y="5198210"/>
                  <a:pt x="5260654" y="5176199"/>
                  <a:pt x="5082581" y="5175460"/>
                </a:cubicBezTo>
                <a:cubicBezTo>
                  <a:pt x="4904508" y="5174721"/>
                  <a:pt x="4798682" y="5189947"/>
                  <a:pt x="4719540" y="5175460"/>
                </a:cubicBezTo>
                <a:cubicBezTo>
                  <a:pt x="4640398" y="5160973"/>
                  <a:pt x="4376714" y="5190585"/>
                  <a:pt x="4244793" y="5175460"/>
                </a:cubicBezTo>
                <a:cubicBezTo>
                  <a:pt x="4112872" y="5160335"/>
                  <a:pt x="3789659" y="5212457"/>
                  <a:pt x="3434931" y="5175460"/>
                </a:cubicBezTo>
                <a:cubicBezTo>
                  <a:pt x="3080203" y="5138463"/>
                  <a:pt x="3148276" y="5160675"/>
                  <a:pt x="2960185" y="5175460"/>
                </a:cubicBezTo>
                <a:cubicBezTo>
                  <a:pt x="2772094" y="5190245"/>
                  <a:pt x="2722752" y="5174002"/>
                  <a:pt x="2597143" y="5175460"/>
                </a:cubicBezTo>
                <a:cubicBezTo>
                  <a:pt x="2471534" y="5176918"/>
                  <a:pt x="2235362" y="5156869"/>
                  <a:pt x="2122397" y="5175460"/>
                </a:cubicBezTo>
                <a:cubicBezTo>
                  <a:pt x="2009432" y="5194051"/>
                  <a:pt x="1679937" y="5195830"/>
                  <a:pt x="1535945" y="5175460"/>
                </a:cubicBezTo>
                <a:cubicBezTo>
                  <a:pt x="1391953" y="5155090"/>
                  <a:pt x="1159137" y="5168560"/>
                  <a:pt x="837788" y="5175460"/>
                </a:cubicBezTo>
                <a:cubicBezTo>
                  <a:pt x="516439" y="5182360"/>
                  <a:pt x="309751" y="5165576"/>
                  <a:pt x="0" y="5175460"/>
                </a:cubicBezTo>
                <a:cubicBezTo>
                  <a:pt x="33794" y="4920789"/>
                  <a:pt x="-16530" y="4782892"/>
                  <a:pt x="0" y="4425018"/>
                </a:cubicBezTo>
                <a:cubicBezTo>
                  <a:pt x="16530" y="4067144"/>
                  <a:pt x="-26126" y="4064544"/>
                  <a:pt x="0" y="3778086"/>
                </a:cubicBezTo>
                <a:cubicBezTo>
                  <a:pt x="26126" y="3491628"/>
                  <a:pt x="11282" y="3308742"/>
                  <a:pt x="0" y="3131153"/>
                </a:cubicBezTo>
                <a:cubicBezTo>
                  <a:pt x="-11282" y="2953564"/>
                  <a:pt x="-11939" y="2734653"/>
                  <a:pt x="0" y="2484221"/>
                </a:cubicBezTo>
                <a:cubicBezTo>
                  <a:pt x="11939" y="2233789"/>
                  <a:pt x="23547" y="2096779"/>
                  <a:pt x="0" y="1837288"/>
                </a:cubicBezTo>
                <a:cubicBezTo>
                  <a:pt x="-23547" y="1577797"/>
                  <a:pt x="9851" y="1486221"/>
                  <a:pt x="0" y="1242110"/>
                </a:cubicBezTo>
                <a:cubicBezTo>
                  <a:pt x="-9851" y="997999"/>
                  <a:pt x="-9745" y="40187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1674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48663B-FA0C-E2BB-A7FF-E50263A48304}"/>
              </a:ext>
            </a:extLst>
          </p:cNvPr>
          <p:cNvSpPr txBox="1"/>
          <p:nvPr/>
        </p:nvSpPr>
        <p:spPr>
          <a:xfrm>
            <a:off x="735484" y="1664034"/>
            <a:ext cx="10515108" cy="559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情境一：</a:t>
            </a: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娜娜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在人行道上準備穿越道路，號誌燈為綠燈、有轉彎車。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0246A11-E333-26A5-7F83-C88AF4A2274D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發展活動│活動二：行走智多星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DD4063EC-16D1-E32C-4DD6-94557F965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28" y="2394143"/>
            <a:ext cx="4910532" cy="350242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51D5C89-D4F1-A71E-D213-260E7AED21C4}"/>
              </a:ext>
            </a:extLst>
          </p:cNvPr>
          <p:cNvSpPr txBox="1"/>
          <p:nvPr/>
        </p:nvSpPr>
        <p:spPr>
          <a:xfrm>
            <a:off x="5805139" y="2577331"/>
            <a:ext cx="5445453" cy="3136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在有人行道的地方，</a:t>
            </a:r>
            <a:br>
              <a:rPr kumimoji="0" lang="zh-TW" alt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行人應站在人行道上等候。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小綠人的燈已亮起或前方行車專用號誌</a:t>
            </a:r>
            <a:r>
              <a:rPr kumimoji="0" lang="en-US" altLang="zh-TW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紅綠燈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轉為綠燈時，也應查看來往車輛才穿越。</a:t>
            </a:r>
          </a:p>
        </p:txBody>
      </p:sp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42499BC8-A848-2884-4585-4ECCADB2BDD8}"/>
              </a:ext>
            </a:extLst>
          </p:cNvPr>
          <p:cNvSpPr/>
          <p:nvPr/>
        </p:nvSpPr>
        <p:spPr>
          <a:xfrm>
            <a:off x="3715473" y="535969"/>
            <a:ext cx="4826643" cy="64564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還有這些安全策略</a:t>
            </a:r>
          </a:p>
        </p:txBody>
      </p:sp>
    </p:spTree>
    <p:extLst>
      <p:ext uri="{BB962C8B-B14F-4D97-AF65-F5344CB8AC3E}">
        <p14:creationId xmlns:p14="http://schemas.microsoft.com/office/powerpoint/2010/main" val="41843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E6ED49A-7B4C-0F56-96EF-5B37B2B0A6AC}"/>
              </a:ext>
            </a:extLst>
          </p:cNvPr>
          <p:cNvSpPr/>
          <p:nvPr/>
        </p:nvSpPr>
        <p:spPr>
          <a:xfrm>
            <a:off x="494270" y="891708"/>
            <a:ext cx="11170508" cy="5175460"/>
          </a:xfrm>
          <a:custGeom>
            <a:avLst/>
            <a:gdLst>
              <a:gd name="connsiteX0" fmla="*/ 0 w 11170508"/>
              <a:gd name="connsiteY0" fmla="*/ 0 h 5175460"/>
              <a:gd name="connsiteX1" fmla="*/ 698157 w 11170508"/>
              <a:gd name="connsiteY1" fmla="*/ 0 h 5175460"/>
              <a:gd name="connsiteX2" fmla="*/ 1508019 w 11170508"/>
              <a:gd name="connsiteY2" fmla="*/ 0 h 5175460"/>
              <a:gd name="connsiteX3" fmla="*/ 2317880 w 11170508"/>
              <a:gd name="connsiteY3" fmla="*/ 0 h 5175460"/>
              <a:gd name="connsiteX4" fmla="*/ 3239447 w 11170508"/>
              <a:gd name="connsiteY4" fmla="*/ 0 h 5175460"/>
              <a:gd name="connsiteX5" fmla="*/ 3937604 w 11170508"/>
              <a:gd name="connsiteY5" fmla="*/ 0 h 5175460"/>
              <a:gd name="connsiteX6" fmla="*/ 4747466 w 11170508"/>
              <a:gd name="connsiteY6" fmla="*/ 0 h 5175460"/>
              <a:gd name="connsiteX7" fmla="*/ 5445623 w 11170508"/>
              <a:gd name="connsiteY7" fmla="*/ 0 h 5175460"/>
              <a:gd name="connsiteX8" fmla="*/ 6143779 w 11170508"/>
              <a:gd name="connsiteY8" fmla="*/ 0 h 5175460"/>
              <a:gd name="connsiteX9" fmla="*/ 6841936 w 11170508"/>
              <a:gd name="connsiteY9" fmla="*/ 0 h 5175460"/>
              <a:gd name="connsiteX10" fmla="*/ 7204978 w 11170508"/>
              <a:gd name="connsiteY10" fmla="*/ 0 h 5175460"/>
              <a:gd name="connsiteX11" fmla="*/ 8014839 w 11170508"/>
              <a:gd name="connsiteY11" fmla="*/ 0 h 5175460"/>
              <a:gd name="connsiteX12" fmla="*/ 8377881 w 11170508"/>
              <a:gd name="connsiteY12" fmla="*/ 0 h 5175460"/>
              <a:gd name="connsiteX13" fmla="*/ 9076038 w 11170508"/>
              <a:gd name="connsiteY13" fmla="*/ 0 h 5175460"/>
              <a:gd name="connsiteX14" fmla="*/ 9997605 w 11170508"/>
              <a:gd name="connsiteY14" fmla="*/ 0 h 5175460"/>
              <a:gd name="connsiteX15" fmla="*/ 11170508 w 11170508"/>
              <a:gd name="connsiteY15" fmla="*/ 0 h 5175460"/>
              <a:gd name="connsiteX16" fmla="*/ 11170508 w 11170508"/>
              <a:gd name="connsiteY16" fmla="*/ 698687 h 5175460"/>
              <a:gd name="connsiteX17" fmla="*/ 11170508 w 11170508"/>
              <a:gd name="connsiteY17" fmla="*/ 1242110 h 5175460"/>
              <a:gd name="connsiteX18" fmla="*/ 11170508 w 11170508"/>
              <a:gd name="connsiteY18" fmla="*/ 1785534 h 5175460"/>
              <a:gd name="connsiteX19" fmla="*/ 11170508 w 11170508"/>
              <a:gd name="connsiteY19" fmla="*/ 2432466 h 5175460"/>
              <a:gd name="connsiteX20" fmla="*/ 11170508 w 11170508"/>
              <a:gd name="connsiteY20" fmla="*/ 3079399 h 5175460"/>
              <a:gd name="connsiteX21" fmla="*/ 11170508 w 11170508"/>
              <a:gd name="connsiteY21" fmla="*/ 3674577 h 5175460"/>
              <a:gd name="connsiteX22" fmla="*/ 11170508 w 11170508"/>
              <a:gd name="connsiteY22" fmla="*/ 4425018 h 5175460"/>
              <a:gd name="connsiteX23" fmla="*/ 11170508 w 11170508"/>
              <a:gd name="connsiteY23" fmla="*/ 5175460 h 5175460"/>
              <a:gd name="connsiteX24" fmla="*/ 10248941 w 11170508"/>
              <a:gd name="connsiteY24" fmla="*/ 5175460 h 5175460"/>
              <a:gd name="connsiteX25" fmla="*/ 9439079 w 11170508"/>
              <a:gd name="connsiteY25" fmla="*/ 5175460 h 5175460"/>
              <a:gd name="connsiteX26" fmla="*/ 9076038 w 11170508"/>
              <a:gd name="connsiteY26" fmla="*/ 5175460 h 5175460"/>
              <a:gd name="connsiteX27" fmla="*/ 8154471 w 11170508"/>
              <a:gd name="connsiteY27" fmla="*/ 5175460 h 5175460"/>
              <a:gd name="connsiteX28" fmla="*/ 7568019 w 11170508"/>
              <a:gd name="connsiteY28" fmla="*/ 5175460 h 5175460"/>
              <a:gd name="connsiteX29" fmla="*/ 6758157 w 11170508"/>
              <a:gd name="connsiteY29" fmla="*/ 5175460 h 5175460"/>
              <a:gd name="connsiteX30" fmla="*/ 6395116 w 11170508"/>
              <a:gd name="connsiteY30" fmla="*/ 5175460 h 5175460"/>
              <a:gd name="connsiteX31" fmla="*/ 5473549 w 11170508"/>
              <a:gd name="connsiteY31" fmla="*/ 5175460 h 5175460"/>
              <a:gd name="connsiteX32" fmla="*/ 4887097 w 11170508"/>
              <a:gd name="connsiteY32" fmla="*/ 5175460 h 5175460"/>
              <a:gd name="connsiteX33" fmla="*/ 4188941 w 11170508"/>
              <a:gd name="connsiteY33" fmla="*/ 5175460 h 5175460"/>
              <a:gd name="connsiteX34" fmla="*/ 3714194 w 11170508"/>
              <a:gd name="connsiteY34" fmla="*/ 5175460 h 5175460"/>
              <a:gd name="connsiteX35" fmla="*/ 2904332 w 11170508"/>
              <a:gd name="connsiteY35" fmla="*/ 5175460 h 5175460"/>
              <a:gd name="connsiteX36" fmla="*/ 1982765 w 11170508"/>
              <a:gd name="connsiteY36" fmla="*/ 5175460 h 5175460"/>
              <a:gd name="connsiteX37" fmla="*/ 1396314 w 11170508"/>
              <a:gd name="connsiteY37" fmla="*/ 5175460 h 5175460"/>
              <a:gd name="connsiteX38" fmla="*/ 0 w 11170508"/>
              <a:gd name="connsiteY38" fmla="*/ 5175460 h 5175460"/>
              <a:gd name="connsiteX39" fmla="*/ 0 w 11170508"/>
              <a:gd name="connsiteY39" fmla="*/ 4528528 h 5175460"/>
              <a:gd name="connsiteX40" fmla="*/ 0 w 11170508"/>
              <a:gd name="connsiteY40" fmla="*/ 3881595 h 5175460"/>
              <a:gd name="connsiteX41" fmla="*/ 0 w 11170508"/>
              <a:gd name="connsiteY41" fmla="*/ 3182908 h 5175460"/>
              <a:gd name="connsiteX42" fmla="*/ 0 w 11170508"/>
              <a:gd name="connsiteY42" fmla="*/ 2535975 h 5175460"/>
              <a:gd name="connsiteX43" fmla="*/ 0 w 11170508"/>
              <a:gd name="connsiteY43" fmla="*/ 1837288 h 5175460"/>
              <a:gd name="connsiteX44" fmla="*/ 0 w 11170508"/>
              <a:gd name="connsiteY44" fmla="*/ 1138601 h 5175460"/>
              <a:gd name="connsiteX45" fmla="*/ 0 w 11170508"/>
              <a:gd name="connsiteY45" fmla="*/ 0 h 51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170508" h="5175460" fill="none" extrusionOk="0">
                <a:moveTo>
                  <a:pt x="0" y="0"/>
                </a:moveTo>
                <a:cubicBezTo>
                  <a:pt x="334036" y="32181"/>
                  <a:pt x="407222" y="-7968"/>
                  <a:pt x="698157" y="0"/>
                </a:cubicBezTo>
                <a:cubicBezTo>
                  <a:pt x="989092" y="7968"/>
                  <a:pt x="1108150" y="-27974"/>
                  <a:pt x="1508019" y="0"/>
                </a:cubicBezTo>
                <a:cubicBezTo>
                  <a:pt x="1907888" y="27974"/>
                  <a:pt x="2013727" y="-11683"/>
                  <a:pt x="2317880" y="0"/>
                </a:cubicBezTo>
                <a:cubicBezTo>
                  <a:pt x="2622033" y="11683"/>
                  <a:pt x="2865613" y="-29124"/>
                  <a:pt x="3239447" y="0"/>
                </a:cubicBezTo>
                <a:cubicBezTo>
                  <a:pt x="3613281" y="29124"/>
                  <a:pt x="3661016" y="-10566"/>
                  <a:pt x="3937604" y="0"/>
                </a:cubicBezTo>
                <a:cubicBezTo>
                  <a:pt x="4214192" y="10566"/>
                  <a:pt x="4387735" y="24971"/>
                  <a:pt x="4747466" y="0"/>
                </a:cubicBezTo>
                <a:cubicBezTo>
                  <a:pt x="5107197" y="-24971"/>
                  <a:pt x="5289278" y="-16941"/>
                  <a:pt x="5445623" y="0"/>
                </a:cubicBezTo>
                <a:cubicBezTo>
                  <a:pt x="5601968" y="16941"/>
                  <a:pt x="5929408" y="7881"/>
                  <a:pt x="6143779" y="0"/>
                </a:cubicBezTo>
                <a:cubicBezTo>
                  <a:pt x="6358150" y="-7881"/>
                  <a:pt x="6537822" y="22836"/>
                  <a:pt x="6841936" y="0"/>
                </a:cubicBezTo>
                <a:cubicBezTo>
                  <a:pt x="7146050" y="-22836"/>
                  <a:pt x="7130281" y="838"/>
                  <a:pt x="7204978" y="0"/>
                </a:cubicBezTo>
                <a:cubicBezTo>
                  <a:pt x="7279675" y="-838"/>
                  <a:pt x="7754498" y="-30589"/>
                  <a:pt x="8014839" y="0"/>
                </a:cubicBezTo>
                <a:cubicBezTo>
                  <a:pt x="8275180" y="30589"/>
                  <a:pt x="8284834" y="13513"/>
                  <a:pt x="8377881" y="0"/>
                </a:cubicBezTo>
                <a:cubicBezTo>
                  <a:pt x="8470928" y="-13513"/>
                  <a:pt x="8845086" y="-3403"/>
                  <a:pt x="9076038" y="0"/>
                </a:cubicBezTo>
                <a:cubicBezTo>
                  <a:pt x="9306990" y="3403"/>
                  <a:pt x="9633166" y="-2477"/>
                  <a:pt x="9997605" y="0"/>
                </a:cubicBezTo>
                <a:cubicBezTo>
                  <a:pt x="10362044" y="2477"/>
                  <a:pt x="10630436" y="6660"/>
                  <a:pt x="11170508" y="0"/>
                </a:cubicBezTo>
                <a:cubicBezTo>
                  <a:pt x="11197390" y="221697"/>
                  <a:pt x="11187468" y="541475"/>
                  <a:pt x="11170508" y="698687"/>
                </a:cubicBezTo>
                <a:cubicBezTo>
                  <a:pt x="11153548" y="855899"/>
                  <a:pt x="11181254" y="978420"/>
                  <a:pt x="11170508" y="1242110"/>
                </a:cubicBezTo>
                <a:cubicBezTo>
                  <a:pt x="11159762" y="1505800"/>
                  <a:pt x="11187799" y="1559651"/>
                  <a:pt x="11170508" y="1785534"/>
                </a:cubicBezTo>
                <a:cubicBezTo>
                  <a:pt x="11153217" y="2011417"/>
                  <a:pt x="11195051" y="2170620"/>
                  <a:pt x="11170508" y="2432466"/>
                </a:cubicBezTo>
                <a:cubicBezTo>
                  <a:pt x="11145965" y="2694312"/>
                  <a:pt x="11152589" y="2886830"/>
                  <a:pt x="11170508" y="3079399"/>
                </a:cubicBezTo>
                <a:cubicBezTo>
                  <a:pt x="11188427" y="3271968"/>
                  <a:pt x="11194328" y="3537450"/>
                  <a:pt x="11170508" y="3674577"/>
                </a:cubicBezTo>
                <a:cubicBezTo>
                  <a:pt x="11146688" y="3811704"/>
                  <a:pt x="11184863" y="4267294"/>
                  <a:pt x="11170508" y="4425018"/>
                </a:cubicBezTo>
                <a:cubicBezTo>
                  <a:pt x="11156153" y="4582742"/>
                  <a:pt x="11141265" y="5007979"/>
                  <a:pt x="11170508" y="5175460"/>
                </a:cubicBezTo>
                <a:cubicBezTo>
                  <a:pt x="10944978" y="5197656"/>
                  <a:pt x="10625782" y="5139943"/>
                  <a:pt x="10248941" y="5175460"/>
                </a:cubicBezTo>
                <a:cubicBezTo>
                  <a:pt x="9872100" y="5210977"/>
                  <a:pt x="9758501" y="5190462"/>
                  <a:pt x="9439079" y="5175460"/>
                </a:cubicBezTo>
                <a:cubicBezTo>
                  <a:pt x="9119657" y="5160458"/>
                  <a:pt x="9209534" y="5161416"/>
                  <a:pt x="9076038" y="5175460"/>
                </a:cubicBezTo>
                <a:cubicBezTo>
                  <a:pt x="8942542" y="5189504"/>
                  <a:pt x="8338867" y="5214227"/>
                  <a:pt x="8154471" y="5175460"/>
                </a:cubicBezTo>
                <a:cubicBezTo>
                  <a:pt x="7970075" y="5136693"/>
                  <a:pt x="7711817" y="5171088"/>
                  <a:pt x="7568019" y="5175460"/>
                </a:cubicBezTo>
                <a:cubicBezTo>
                  <a:pt x="7424221" y="5179832"/>
                  <a:pt x="7082012" y="5182078"/>
                  <a:pt x="6758157" y="5175460"/>
                </a:cubicBezTo>
                <a:cubicBezTo>
                  <a:pt x="6434302" y="5168842"/>
                  <a:pt x="6520385" y="5158415"/>
                  <a:pt x="6395116" y="5175460"/>
                </a:cubicBezTo>
                <a:cubicBezTo>
                  <a:pt x="6269847" y="5192505"/>
                  <a:pt x="5882500" y="5135954"/>
                  <a:pt x="5473549" y="5175460"/>
                </a:cubicBezTo>
                <a:cubicBezTo>
                  <a:pt x="5064598" y="5214966"/>
                  <a:pt x="5074019" y="5196629"/>
                  <a:pt x="4887097" y="5175460"/>
                </a:cubicBezTo>
                <a:cubicBezTo>
                  <a:pt x="4700175" y="5154291"/>
                  <a:pt x="4380835" y="5199286"/>
                  <a:pt x="4188941" y="5175460"/>
                </a:cubicBezTo>
                <a:cubicBezTo>
                  <a:pt x="3997047" y="5151634"/>
                  <a:pt x="3914686" y="5183561"/>
                  <a:pt x="3714194" y="5175460"/>
                </a:cubicBezTo>
                <a:cubicBezTo>
                  <a:pt x="3513702" y="5167359"/>
                  <a:pt x="3172368" y="5192594"/>
                  <a:pt x="2904332" y="5175460"/>
                </a:cubicBezTo>
                <a:cubicBezTo>
                  <a:pt x="2636296" y="5158326"/>
                  <a:pt x="2345294" y="5176802"/>
                  <a:pt x="1982765" y="5175460"/>
                </a:cubicBezTo>
                <a:cubicBezTo>
                  <a:pt x="1620236" y="5174118"/>
                  <a:pt x="1683241" y="5190032"/>
                  <a:pt x="1396314" y="5175460"/>
                </a:cubicBezTo>
                <a:cubicBezTo>
                  <a:pt x="1109387" y="5160888"/>
                  <a:pt x="466027" y="5112767"/>
                  <a:pt x="0" y="5175460"/>
                </a:cubicBezTo>
                <a:cubicBezTo>
                  <a:pt x="28694" y="4867062"/>
                  <a:pt x="-10175" y="4801994"/>
                  <a:pt x="0" y="4528528"/>
                </a:cubicBezTo>
                <a:cubicBezTo>
                  <a:pt x="10175" y="4255062"/>
                  <a:pt x="-21672" y="4014134"/>
                  <a:pt x="0" y="3881595"/>
                </a:cubicBezTo>
                <a:cubicBezTo>
                  <a:pt x="21672" y="3749056"/>
                  <a:pt x="-15383" y="3344846"/>
                  <a:pt x="0" y="3182908"/>
                </a:cubicBezTo>
                <a:cubicBezTo>
                  <a:pt x="15383" y="3020970"/>
                  <a:pt x="-32226" y="2733515"/>
                  <a:pt x="0" y="2535975"/>
                </a:cubicBezTo>
                <a:cubicBezTo>
                  <a:pt x="32226" y="2338435"/>
                  <a:pt x="-4813" y="2182079"/>
                  <a:pt x="0" y="1837288"/>
                </a:cubicBezTo>
                <a:cubicBezTo>
                  <a:pt x="4813" y="1492497"/>
                  <a:pt x="4946" y="1468579"/>
                  <a:pt x="0" y="1138601"/>
                </a:cubicBezTo>
                <a:cubicBezTo>
                  <a:pt x="-4946" y="808623"/>
                  <a:pt x="52837" y="349305"/>
                  <a:pt x="0" y="0"/>
                </a:cubicBezTo>
                <a:close/>
              </a:path>
              <a:path w="11170508" h="5175460" stroke="0" extrusionOk="0">
                <a:moveTo>
                  <a:pt x="0" y="0"/>
                </a:moveTo>
                <a:cubicBezTo>
                  <a:pt x="123568" y="-16144"/>
                  <a:pt x="374391" y="12360"/>
                  <a:pt x="586452" y="0"/>
                </a:cubicBezTo>
                <a:cubicBezTo>
                  <a:pt x="798513" y="-12360"/>
                  <a:pt x="778542" y="12604"/>
                  <a:pt x="949493" y="0"/>
                </a:cubicBezTo>
                <a:cubicBezTo>
                  <a:pt x="1120444" y="-12604"/>
                  <a:pt x="1581667" y="45828"/>
                  <a:pt x="1871060" y="0"/>
                </a:cubicBezTo>
                <a:cubicBezTo>
                  <a:pt x="2160453" y="-45828"/>
                  <a:pt x="2204631" y="-12936"/>
                  <a:pt x="2457512" y="0"/>
                </a:cubicBezTo>
                <a:cubicBezTo>
                  <a:pt x="2710393" y="12936"/>
                  <a:pt x="2818036" y="15601"/>
                  <a:pt x="3043963" y="0"/>
                </a:cubicBezTo>
                <a:cubicBezTo>
                  <a:pt x="3269890" y="-15601"/>
                  <a:pt x="3603412" y="-32776"/>
                  <a:pt x="3965530" y="0"/>
                </a:cubicBezTo>
                <a:cubicBezTo>
                  <a:pt x="4327648" y="32776"/>
                  <a:pt x="4265999" y="20481"/>
                  <a:pt x="4440277" y="0"/>
                </a:cubicBezTo>
                <a:cubicBezTo>
                  <a:pt x="4614555" y="-20481"/>
                  <a:pt x="5171383" y="846"/>
                  <a:pt x="5361844" y="0"/>
                </a:cubicBezTo>
                <a:cubicBezTo>
                  <a:pt x="5552305" y="-846"/>
                  <a:pt x="5918679" y="36334"/>
                  <a:pt x="6283411" y="0"/>
                </a:cubicBezTo>
                <a:cubicBezTo>
                  <a:pt x="6648143" y="-36334"/>
                  <a:pt x="6835377" y="12601"/>
                  <a:pt x="6981568" y="0"/>
                </a:cubicBezTo>
                <a:cubicBezTo>
                  <a:pt x="7127759" y="-12601"/>
                  <a:pt x="7672893" y="24022"/>
                  <a:pt x="7903134" y="0"/>
                </a:cubicBezTo>
                <a:cubicBezTo>
                  <a:pt x="8133375" y="-24022"/>
                  <a:pt x="8200924" y="12614"/>
                  <a:pt x="8489586" y="0"/>
                </a:cubicBezTo>
                <a:cubicBezTo>
                  <a:pt x="8778248" y="-12614"/>
                  <a:pt x="8818767" y="-18016"/>
                  <a:pt x="9076038" y="0"/>
                </a:cubicBezTo>
                <a:cubicBezTo>
                  <a:pt x="9333309" y="18016"/>
                  <a:pt x="9566002" y="30021"/>
                  <a:pt x="9885900" y="0"/>
                </a:cubicBezTo>
                <a:cubicBezTo>
                  <a:pt x="10205798" y="-30021"/>
                  <a:pt x="10202435" y="-3732"/>
                  <a:pt x="10472351" y="0"/>
                </a:cubicBezTo>
                <a:cubicBezTo>
                  <a:pt x="10742267" y="3732"/>
                  <a:pt x="10934151" y="-34022"/>
                  <a:pt x="11170508" y="0"/>
                </a:cubicBezTo>
                <a:cubicBezTo>
                  <a:pt x="11140024" y="229303"/>
                  <a:pt x="11177471" y="393610"/>
                  <a:pt x="11170508" y="750442"/>
                </a:cubicBezTo>
                <a:cubicBezTo>
                  <a:pt x="11163545" y="1107274"/>
                  <a:pt x="11154318" y="1283913"/>
                  <a:pt x="11170508" y="1449129"/>
                </a:cubicBezTo>
                <a:cubicBezTo>
                  <a:pt x="11186698" y="1614345"/>
                  <a:pt x="11153092" y="1880266"/>
                  <a:pt x="11170508" y="2147816"/>
                </a:cubicBezTo>
                <a:cubicBezTo>
                  <a:pt x="11187924" y="2415366"/>
                  <a:pt x="11172405" y="2515239"/>
                  <a:pt x="11170508" y="2639485"/>
                </a:cubicBezTo>
                <a:cubicBezTo>
                  <a:pt x="11168611" y="2763731"/>
                  <a:pt x="11168553" y="2989871"/>
                  <a:pt x="11170508" y="3182908"/>
                </a:cubicBezTo>
                <a:cubicBezTo>
                  <a:pt x="11172463" y="3375945"/>
                  <a:pt x="11160894" y="3716785"/>
                  <a:pt x="11170508" y="3881595"/>
                </a:cubicBezTo>
                <a:cubicBezTo>
                  <a:pt x="11180122" y="4046405"/>
                  <a:pt x="11161131" y="4332689"/>
                  <a:pt x="11170508" y="4476773"/>
                </a:cubicBezTo>
                <a:cubicBezTo>
                  <a:pt x="11179885" y="4620857"/>
                  <a:pt x="11146058" y="4967671"/>
                  <a:pt x="11170508" y="5175460"/>
                </a:cubicBezTo>
                <a:cubicBezTo>
                  <a:pt x="10955746" y="5192298"/>
                  <a:pt x="10645108" y="5179560"/>
                  <a:pt x="10360646" y="5175460"/>
                </a:cubicBezTo>
                <a:cubicBezTo>
                  <a:pt x="10076184" y="5171360"/>
                  <a:pt x="10163401" y="5176584"/>
                  <a:pt x="9997605" y="5175460"/>
                </a:cubicBezTo>
                <a:cubicBezTo>
                  <a:pt x="9831809" y="5174336"/>
                  <a:pt x="9633380" y="5205234"/>
                  <a:pt x="9299448" y="5175460"/>
                </a:cubicBezTo>
                <a:cubicBezTo>
                  <a:pt x="8965516" y="5145686"/>
                  <a:pt x="8953817" y="5192371"/>
                  <a:pt x="8824701" y="5175460"/>
                </a:cubicBezTo>
                <a:cubicBezTo>
                  <a:pt x="8695585" y="5158549"/>
                  <a:pt x="8218436" y="5151347"/>
                  <a:pt x="8014839" y="5175460"/>
                </a:cubicBezTo>
                <a:cubicBezTo>
                  <a:pt x="7811242" y="5199573"/>
                  <a:pt x="7766784" y="5189513"/>
                  <a:pt x="7540093" y="5175460"/>
                </a:cubicBezTo>
                <a:cubicBezTo>
                  <a:pt x="7313402" y="5161407"/>
                  <a:pt x="7090669" y="5175876"/>
                  <a:pt x="6730231" y="5175460"/>
                </a:cubicBezTo>
                <a:cubicBezTo>
                  <a:pt x="6369793" y="5175044"/>
                  <a:pt x="6514134" y="5178551"/>
                  <a:pt x="6367190" y="5175460"/>
                </a:cubicBezTo>
                <a:cubicBezTo>
                  <a:pt x="6220246" y="5172369"/>
                  <a:pt x="5914921" y="5152710"/>
                  <a:pt x="5557328" y="5175460"/>
                </a:cubicBezTo>
                <a:cubicBezTo>
                  <a:pt x="5199735" y="5198210"/>
                  <a:pt x="5260654" y="5176199"/>
                  <a:pt x="5082581" y="5175460"/>
                </a:cubicBezTo>
                <a:cubicBezTo>
                  <a:pt x="4904508" y="5174721"/>
                  <a:pt x="4798682" y="5189947"/>
                  <a:pt x="4719540" y="5175460"/>
                </a:cubicBezTo>
                <a:cubicBezTo>
                  <a:pt x="4640398" y="5160973"/>
                  <a:pt x="4376714" y="5190585"/>
                  <a:pt x="4244793" y="5175460"/>
                </a:cubicBezTo>
                <a:cubicBezTo>
                  <a:pt x="4112872" y="5160335"/>
                  <a:pt x="3789659" y="5212457"/>
                  <a:pt x="3434931" y="5175460"/>
                </a:cubicBezTo>
                <a:cubicBezTo>
                  <a:pt x="3080203" y="5138463"/>
                  <a:pt x="3148276" y="5160675"/>
                  <a:pt x="2960185" y="5175460"/>
                </a:cubicBezTo>
                <a:cubicBezTo>
                  <a:pt x="2772094" y="5190245"/>
                  <a:pt x="2722752" y="5174002"/>
                  <a:pt x="2597143" y="5175460"/>
                </a:cubicBezTo>
                <a:cubicBezTo>
                  <a:pt x="2471534" y="5176918"/>
                  <a:pt x="2235362" y="5156869"/>
                  <a:pt x="2122397" y="5175460"/>
                </a:cubicBezTo>
                <a:cubicBezTo>
                  <a:pt x="2009432" y="5194051"/>
                  <a:pt x="1679937" y="5195830"/>
                  <a:pt x="1535945" y="5175460"/>
                </a:cubicBezTo>
                <a:cubicBezTo>
                  <a:pt x="1391953" y="5155090"/>
                  <a:pt x="1159137" y="5168560"/>
                  <a:pt x="837788" y="5175460"/>
                </a:cubicBezTo>
                <a:cubicBezTo>
                  <a:pt x="516439" y="5182360"/>
                  <a:pt x="309751" y="5165576"/>
                  <a:pt x="0" y="5175460"/>
                </a:cubicBezTo>
                <a:cubicBezTo>
                  <a:pt x="33794" y="4920789"/>
                  <a:pt x="-16530" y="4782892"/>
                  <a:pt x="0" y="4425018"/>
                </a:cubicBezTo>
                <a:cubicBezTo>
                  <a:pt x="16530" y="4067144"/>
                  <a:pt x="-26126" y="4064544"/>
                  <a:pt x="0" y="3778086"/>
                </a:cubicBezTo>
                <a:cubicBezTo>
                  <a:pt x="26126" y="3491628"/>
                  <a:pt x="11282" y="3308742"/>
                  <a:pt x="0" y="3131153"/>
                </a:cubicBezTo>
                <a:cubicBezTo>
                  <a:pt x="-11282" y="2953564"/>
                  <a:pt x="-11939" y="2734653"/>
                  <a:pt x="0" y="2484221"/>
                </a:cubicBezTo>
                <a:cubicBezTo>
                  <a:pt x="11939" y="2233789"/>
                  <a:pt x="23547" y="2096779"/>
                  <a:pt x="0" y="1837288"/>
                </a:cubicBezTo>
                <a:cubicBezTo>
                  <a:pt x="-23547" y="1577797"/>
                  <a:pt x="9851" y="1486221"/>
                  <a:pt x="0" y="1242110"/>
                </a:cubicBezTo>
                <a:cubicBezTo>
                  <a:pt x="-9851" y="997999"/>
                  <a:pt x="-9745" y="40187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1674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48663B-FA0C-E2BB-A7FF-E50263A48304}"/>
              </a:ext>
            </a:extLst>
          </p:cNvPr>
          <p:cNvSpPr txBox="1"/>
          <p:nvPr/>
        </p:nvSpPr>
        <p:spPr>
          <a:xfrm>
            <a:off x="735484" y="1664034"/>
            <a:ext cx="10515108" cy="559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情境</a:t>
            </a:r>
            <a:r>
              <a:rPr lang="zh-TW" altLang="en-US" sz="28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</a:t>
            </a: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娜娜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行經無人行道及騎樓的道路，前方有停放的車輛。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0246A11-E333-26A5-7F83-C88AF4A2274D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發展活動│活動二：行走智多星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DD4063EC-16D1-E32C-4DD6-94557F965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628" y="2394144"/>
            <a:ext cx="4910532" cy="350242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51D5C89-D4F1-A71E-D213-260E7AED21C4}"/>
              </a:ext>
            </a:extLst>
          </p:cNvPr>
          <p:cNvSpPr txBox="1"/>
          <p:nvPr/>
        </p:nvSpPr>
        <p:spPr>
          <a:xfrm>
            <a:off x="5805139" y="2577331"/>
            <a:ext cx="5731332" cy="2110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在巷內靠邊行走，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若要繞越障礙物時，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應先探頭確認前後方來往車輛再繞越。</a:t>
            </a:r>
          </a:p>
        </p:txBody>
      </p:sp>
      <p:sp>
        <p:nvSpPr>
          <p:cNvPr id="7" name="圓角矩形圖說文字 5">
            <a:extLst>
              <a:ext uri="{FF2B5EF4-FFF2-40B4-BE49-F238E27FC236}">
                <a16:creationId xmlns:a16="http://schemas.microsoft.com/office/drawing/2014/main" id="{38EA6D18-6DCD-D3FE-3BB8-63DDA065B5E8}"/>
              </a:ext>
            </a:extLst>
          </p:cNvPr>
          <p:cNvSpPr/>
          <p:nvPr/>
        </p:nvSpPr>
        <p:spPr>
          <a:xfrm>
            <a:off x="3715473" y="535969"/>
            <a:ext cx="4826643" cy="64564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還有這些安全策略</a:t>
            </a:r>
          </a:p>
        </p:txBody>
      </p:sp>
    </p:spTree>
    <p:extLst>
      <p:ext uri="{BB962C8B-B14F-4D97-AF65-F5344CB8AC3E}">
        <p14:creationId xmlns:p14="http://schemas.microsoft.com/office/powerpoint/2010/main" val="301643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E6ED49A-7B4C-0F56-96EF-5B37B2B0A6AC}"/>
              </a:ext>
            </a:extLst>
          </p:cNvPr>
          <p:cNvSpPr/>
          <p:nvPr/>
        </p:nvSpPr>
        <p:spPr>
          <a:xfrm>
            <a:off x="494270" y="891708"/>
            <a:ext cx="11170508" cy="5175460"/>
          </a:xfrm>
          <a:custGeom>
            <a:avLst/>
            <a:gdLst>
              <a:gd name="connsiteX0" fmla="*/ 0 w 11170508"/>
              <a:gd name="connsiteY0" fmla="*/ 0 h 5175460"/>
              <a:gd name="connsiteX1" fmla="*/ 698157 w 11170508"/>
              <a:gd name="connsiteY1" fmla="*/ 0 h 5175460"/>
              <a:gd name="connsiteX2" fmla="*/ 1508019 w 11170508"/>
              <a:gd name="connsiteY2" fmla="*/ 0 h 5175460"/>
              <a:gd name="connsiteX3" fmla="*/ 2317880 w 11170508"/>
              <a:gd name="connsiteY3" fmla="*/ 0 h 5175460"/>
              <a:gd name="connsiteX4" fmla="*/ 3239447 w 11170508"/>
              <a:gd name="connsiteY4" fmla="*/ 0 h 5175460"/>
              <a:gd name="connsiteX5" fmla="*/ 3937604 w 11170508"/>
              <a:gd name="connsiteY5" fmla="*/ 0 h 5175460"/>
              <a:gd name="connsiteX6" fmla="*/ 4747466 w 11170508"/>
              <a:gd name="connsiteY6" fmla="*/ 0 h 5175460"/>
              <a:gd name="connsiteX7" fmla="*/ 5445623 w 11170508"/>
              <a:gd name="connsiteY7" fmla="*/ 0 h 5175460"/>
              <a:gd name="connsiteX8" fmla="*/ 6143779 w 11170508"/>
              <a:gd name="connsiteY8" fmla="*/ 0 h 5175460"/>
              <a:gd name="connsiteX9" fmla="*/ 6841936 w 11170508"/>
              <a:gd name="connsiteY9" fmla="*/ 0 h 5175460"/>
              <a:gd name="connsiteX10" fmla="*/ 7204978 w 11170508"/>
              <a:gd name="connsiteY10" fmla="*/ 0 h 5175460"/>
              <a:gd name="connsiteX11" fmla="*/ 8014839 w 11170508"/>
              <a:gd name="connsiteY11" fmla="*/ 0 h 5175460"/>
              <a:gd name="connsiteX12" fmla="*/ 8377881 w 11170508"/>
              <a:gd name="connsiteY12" fmla="*/ 0 h 5175460"/>
              <a:gd name="connsiteX13" fmla="*/ 9076038 w 11170508"/>
              <a:gd name="connsiteY13" fmla="*/ 0 h 5175460"/>
              <a:gd name="connsiteX14" fmla="*/ 9997605 w 11170508"/>
              <a:gd name="connsiteY14" fmla="*/ 0 h 5175460"/>
              <a:gd name="connsiteX15" fmla="*/ 11170508 w 11170508"/>
              <a:gd name="connsiteY15" fmla="*/ 0 h 5175460"/>
              <a:gd name="connsiteX16" fmla="*/ 11170508 w 11170508"/>
              <a:gd name="connsiteY16" fmla="*/ 698687 h 5175460"/>
              <a:gd name="connsiteX17" fmla="*/ 11170508 w 11170508"/>
              <a:gd name="connsiteY17" fmla="*/ 1242110 h 5175460"/>
              <a:gd name="connsiteX18" fmla="*/ 11170508 w 11170508"/>
              <a:gd name="connsiteY18" fmla="*/ 1785534 h 5175460"/>
              <a:gd name="connsiteX19" fmla="*/ 11170508 w 11170508"/>
              <a:gd name="connsiteY19" fmla="*/ 2432466 h 5175460"/>
              <a:gd name="connsiteX20" fmla="*/ 11170508 w 11170508"/>
              <a:gd name="connsiteY20" fmla="*/ 3079399 h 5175460"/>
              <a:gd name="connsiteX21" fmla="*/ 11170508 w 11170508"/>
              <a:gd name="connsiteY21" fmla="*/ 3674577 h 5175460"/>
              <a:gd name="connsiteX22" fmla="*/ 11170508 w 11170508"/>
              <a:gd name="connsiteY22" fmla="*/ 4425018 h 5175460"/>
              <a:gd name="connsiteX23" fmla="*/ 11170508 w 11170508"/>
              <a:gd name="connsiteY23" fmla="*/ 5175460 h 5175460"/>
              <a:gd name="connsiteX24" fmla="*/ 10248941 w 11170508"/>
              <a:gd name="connsiteY24" fmla="*/ 5175460 h 5175460"/>
              <a:gd name="connsiteX25" fmla="*/ 9439079 w 11170508"/>
              <a:gd name="connsiteY25" fmla="*/ 5175460 h 5175460"/>
              <a:gd name="connsiteX26" fmla="*/ 9076038 w 11170508"/>
              <a:gd name="connsiteY26" fmla="*/ 5175460 h 5175460"/>
              <a:gd name="connsiteX27" fmla="*/ 8154471 w 11170508"/>
              <a:gd name="connsiteY27" fmla="*/ 5175460 h 5175460"/>
              <a:gd name="connsiteX28" fmla="*/ 7568019 w 11170508"/>
              <a:gd name="connsiteY28" fmla="*/ 5175460 h 5175460"/>
              <a:gd name="connsiteX29" fmla="*/ 6758157 w 11170508"/>
              <a:gd name="connsiteY29" fmla="*/ 5175460 h 5175460"/>
              <a:gd name="connsiteX30" fmla="*/ 6395116 w 11170508"/>
              <a:gd name="connsiteY30" fmla="*/ 5175460 h 5175460"/>
              <a:gd name="connsiteX31" fmla="*/ 5473549 w 11170508"/>
              <a:gd name="connsiteY31" fmla="*/ 5175460 h 5175460"/>
              <a:gd name="connsiteX32" fmla="*/ 4887097 w 11170508"/>
              <a:gd name="connsiteY32" fmla="*/ 5175460 h 5175460"/>
              <a:gd name="connsiteX33" fmla="*/ 4188941 w 11170508"/>
              <a:gd name="connsiteY33" fmla="*/ 5175460 h 5175460"/>
              <a:gd name="connsiteX34" fmla="*/ 3714194 w 11170508"/>
              <a:gd name="connsiteY34" fmla="*/ 5175460 h 5175460"/>
              <a:gd name="connsiteX35" fmla="*/ 2904332 w 11170508"/>
              <a:gd name="connsiteY35" fmla="*/ 5175460 h 5175460"/>
              <a:gd name="connsiteX36" fmla="*/ 1982765 w 11170508"/>
              <a:gd name="connsiteY36" fmla="*/ 5175460 h 5175460"/>
              <a:gd name="connsiteX37" fmla="*/ 1396314 w 11170508"/>
              <a:gd name="connsiteY37" fmla="*/ 5175460 h 5175460"/>
              <a:gd name="connsiteX38" fmla="*/ 0 w 11170508"/>
              <a:gd name="connsiteY38" fmla="*/ 5175460 h 5175460"/>
              <a:gd name="connsiteX39" fmla="*/ 0 w 11170508"/>
              <a:gd name="connsiteY39" fmla="*/ 4528528 h 5175460"/>
              <a:gd name="connsiteX40" fmla="*/ 0 w 11170508"/>
              <a:gd name="connsiteY40" fmla="*/ 3881595 h 5175460"/>
              <a:gd name="connsiteX41" fmla="*/ 0 w 11170508"/>
              <a:gd name="connsiteY41" fmla="*/ 3182908 h 5175460"/>
              <a:gd name="connsiteX42" fmla="*/ 0 w 11170508"/>
              <a:gd name="connsiteY42" fmla="*/ 2535975 h 5175460"/>
              <a:gd name="connsiteX43" fmla="*/ 0 w 11170508"/>
              <a:gd name="connsiteY43" fmla="*/ 1837288 h 5175460"/>
              <a:gd name="connsiteX44" fmla="*/ 0 w 11170508"/>
              <a:gd name="connsiteY44" fmla="*/ 1138601 h 5175460"/>
              <a:gd name="connsiteX45" fmla="*/ 0 w 11170508"/>
              <a:gd name="connsiteY45" fmla="*/ 0 h 51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170508" h="5175460" fill="none" extrusionOk="0">
                <a:moveTo>
                  <a:pt x="0" y="0"/>
                </a:moveTo>
                <a:cubicBezTo>
                  <a:pt x="334036" y="32181"/>
                  <a:pt x="407222" y="-7968"/>
                  <a:pt x="698157" y="0"/>
                </a:cubicBezTo>
                <a:cubicBezTo>
                  <a:pt x="989092" y="7968"/>
                  <a:pt x="1108150" y="-27974"/>
                  <a:pt x="1508019" y="0"/>
                </a:cubicBezTo>
                <a:cubicBezTo>
                  <a:pt x="1907888" y="27974"/>
                  <a:pt x="2013727" y="-11683"/>
                  <a:pt x="2317880" y="0"/>
                </a:cubicBezTo>
                <a:cubicBezTo>
                  <a:pt x="2622033" y="11683"/>
                  <a:pt x="2865613" y="-29124"/>
                  <a:pt x="3239447" y="0"/>
                </a:cubicBezTo>
                <a:cubicBezTo>
                  <a:pt x="3613281" y="29124"/>
                  <a:pt x="3661016" y="-10566"/>
                  <a:pt x="3937604" y="0"/>
                </a:cubicBezTo>
                <a:cubicBezTo>
                  <a:pt x="4214192" y="10566"/>
                  <a:pt x="4387735" y="24971"/>
                  <a:pt x="4747466" y="0"/>
                </a:cubicBezTo>
                <a:cubicBezTo>
                  <a:pt x="5107197" y="-24971"/>
                  <a:pt x="5289278" y="-16941"/>
                  <a:pt x="5445623" y="0"/>
                </a:cubicBezTo>
                <a:cubicBezTo>
                  <a:pt x="5601968" y="16941"/>
                  <a:pt x="5929408" y="7881"/>
                  <a:pt x="6143779" y="0"/>
                </a:cubicBezTo>
                <a:cubicBezTo>
                  <a:pt x="6358150" y="-7881"/>
                  <a:pt x="6537822" y="22836"/>
                  <a:pt x="6841936" y="0"/>
                </a:cubicBezTo>
                <a:cubicBezTo>
                  <a:pt x="7146050" y="-22836"/>
                  <a:pt x="7130281" y="838"/>
                  <a:pt x="7204978" y="0"/>
                </a:cubicBezTo>
                <a:cubicBezTo>
                  <a:pt x="7279675" y="-838"/>
                  <a:pt x="7754498" y="-30589"/>
                  <a:pt x="8014839" y="0"/>
                </a:cubicBezTo>
                <a:cubicBezTo>
                  <a:pt x="8275180" y="30589"/>
                  <a:pt x="8284834" y="13513"/>
                  <a:pt x="8377881" y="0"/>
                </a:cubicBezTo>
                <a:cubicBezTo>
                  <a:pt x="8470928" y="-13513"/>
                  <a:pt x="8845086" y="-3403"/>
                  <a:pt x="9076038" y="0"/>
                </a:cubicBezTo>
                <a:cubicBezTo>
                  <a:pt x="9306990" y="3403"/>
                  <a:pt x="9633166" y="-2477"/>
                  <a:pt x="9997605" y="0"/>
                </a:cubicBezTo>
                <a:cubicBezTo>
                  <a:pt x="10362044" y="2477"/>
                  <a:pt x="10630436" y="6660"/>
                  <a:pt x="11170508" y="0"/>
                </a:cubicBezTo>
                <a:cubicBezTo>
                  <a:pt x="11197390" y="221697"/>
                  <a:pt x="11187468" y="541475"/>
                  <a:pt x="11170508" y="698687"/>
                </a:cubicBezTo>
                <a:cubicBezTo>
                  <a:pt x="11153548" y="855899"/>
                  <a:pt x="11181254" y="978420"/>
                  <a:pt x="11170508" y="1242110"/>
                </a:cubicBezTo>
                <a:cubicBezTo>
                  <a:pt x="11159762" y="1505800"/>
                  <a:pt x="11187799" y="1559651"/>
                  <a:pt x="11170508" y="1785534"/>
                </a:cubicBezTo>
                <a:cubicBezTo>
                  <a:pt x="11153217" y="2011417"/>
                  <a:pt x="11195051" y="2170620"/>
                  <a:pt x="11170508" y="2432466"/>
                </a:cubicBezTo>
                <a:cubicBezTo>
                  <a:pt x="11145965" y="2694312"/>
                  <a:pt x="11152589" y="2886830"/>
                  <a:pt x="11170508" y="3079399"/>
                </a:cubicBezTo>
                <a:cubicBezTo>
                  <a:pt x="11188427" y="3271968"/>
                  <a:pt x="11194328" y="3537450"/>
                  <a:pt x="11170508" y="3674577"/>
                </a:cubicBezTo>
                <a:cubicBezTo>
                  <a:pt x="11146688" y="3811704"/>
                  <a:pt x="11184863" y="4267294"/>
                  <a:pt x="11170508" y="4425018"/>
                </a:cubicBezTo>
                <a:cubicBezTo>
                  <a:pt x="11156153" y="4582742"/>
                  <a:pt x="11141265" y="5007979"/>
                  <a:pt x="11170508" y="5175460"/>
                </a:cubicBezTo>
                <a:cubicBezTo>
                  <a:pt x="10944978" y="5197656"/>
                  <a:pt x="10625782" y="5139943"/>
                  <a:pt x="10248941" y="5175460"/>
                </a:cubicBezTo>
                <a:cubicBezTo>
                  <a:pt x="9872100" y="5210977"/>
                  <a:pt x="9758501" y="5190462"/>
                  <a:pt x="9439079" y="5175460"/>
                </a:cubicBezTo>
                <a:cubicBezTo>
                  <a:pt x="9119657" y="5160458"/>
                  <a:pt x="9209534" y="5161416"/>
                  <a:pt x="9076038" y="5175460"/>
                </a:cubicBezTo>
                <a:cubicBezTo>
                  <a:pt x="8942542" y="5189504"/>
                  <a:pt x="8338867" y="5214227"/>
                  <a:pt x="8154471" y="5175460"/>
                </a:cubicBezTo>
                <a:cubicBezTo>
                  <a:pt x="7970075" y="5136693"/>
                  <a:pt x="7711817" y="5171088"/>
                  <a:pt x="7568019" y="5175460"/>
                </a:cubicBezTo>
                <a:cubicBezTo>
                  <a:pt x="7424221" y="5179832"/>
                  <a:pt x="7082012" y="5182078"/>
                  <a:pt x="6758157" y="5175460"/>
                </a:cubicBezTo>
                <a:cubicBezTo>
                  <a:pt x="6434302" y="5168842"/>
                  <a:pt x="6520385" y="5158415"/>
                  <a:pt x="6395116" y="5175460"/>
                </a:cubicBezTo>
                <a:cubicBezTo>
                  <a:pt x="6269847" y="5192505"/>
                  <a:pt x="5882500" y="5135954"/>
                  <a:pt x="5473549" y="5175460"/>
                </a:cubicBezTo>
                <a:cubicBezTo>
                  <a:pt x="5064598" y="5214966"/>
                  <a:pt x="5074019" y="5196629"/>
                  <a:pt x="4887097" y="5175460"/>
                </a:cubicBezTo>
                <a:cubicBezTo>
                  <a:pt x="4700175" y="5154291"/>
                  <a:pt x="4380835" y="5199286"/>
                  <a:pt x="4188941" y="5175460"/>
                </a:cubicBezTo>
                <a:cubicBezTo>
                  <a:pt x="3997047" y="5151634"/>
                  <a:pt x="3914686" y="5183561"/>
                  <a:pt x="3714194" y="5175460"/>
                </a:cubicBezTo>
                <a:cubicBezTo>
                  <a:pt x="3513702" y="5167359"/>
                  <a:pt x="3172368" y="5192594"/>
                  <a:pt x="2904332" y="5175460"/>
                </a:cubicBezTo>
                <a:cubicBezTo>
                  <a:pt x="2636296" y="5158326"/>
                  <a:pt x="2345294" y="5176802"/>
                  <a:pt x="1982765" y="5175460"/>
                </a:cubicBezTo>
                <a:cubicBezTo>
                  <a:pt x="1620236" y="5174118"/>
                  <a:pt x="1683241" y="5190032"/>
                  <a:pt x="1396314" y="5175460"/>
                </a:cubicBezTo>
                <a:cubicBezTo>
                  <a:pt x="1109387" y="5160888"/>
                  <a:pt x="466027" y="5112767"/>
                  <a:pt x="0" y="5175460"/>
                </a:cubicBezTo>
                <a:cubicBezTo>
                  <a:pt x="28694" y="4867062"/>
                  <a:pt x="-10175" y="4801994"/>
                  <a:pt x="0" y="4528528"/>
                </a:cubicBezTo>
                <a:cubicBezTo>
                  <a:pt x="10175" y="4255062"/>
                  <a:pt x="-21672" y="4014134"/>
                  <a:pt x="0" y="3881595"/>
                </a:cubicBezTo>
                <a:cubicBezTo>
                  <a:pt x="21672" y="3749056"/>
                  <a:pt x="-15383" y="3344846"/>
                  <a:pt x="0" y="3182908"/>
                </a:cubicBezTo>
                <a:cubicBezTo>
                  <a:pt x="15383" y="3020970"/>
                  <a:pt x="-32226" y="2733515"/>
                  <a:pt x="0" y="2535975"/>
                </a:cubicBezTo>
                <a:cubicBezTo>
                  <a:pt x="32226" y="2338435"/>
                  <a:pt x="-4813" y="2182079"/>
                  <a:pt x="0" y="1837288"/>
                </a:cubicBezTo>
                <a:cubicBezTo>
                  <a:pt x="4813" y="1492497"/>
                  <a:pt x="4946" y="1468579"/>
                  <a:pt x="0" y="1138601"/>
                </a:cubicBezTo>
                <a:cubicBezTo>
                  <a:pt x="-4946" y="808623"/>
                  <a:pt x="52837" y="349305"/>
                  <a:pt x="0" y="0"/>
                </a:cubicBezTo>
                <a:close/>
              </a:path>
              <a:path w="11170508" h="5175460" stroke="0" extrusionOk="0">
                <a:moveTo>
                  <a:pt x="0" y="0"/>
                </a:moveTo>
                <a:cubicBezTo>
                  <a:pt x="123568" y="-16144"/>
                  <a:pt x="374391" y="12360"/>
                  <a:pt x="586452" y="0"/>
                </a:cubicBezTo>
                <a:cubicBezTo>
                  <a:pt x="798513" y="-12360"/>
                  <a:pt x="778542" y="12604"/>
                  <a:pt x="949493" y="0"/>
                </a:cubicBezTo>
                <a:cubicBezTo>
                  <a:pt x="1120444" y="-12604"/>
                  <a:pt x="1581667" y="45828"/>
                  <a:pt x="1871060" y="0"/>
                </a:cubicBezTo>
                <a:cubicBezTo>
                  <a:pt x="2160453" y="-45828"/>
                  <a:pt x="2204631" y="-12936"/>
                  <a:pt x="2457512" y="0"/>
                </a:cubicBezTo>
                <a:cubicBezTo>
                  <a:pt x="2710393" y="12936"/>
                  <a:pt x="2818036" y="15601"/>
                  <a:pt x="3043963" y="0"/>
                </a:cubicBezTo>
                <a:cubicBezTo>
                  <a:pt x="3269890" y="-15601"/>
                  <a:pt x="3603412" y="-32776"/>
                  <a:pt x="3965530" y="0"/>
                </a:cubicBezTo>
                <a:cubicBezTo>
                  <a:pt x="4327648" y="32776"/>
                  <a:pt x="4265999" y="20481"/>
                  <a:pt x="4440277" y="0"/>
                </a:cubicBezTo>
                <a:cubicBezTo>
                  <a:pt x="4614555" y="-20481"/>
                  <a:pt x="5171383" y="846"/>
                  <a:pt x="5361844" y="0"/>
                </a:cubicBezTo>
                <a:cubicBezTo>
                  <a:pt x="5552305" y="-846"/>
                  <a:pt x="5918679" y="36334"/>
                  <a:pt x="6283411" y="0"/>
                </a:cubicBezTo>
                <a:cubicBezTo>
                  <a:pt x="6648143" y="-36334"/>
                  <a:pt x="6835377" y="12601"/>
                  <a:pt x="6981568" y="0"/>
                </a:cubicBezTo>
                <a:cubicBezTo>
                  <a:pt x="7127759" y="-12601"/>
                  <a:pt x="7672893" y="24022"/>
                  <a:pt x="7903134" y="0"/>
                </a:cubicBezTo>
                <a:cubicBezTo>
                  <a:pt x="8133375" y="-24022"/>
                  <a:pt x="8200924" y="12614"/>
                  <a:pt x="8489586" y="0"/>
                </a:cubicBezTo>
                <a:cubicBezTo>
                  <a:pt x="8778248" y="-12614"/>
                  <a:pt x="8818767" y="-18016"/>
                  <a:pt x="9076038" y="0"/>
                </a:cubicBezTo>
                <a:cubicBezTo>
                  <a:pt x="9333309" y="18016"/>
                  <a:pt x="9566002" y="30021"/>
                  <a:pt x="9885900" y="0"/>
                </a:cubicBezTo>
                <a:cubicBezTo>
                  <a:pt x="10205798" y="-30021"/>
                  <a:pt x="10202435" y="-3732"/>
                  <a:pt x="10472351" y="0"/>
                </a:cubicBezTo>
                <a:cubicBezTo>
                  <a:pt x="10742267" y="3732"/>
                  <a:pt x="10934151" y="-34022"/>
                  <a:pt x="11170508" y="0"/>
                </a:cubicBezTo>
                <a:cubicBezTo>
                  <a:pt x="11140024" y="229303"/>
                  <a:pt x="11177471" y="393610"/>
                  <a:pt x="11170508" y="750442"/>
                </a:cubicBezTo>
                <a:cubicBezTo>
                  <a:pt x="11163545" y="1107274"/>
                  <a:pt x="11154318" y="1283913"/>
                  <a:pt x="11170508" y="1449129"/>
                </a:cubicBezTo>
                <a:cubicBezTo>
                  <a:pt x="11186698" y="1614345"/>
                  <a:pt x="11153092" y="1880266"/>
                  <a:pt x="11170508" y="2147816"/>
                </a:cubicBezTo>
                <a:cubicBezTo>
                  <a:pt x="11187924" y="2415366"/>
                  <a:pt x="11172405" y="2515239"/>
                  <a:pt x="11170508" y="2639485"/>
                </a:cubicBezTo>
                <a:cubicBezTo>
                  <a:pt x="11168611" y="2763731"/>
                  <a:pt x="11168553" y="2989871"/>
                  <a:pt x="11170508" y="3182908"/>
                </a:cubicBezTo>
                <a:cubicBezTo>
                  <a:pt x="11172463" y="3375945"/>
                  <a:pt x="11160894" y="3716785"/>
                  <a:pt x="11170508" y="3881595"/>
                </a:cubicBezTo>
                <a:cubicBezTo>
                  <a:pt x="11180122" y="4046405"/>
                  <a:pt x="11161131" y="4332689"/>
                  <a:pt x="11170508" y="4476773"/>
                </a:cubicBezTo>
                <a:cubicBezTo>
                  <a:pt x="11179885" y="4620857"/>
                  <a:pt x="11146058" y="4967671"/>
                  <a:pt x="11170508" y="5175460"/>
                </a:cubicBezTo>
                <a:cubicBezTo>
                  <a:pt x="10955746" y="5192298"/>
                  <a:pt x="10645108" y="5179560"/>
                  <a:pt x="10360646" y="5175460"/>
                </a:cubicBezTo>
                <a:cubicBezTo>
                  <a:pt x="10076184" y="5171360"/>
                  <a:pt x="10163401" y="5176584"/>
                  <a:pt x="9997605" y="5175460"/>
                </a:cubicBezTo>
                <a:cubicBezTo>
                  <a:pt x="9831809" y="5174336"/>
                  <a:pt x="9633380" y="5205234"/>
                  <a:pt x="9299448" y="5175460"/>
                </a:cubicBezTo>
                <a:cubicBezTo>
                  <a:pt x="8965516" y="5145686"/>
                  <a:pt x="8953817" y="5192371"/>
                  <a:pt x="8824701" y="5175460"/>
                </a:cubicBezTo>
                <a:cubicBezTo>
                  <a:pt x="8695585" y="5158549"/>
                  <a:pt x="8218436" y="5151347"/>
                  <a:pt x="8014839" y="5175460"/>
                </a:cubicBezTo>
                <a:cubicBezTo>
                  <a:pt x="7811242" y="5199573"/>
                  <a:pt x="7766784" y="5189513"/>
                  <a:pt x="7540093" y="5175460"/>
                </a:cubicBezTo>
                <a:cubicBezTo>
                  <a:pt x="7313402" y="5161407"/>
                  <a:pt x="7090669" y="5175876"/>
                  <a:pt x="6730231" y="5175460"/>
                </a:cubicBezTo>
                <a:cubicBezTo>
                  <a:pt x="6369793" y="5175044"/>
                  <a:pt x="6514134" y="5178551"/>
                  <a:pt x="6367190" y="5175460"/>
                </a:cubicBezTo>
                <a:cubicBezTo>
                  <a:pt x="6220246" y="5172369"/>
                  <a:pt x="5914921" y="5152710"/>
                  <a:pt x="5557328" y="5175460"/>
                </a:cubicBezTo>
                <a:cubicBezTo>
                  <a:pt x="5199735" y="5198210"/>
                  <a:pt x="5260654" y="5176199"/>
                  <a:pt x="5082581" y="5175460"/>
                </a:cubicBezTo>
                <a:cubicBezTo>
                  <a:pt x="4904508" y="5174721"/>
                  <a:pt x="4798682" y="5189947"/>
                  <a:pt x="4719540" y="5175460"/>
                </a:cubicBezTo>
                <a:cubicBezTo>
                  <a:pt x="4640398" y="5160973"/>
                  <a:pt x="4376714" y="5190585"/>
                  <a:pt x="4244793" y="5175460"/>
                </a:cubicBezTo>
                <a:cubicBezTo>
                  <a:pt x="4112872" y="5160335"/>
                  <a:pt x="3789659" y="5212457"/>
                  <a:pt x="3434931" y="5175460"/>
                </a:cubicBezTo>
                <a:cubicBezTo>
                  <a:pt x="3080203" y="5138463"/>
                  <a:pt x="3148276" y="5160675"/>
                  <a:pt x="2960185" y="5175460"/>
                </a:cubicBezTo>
                <a:cubicBezTo>
                  <a:pt x="2772094" y="5190245"/>
                  <a:pt x="2722752" y="5174002"/>
                  <a:pt x="2597143" y="5175460"/>
                </a:cubicBezTo>
                <a:cubicBezTo>
                  <a:pt x="2471534" y="5176918"/>
                  <a:pt x="2235362" y="5156869"/>
                  <a:pt x="2122397" y="5175460"/>
                </a:cubicBezTo>
                <a:cubicBezTo>
                  <a:pt x="2009432" y="5194051"/>
                  <a:pt x="1679937" y="5195830"/>
                  <a:pt x="1535945" y="5175460"/>
                </a:cubicBezTo>
                <a:cubicBezTo>
                  <a:pt x="1391953" y="5155090"/>
                  <a:pt x="1159137" y="5168560"/>
                  <a:pt x="837788" y="5175460"/>
                </a:cubicBezTo>
                <a:cubicBezTo>
                  <a:pt x="516439" y="5182360"/>
                  <a:pt x="309751" y="5165576"/>
                  <a:pt x="0" y="5175460"/>
                </a:cubicBezTo>
                <a:cubicBezTo>
                  <a:pt x="33794" y="4920789"/>
                  <a:pt x="-16530" y="4782892"/>
                  <a:pt x="0" y="4425018"/>
                </a:cubicBezTo>
                <a:cubicBezTo>
                  <a:pt x="16530" y="4067144"/>
                  <a:pt x="-26126" y="4064544"/>
                  <a:pt x="0" y="3778086"/>
                </a:cubicBezTo>
                <a:cubicBezTo>
                  <a:pt x="26126" y="3491628"/>
                  <a:pt x="11282" y="3308742"/>
                  <a:pt x="0" y="3131153"/>
                </a:cubicBezTo>
                <a:cubicBezTo>
                  <a:pt x="-11282" y="2953564"/>
                  <a:pt x="-11939" y="2734653"/>
                  <a:pt x="0" y="2484221"/>
                </a:cubicBezTo>
                <a:cubicBezTo>
                  <a:pt x="11939" y="2233789"/>
                  <a:pt x="23547" y="2096779"/>
                  <a:pt x="0" y="1837288"/>
                </a:cubicBezTo>
                <a:cubicBezTo>
                  <a:pt x="-23547" y="1577797"/>
                  <a:pt x="9851" y="1486221"/>
                  <a:pt x="0" y="1242110"/>
                </a:cubicBezTo>
                <a:cubicBezTo>
                  <a:pt x="-9851" y="997999"/>
                  <a:pt x="-9745" y="40187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1674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48663B-FA0C-E2BB-A7FF-E50263A48304}"/>
              </a:ext>
            </a:extLst>
          </p:cNvPr>
          <p:cNvSpPr txBox="1"/>
          <p:nvPr/>
        </p:nvSpPr>
        <p:spPr>
          <a:xfrm>
            <a:off x="735484" y="1664034"/>
            <a:ext cx="10515108" cy="559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情境</a:t>
            </a:r>
            <a:r>
              <a:rPr lang="zh-TW" altLang="en-US" sz="28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</a:t>
            </a: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娜娜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在未設行穿線，也無號誌之交岔路口準備穿越道路。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DD4063EC-16D1-E32C-4DD6-94557F965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628" y="2397222"/>
            <a:ext cx="4910531" cy="34962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51D5C89-D4F1-A71E-D213-260E7AED21C4}"/>
              </a:ext>
            </a:extLst>
          </p:cNvPr>
          <p:cNvSpPr txBox="1"/>
          <p:nvPr/>
        </p:nvSpPr>
        <p:spPr>
          <a:xfrm>
            <a:off x="5805139" y="2577331"/>
            <a:ext cx="5778717" cy="571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應行走在停止線前至路緣以內。</a:t>
            </a:r>
          </a:p>
        </p:txBody>
      </p:sp>
      <p:sp>
        <p:nvSpPr>
          <p:cNvPr id="8" name="圓角矩形圖說文字 5">
            <a:extLst>
              <a:ext uri="{FF2B5EF4-FFF2-40B4-BE49-F238E27FC236}">
                <a16:creationId xmlns:a16="http://schemas.microsoft.com/office/drawing/2014/main" id="{B95A7301-C31A-A976-D994-6807466AA338}"/>
              </a:ext>
            </a:extLst>
          </p:cNvPr>
          <p:cNvSpPr/>
          <p:nvPr/>
        </p:nvSpPr>
        <p:spPr>
          <a:xfrm>
            <a:off x="3715473" y="535969"/>
            <a:ext cx="4826643" cy="64564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還有這些安全策略</a:t>
            </a:r>
          </a:p>
        </p:txBody>
      </p:sp>
    </p:spTree>
    <p:extLst>
      <p:ext uri="{BB962C8B-B14F-4D97-AF65-F5344CB8AC3E}">
        <p14:creationId xmlns:p14="http://schemas.microsoft.com/office/powerpoint/2010/main" val="351895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3972770E-BB4B-2EEC-E9A0-94B9129B6897}"/>
              </a:ext>
            </a:extLst>
          </p:cNvPr>
          <p:cNvSpPr/>
          <p:nvPr/>
        </p:nvSpPr>
        <p:spPr>
          <a:xfrm>
            <a:off x="2456212" y="815704"/>
            <a:ext cx="7279574" cy="1115521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DDEFE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哪一種事故情境發生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次數最多呢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?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graphicFrame>
        <p:nvGraphicFramePr>
          <p:cNvPr id="12" name="表格 4">
            <a:extLst>
              <a:ext uri="{FF2B5EF4-FFF2-40B4-BE49-F238E27FC236}">
                <a16:creationId xmlns:a16="http://schemas.microsoft.com/office/drawing/2014/main" id="{F54E8BF4-F2CB-F2C6-26A4-C7DE2915D9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7426071"/>
              </p:ext>
            </p:extLst>
          </p:nvPr>
        </p:nvGraphicFramePr>
        <p:xfrm>
          <a:off x="838201" y="2592751"/>
          <a:ext cx="10515597" cy="31344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90753130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13368660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609428938"/>
                    </a:ext>
                  </a:extLst>
                </a:gridCol>
              </a:tblGrid>
              <a:tr h="84137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穿越道路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路邊行走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衝過馬路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7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683378"/>
                  </a:ext>
                </a:extLst>
              </a:tr>
              <a:tr h="2293031">
                <a:tc>
                  <a:txBody>
                    <a:bodyPr/>
                    <a:lstStyle/>
                    <a:p>
                      <a:pPr algn="ctr"/>
                      <a:endParaRPr lang="zh-TW" altLang="en-US" sz="8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8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8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962177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76AE46FC-2837-20AD-1356-78ED6F298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722" y="5088405"/>
            <a:ext cx="878794" cy="127750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8491A6E-72E9-3776-CAC7-C549C2C4D8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9661" y="5088405"/>
            <a:ext cx="878794" cy="127750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3541D843-63B7-6BD2-2131-CBCC7B5D52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593" y="5066926"/>
            <a:ext cx="777066" cy="127750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9C8DB50-4A46-6753-33E1-93AAD9AEC686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：事故經驗說一說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7829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E6ED49A-7B4C-0F56-96EF-5B37B2B0A6AC}"/>
              </a:ext>
            </a:extLst>
          </p:cNvPr>
          <p:cNvSpPr/>
          <p:nvPr/>
        </p:nvSpPr>
        <p:spPr>
          <a:xfrm>
            <a:off x="494270" y="891708"/>
            <a:ext cx="11170508" cy="5175460"/>
          </a:xfrm>
          <a:custGeom>
            <a:avLst/>
            <a:gdLst>
              <a:gd name="connsiteX0" fmla="*/ 0 w 11170508"/>
              <a:gd name="connsiteY0" fmla="*/ 0 h 5175460"/>
              <a:gd name="connsiteX1" fmla="*/ 698157 w 11170508"/>
              <a:gd name="connsiteY1" fmla="*/ 0 h 5175460"/>
              <a:gd name="connsiteX2" fmla="*/ 1508019 w 11170508"/>
              <a:gd name="connsiteY2" fmla="*/ 0 h 5175460"/>
              <a:gd name="connsiteX3" fmla="*/ 2317880 w 11170508"/>
              <a:gd name="connsiteY3" fmla="*/ 0 h 5175460"/>
              <a:gd name="connsiteX4" fmla="*/ 3239447 w 11170508"/>
              <a:gd name="connsiteY4" fmla="*/ 0 h 5175460"/>
              <a:gd name="connsiteX5" fmla="*/ 3937604 w 11170508"/>
              <a:gd name="connsiteY5" fmla="*/ 0 h 5175460"/>
              <a:gd name="connsiteX6" fmla="*/ 4747466 w 11170508"/>
              <a:gd name="connsiteY6" fmla="*/ 0 h 5175460"/>
              <a:gd name="connsiteX7" fmla="*/ 5445623 w 11170508"/>
              <a:gd name="connsiteY7" fmla="*/ 0 h 5175460"/>
              <a:gd name="connsiteX8" fmla="*/ 6143779 w 11170508"/>
              <a:gd name="connsiteY8" fmla="*/ 0 h 5175460"/>
              <a:gd name="connsiteX9" fmla="*/ 6841936 w 11170508"/>
              <a:gd name="connsiteY9" fmla="*/ 0 h 5175460"/>
              <a:gd name="connsiteX10" fmla="*/ 7204978 w 11170508"/>
              <a:gd name="connsiteY10" fmla="*/ 0 h 5175460"/>
              <a:gd name="connsiteX11" fmla="*/ 8014839 w 11170508"/>
              <a:gd name="connsiteY11" fmla="*/ 0 h 5175460"/>
              <a:gd name="connsiteX12" fmla="*/ 8377881 w 11170508"/>
              <a:gd name="connsiteY12" fmla="*/ 0 h 5175460"/>
              <a:gd name="connsiteX13" fmla="*/ 9076038 w 11170508"/>
              <a:gd name="connsiteY13" fmla="*/ 0 h 5175460"/>
              <a:gd name="connsiteX14" fmla="*/ 9997605 w 11170508"/>
              <a:gd name="connsiteY14" fmla="*/ 0 h 5175460"/>
              <a:gd name="connsiteX15" fmla="*/ 11170508 w 11170508"/>
              <a:gd name="connsiteY15" fmla="*/ 0 h 5175460"/>
              <a:gd name="connsiteX16" fmla="*/ 11170508 w 11170508"/>
              <a:gd name="connsiteY16" fmla="*/ 698687 h 5175460"/>
              <a:gd name="connsiteX17" fmla="*/ 11170508 w 11170508"/>
              <a:gd name="connsiteY17" fmla="*/ 1242110 h 5175460"/>
              <a:gd name="connsiteX18" fmla="*/ 11170508 w 11170508"/>
              <a:gd name="connsiteY18" fmla="*/ 1785534 h 5175460"/>
              <a:gd name="connsiteX19" fmla="*/ 11170508 w 11170508"/>
              <a:gd name="connsiteY19" fmla="*/ 2432466 h 5175460"/>
              <a:gd name="connsiteX20" fmla="*/ 11170508 w 11170508"/>
              <a:gd name="connsiteY20" fmla="*/ 3079399 h 5175460"/>
              <a:gd name="connsiteX21" fmla="*/ 11170508 w 11170508"/>
              <a:gd name="connsiteY21" fmla="*/ 3674577 h 5175460"/>
              <a:gd name="connsiteX22" fmla="*/ 11170508 w 11170508"/>
              <a:gd name="connsiteY22" fmla="*/ 4425018 h 5175460"/>
              <a:gd name="connsiteX23" fmla="*/ 11170508 w 11170508"/>
              <a:gd name="connsiteY23" fmla="*/ 5175460 h 5175460"/>
              <a:gd name="connsiteX24" fmla="*/ 10248941 w 11170508"/>
              <a:gd name="connsiteY24" fmla="*/ 5175460 h 5175460"/>
              <a:gd name="connsiteX25" fmla="*/ 9439079 w 11170508"/>
              <a:gd name="connsiteY25" fmla="*/ 5175460 h 5175460"/>
              <a:gd name="connsiteX26" fmla="*/ 9076038 w 11170508"/>
              <a:gd name="connsiteY26" fmla="*/ 5175460 h 5175460"/>
              <a:gd name="connsiteX27" fmla="*/ 8154471 w 11170508"/>
              <a:gd name="connsiteY27" fmla="*/ 5175460 h 5175460"/>
              <a:gd name="connsiteX28" fmla="*/ 7568019 w 11170508"/>
              <a:gd name="connsiteY28" fmla="*/ 5175460 h 5175460"/>
              <a:gd name="connsiteX29" fmla="*/ 6758157 w 11170508"/>
              <a:gd name="connsiteY29" fmla="*/ 5175460 h 5175460"/>
              <a:gd name="connsiteX30" fmla="*/ 6395116 w 11170508"/>
              <a:gd name="connsiteY30" fmla="*/ 5175460 h 5175460"/>
              <a:gd name="connsiteX31" fmla="*/ 5473549 w 11170508"/>
              <a:gd name="connsiteY31" fmla="*/ 5175460 h 5175460"/>
              <a:gd name="connsiteX32" fmla="*/ 4887097 w 11170508"/>
              <a:gd name="connsiteY32" fmla="*/ 5175460 h 5175460"/>
              <a:gd name="connsiteX33" fmla="*/ 4188941 w 11170508"/>
              <a:gd name="connsiteY33" fmla="*/ 5175460 h 5175460"/>
              <a:gd name="connsiteX34" fmla="*/ 3714194 w 11170508"/>
              <a:gd name="connsiteY34" fmla="*/ 5175460 h 5175460"/>
              <a:gd name="connsiteX35" fmla="*/ 2904332 w 11170508"/>
              <a:gd name="connsiteY35" fmla="*/ 5175460 h 5175460"/>
              <a:gd name="connsiteX36" fmla="*/ 1982765 w 11170508"/>
              <a:gd name="connsiteY36" fmla="*/ 5175460 h 5175460"/>
              <a:gd name="connsiteX37" fmla="*/ 1396314 w 11170508"/>
              <a:gd name="connsiteY37" fmla="*/ 5175460 h 5175460"/>
              <a:gd name="connsiteX38" fmla="*/ 0 w 11170508"/>
              <a:gd name="connsiteY38" fmla="*/ 5175460 h 5175460"/>
              <a:gd name="connsiteX39" fmla="*/ 0 w 11170508"/>
              <a:gd name="connsiteY39" fmla="*/ 4528528 h 5175460"/>
              <a:gd name="connsiteX40" fmla="*/ 0 w 11170508"/>
              <a:gd name="connsiteY40" fmla="*/ 3881595 h 5175460"/>
              <a:gd name="connsiteX41" fmla="*/ 0 w 11170508"/>
              <a:gd name="connsiteY41" fmla="*/ 3182908 h 5175460"/>
              <a:gd name="connsiteX42" fmla="*/ 0 w 11170508"/>
              <a:gd name="connsiteY42" fmla="*/ 2535975 h 5175460"/>
              <a:gd name="connsiteX43" fmla="*/ 0 w 11170508"/>
              <a:gd name="connsiteY43" fmla="*/ 1837288 h 5175460"/>
              <a:gd name="connsiteX44" fmla="*/ 0 w 11170508"/>
              <a:gd name="connsiteY44" fmla="*/ 1138601 h 5175460"/>
              <a:gd name="connsiteX45" fmla="*/ 0 w 11170508"/>
              <a:gd name="connsiteY45" fmla="*/ 0 h 51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170508" h="5175460" fill="none" extrusionOk="0">
                <a:moveTo>
                  <a:pt x="0" y="0"/>
                </a:moveTo>
                <a:cubicBezTo>
                  <a:pt x="334036" y="32181"/>
                  <a:pt x="407222" y="-7968"/>
                  <a:pt x="698157" y="0"/>
                </a:cubicBezTo>
                <a:cubicBezTo>
                  <a:pt x="989092" y="7968"/>
                  <a:pt x="1108150" y="-27974"/>
                  <a:pt x="1508019" y="0"/>
                </a:cubicBezTo>
                <a:cubicBezTo>
                  <a:pt x="1907888" y="27974"/>
                  <a:pt x="2013727" y="-11683"/>
                  <a:pt x="2317880" y="0"/>
                </a:cubicBezTo>
                <a:cubicBezTo>
                  <a:pt x="2622033" y="11683"/>
                  <a:pt x="2865613" y="-29124"/>
                  <a:pt x="3239447" y="0"/>
                </a:cubicBezTo>
                <a:cubicBezTo>
                  <a:pt x="3613281" y="29124"/>
                  <a:pt x="3661016" y="-10566"/>
                  <a:pt x="3937604" y="0"/>
                </a:cubicBezTo>
                <a:cubicBezTo>
                  <a:pt x="4214192" y="10566"/>
                  <a:pt x="4387735" y="24971"/>
                  <a:pt x="4747466" y="0"/>
                </a:cubicBezTo>
                <a:cubicBezTo>
                  <a:pt x="5107197" y="-24971"/>
                  <a:pt x="5289278" y="-16941"/>
                  <a:pt x="5445623" y="0"/>
                </a:cubicBezTo>
                <a:cubicBezTo>
                  <a:pt x="5601968" y="16941"/>
                  <a:pt x="5929408" y="7881"/>
                  <a:pt x="6143779" y="0"/>
                </a:cubicBezTo>
                <a:cubicBezTo>
                  <a:pt x="6358150" y="-7881"/>
                  <a:pt x="6537822" y="22836"/>
                  <a:pt x="6841936" y="0"/>
                </a:cubicBezTo>
                <a:cubicBezTo>
                  <a:pt x="7146050" y="-22836"/>
                  <a:pt x="7130281" y="838"/>
                  <a:pt x="7204978" y="0"/>
                </a:cubicBezTo>
                <a:cubicBezTo>
                  <a:pt x="7279675" y="-838"/>
                  <a:pt x="7754498" y="-30589"/>
                  <a:pt x="8014839" y="0"/>
                </a:cubicBezTo>
                <a:cubicBezTo>
                  <a:pt x="8275180" y="30589"/>
                  <a:pt x="8284834" y="13513"/>
                  <a:pt x="8377881" y="0"/>
                </a:cubicBezTo>
                <a:cubicBezTo>
                  <a:pt x="8470928" y="-13513"/>
                  <a:pt x="8845086" y="-3403"/>
                  <a:pt x="9076038" y="0"/>
                </a:cubicBezTo>
                <a:cubicBezTo>
                  <a:pt x="9306990" y="3403"/>
                  <a:pt x="9633166" y="-2477"/>
                  <a:pt x="9997605" y="0"/>
                </a:cubicBezTo>
                <a:cubicBezTo>
                  <a:pt x="10362044" y="2477"/>
                  <a:pt x="10630436" y="6660"/>
                  <a:pt x="11170508" y="0"/>
                </a:cubicBezTo>
                <a:cubicBezTo>
                  <a:pt x="11197390" y="221697"/>
                  <a:pt x="11187468" y="541475"/>
                  <a:pt x="11170508" y="698687"/>
                </a:cubicBezTo>
                <a:cubicBezTo>
                  <a:pt x="11153548" y="855899"/>
                  <a:pt x="11181254" y="978420"/>
                  <a:pt x="11170508" y="1242110"/>
                </a:cubicBezTo>
                <a:cubicBezTo>
                  <a:pt x="11159762" y="1505800"/>
                  <a:pt x="11187799" y="1559651"/>
                  <a:pt x="11170508" y="1785534"/>
                </a:cubicBezTo>
                <a:cubicBezTo>
                  <a:pt x="11153217" y="2011417"/>
                  <a:pt x="11195051" y="2170620"/>
                  <a:pt x="11170508" y="2432466"/>
                </a:cubicBezTo>
                <a:cubicBezTo>
                  <a:pt x="11145965" y="2694312"/>
                  <a:pt x="11152589" y="2886830"/>
                  <a:pt x="11170508" y="3079399"/>
                </a:cubicBezTo>
                <a:cubicBezTo>
                  <a:pt x="11188427" y="3271968"/>
                  <a:pt x="11194328" y="3537450"/>
                  <a:pt x="11170508" y="3674577"/>
                </a:cubicBezTo>
                <a:cubicBezTo>
                  <a:pt x="11146688" y="3811704"/>
                  <a:pt x="11184863" y="4267294"/>
                  <a:pt x="11170508" y="4425018"/>
                </a:cubicBezTo>
                <a:cubicBezTo>
                  <a:pt x="11156153" y="4582742"/>
                  <a:pt x="11141265" y="5007979"/>
                  <a:pt x="11170508" y="5175460"/>
                </a:cubicBezTo>
                <a:cubicBezTo>
                  <a:pt x="10944978" y="5197656"/>
                  <a:pt x="10625782" y="5139943"/>
                  <a:pt x="10248941" y="5175460"/>
                </a:cubicBezTo>
                <a:cubicBezTo>
                  <a:pt x="9872100" y="5210977"/>
                  <a:pt x="9758501" y="5190462"/>
                  <a:pt x="9439079" y="5175460"/>
                </a:cubicBezTo>
                <a:cubicBezTo>
                  <a:pt x="9119657" y="5160458"/>
                  <a:pt x="9209534" y="5161416"/>
                  <a:pt x="9076038" y="5175460"/>
                </a:cubicBezTo>
                <a:cubicBezTo>
                  <a:pt x="8942542" y="5189504"/>
                  <a:pt x="8338867" y="5214227"/>
                  <a:pt x="8154471" y="5175460"/>
                </a:cubicBezTo>
                <a:cubicBezTo>
                  <a:pt x="7970075" y="5136693"/>
                  <a:pt x="7711817" y="5171088"/>
                  <a:pt x="7568019" y="5175460"/>
                </a:cubicBezTo>
                <a:cubicBezTo>
                  <a:pt x="7424221" y="5179832"/>
                  <a:pt x="7082012" y="5182078"/>
                  <a:pt x="6758157" y="5175460"/>
                </a:cubicBezTo>
                <a:cubicBezTo>
                  <a:pt x="6434302" y="5168842"/>
                  <a:pt x="6520385" y="5158415"/>
                  <a:pt x="6395116" y="5175460"/>
                </a:cubicBezTo>
                <a:cubicBezTo>
                  <a:pt x="6269847" y="5192505"/>
                  <a:pt x="5882500" y="5135954"/>
                  <a:pt x="5473549" y="5175460"/>
                </a:cubicBezTo>
                <a:cubicBezTo>
                  <a:pt x="5064598" y="5214966"/>
                  <a:pt x="5074019" y="5196629"/>
                  <a:pt x="4887097" y="5175460"/>
                </a:cubicBezTo>
                <a:cubicBezTo>
                  <a:pt x="4700175" y="5154291"/>
                  <a:pt x="4380835" y="5199286"/>
                  <a:pt x="4188941" y="5175460"/>
                </a:cubicBezTo>
                <a:cubicBezTo>
                  <a:pt x="3997047" y="5151634"/>
                  <a:pt x="3914686" y="5183561"/>
                  <a:pt x="3714194" y="5175460"/>
                </a:cubicBezTo>
                <a:cubicBezTo>
                  <a:pt x="3513702" y="5167359"/>
                  <a:pt x="3172368" y="5192594"/>
                  <a:pt x="2904332" y="5175460"/>
                </a:cubicBezTo>
                <a:cubicBezTo>
                  <a:pt x="2636296" y="5158326"/>
                  <a:pt x="2345294" y="5176802"/>
                  <a:pt x="1982765" y="5175460"/>
                </a:cubicBezTo>
                <a:cubicBezTo>
                  <a:pt x="1620236" y="5174118"/>
                  <a:pt x="1683241" y="5190032"/>
                  <a:pt x="1396314" y="5175460"/>
                </a:cubicBezTo>
                <a:cubicBezTo>
                  <a:pt x="1109387" y="5160888"/>
                  <a:pt x="466027" y="5112767"/>
                  <a:pt x="0" y="5175460"/>
                </a:cubicBezTo>
                <a:cubicBezTo>
                  <a:pt x="28694" y="4867062"/>
                  <a:pt x="-10175" y="4801994"/>
                  <a:pt x="0" y="4528528"/>
                </a:cubicBezTo>
                <a:cubicBezTo>
                  <a:pt x="10175" y="4255062"/>
                  <a:pt x="-21672" y="4014134"/>
                  <a:pt x="0" y="3881595"/>
                </a:cubicBezTo>
                <a:cubicBezTo>
                  <a:pt x="21672" y="3749056"/>
                  <a:pt x="-15383" y="3344846"/>
                  <a:pt x="0" y="3182908"/>
                </a:cubicBezTo>
                <a:cubicBezTo>
                  <a:pt x="15383" y="3020970"/>
                  <a:pt x="-32226" y="2733515"/>
                  <a:pt x="0" y="2535975"/>
                </a:cubicBezTo>
                <a:cubicBezTo>
                  <a:pt x="32226" y="2338435"/>
                  <a:pt x="-4813" y="2182079"/>
                  <a:pt x="0" y="1837288"/>
                </a:cubicBezTo>
                <a:cubicBezTo>
                  <a:pt x="4813" y="1492497"/>
                  <a:pt x="4946" y="1468579"/>
                  <a:pt x="0" y="1138601"/>
                </a:cubicBezTo>
                <a:cubicBezTo>
                  <a:pt x="-4946" y="808623"/>
                  <a:pt x="52837" y="349305"/>
                  <a:pt x="0" y="0"/>
                </a:cubicBezTo>
                <a:close/>
              </a:path>
              <a:path w="11170508" h="5175460" stroke="0" extrusionOk="0">
                <a:moveTo>
                  <a:pt x="0" y="0"/>
                </a:moveTo>
                <a:cubicBezTo>
                  <a:pt x="123568" y="-16144"/>
                  <a:pt x="374391" y="12360"/>
                  <a:pt x="586452" y="0"/>
                </a:cubicBezTo>
                <a:cubicBezTo>
                  <a:pt x="798513" y="-12360"/>
                  <a:pt x="778542" y="12604"/>
                  <a:pt x="949493" y="0"/>
                </a:cubicBezTo>
                <a:cubicBezTo>
                  <a:pt x="1120444" y="-12604"/>
                  <a:pt x="1581667" y="45828"/>
                  <a:pt x="1871060" y="0"/>
                </a:cubicBezTo>
                <a:cubicBezTo>
                  <a:pt x="2160453" y="-45828"/>
                  <a:pt x="2204631" y="-12936"/>
                  <a:pt x="2457512" y="0"/>
                </a:cubicBezTo>
                <a:cubicBezTo>
                  <a:pt x="2710393" y="12936"/>
                  <a:pt x="2818036" y="15601"/>
                  <a:pt x="3043963" y="0"/>
                </a:cubicBezTo>
                <a:cubicBezTo>
                  <a:pt x="3269890" y="-15601"/>
                  <a:pt x="3603412" y="-32776"/>
                  <a:pt x="3965530" y="0"/>
                </a:cubicBezTo>
                <a:cubicBezTo>
                  <a:pt x="4327648" y="32776"/>
                  <a:pt x="4265999" y="20481"/>
                  <a:pt x="4440277" y="0"/>
                </a:cubicBezTo>
                <a:cubicBezTo>
                  <a:pt x="4614555" y="-20481"/>
                  <a:pt x="5171383" y="846"/>
                  <a:pt x="5361844" y="0"/>
                </a:cubicBezTo>
                <a:cubicBezTo>
                  <a:pt x="5552305" y="-846"/>
                  <a:pt x="5918679" y="36334"/>
                  <a:pt x="6283411" y="0"/>
                </a:cubicBezTo>
                <a:cubicBezTo>
                  <a:pt x="6648143" y="-36334"/>
                  <a:pt x="6835377" y="12601"/>
                  <a:pt x="6981568" y="0"/>
                </a:cubicBezTo>
                <a:cubicBezTo>
                  <a:pt x="7127759" y="-12601"/>
                  <a:pt x="7672893" y="24022"/>
                  <a:pt x="7903134" y="0"/>
                </a:cubicBezTo>
                <a:cubicBezTo>
                  <a:pt x="8133375" y="-24022"/>
                  <a:pt x="8200924" y="12614"/>
                  <a:pt x="8489586" y="0"/>
                </a:cubicBezTo>
                <a:cubicBezTo>
                  <a:pt x="8778248" y="-12614"/>
                  <a:pt x="8818767" y="-18016"/>
                  <a:pt x="9076038" y="0"/>
                </a:cubicBezTo>
                <a:cubicBezTo>
                  <a:pt x="9333309" y="18016"/>
                  <a:pt x="9566002" y="30021"/>
                  <a:pt x="9885900" y="0"/>
                </a:cubicBezTo>
                <a:cubicBezTo>
                  <a:pt x="10205798" y="-30021"/>
                  <a:pt x="10202435" y="-3732"/>
                  <a:pt x="10472351" y="0"/>
                </a:cubicBezTo>
                <a:cubicBezTo>
                  <a:pt x="10742267" y="3732"/>
                  <a:pt x="10934151" y="-34022"/>
                  <a:pt x="11170508" y="0"/>
                </a:cubicBezTo>
                <a:cubicBezTo>
                  <a:pt x="11140024" y="229303"/>
                  <a:pt x="11177471" y="393610"/>
                  <a:pt x="11170508" y="750442"/>
                </a:cubicBezTo>
                <a:cubicBezTo>
                  <a:pt x="11163545" y="1107274"/>
                  <a:pt x="11154318" y="1283913"/>
                  <a:pt x="11170508" y="1449129"/>
                </a:cubicBezTo>
                <a:cubicBezTo>
                  <a:pt x="11186698" y="1614345"/>
                  <a:pt x="11153092" y="1880266"/>
                  <a:pt x="11170508" y="2147816"/>
                </a:cubicBezTo>
                <a:cubicBezTo>
                  <a:pt x="11187924" y="2415366"/>
                  <a:pt x="11172405" y="2515239"/>
                  <a:pt x="11170508" y="2639485"/>
                </a:cubicBezTo>
                <a:cubicBezTo>
                  <a:pt x="11168611" y="2763731"/>
                  <a:pt x="11168553" y="2989871"/>
                  <a:pt x="11170508" y="3182908"/>
                </a:cubicBezTo>
                <a:cubicBezTo>
                  <a:pt x="11172463" y="3375945"/>
                  <a:pt x="11160894" y="3716785"/>
                  <a:pt x="11170508" y="3881595"/>
                </a:cubicBezTo>
                <a:cubicBezTo>
                  <a:pt x="11180122" y="4046405"/>
                  <a:pt x="11161131" y="4332689"/>
                  <a:pt x="11170508" y="4476773"/>
                </a:cubicBezTo>
                <a:cubicBezTo>
                  <a:pt x="11179885" y="4620857"/>
                  <a:pt x="11146058" y="4967671"/>
                  <a:pt x="11170508" y="5175460"/>
                </a:cubicBezTo>
                <a:cubicBezTo>
                  <a:pt x="10955746" y="5192298"/>
                  <a:pt x="10645108" y="5179560"/>
                  <a:pt x="10360646" y="5175460"/>
                </a:cubicBezTo>
                <a:cubicBezTo>
                  <a:pt x="10076184" y="5171360"/>
                  <a:pt x="10163401" y="5176584"/>
                  <a:pt x="9997605" y="5175460"/>
                </a:cubicBezTo>
                <a:cubicBezTo>
                  <a:pt x="9831809" y="5174336"/>
                  <a:pt x="9633380" y="5205234"/>
                  <a:pt x="9299448" y="5175460"/>
                </a:cubicBezTo>
                <a:cubicBezTo>
                  <a:pt x="8965516" y="5145686"/>
                  <a:pt x="8953817" y="5192371"/>
                  <a:pt x="8824701" y="5175460"/>
                </a:cubicBezTo>
                <a:cubicBezTo>
                  <a:pt x="8695585" y="5158549"/>
                  <a:pt x="8218436" y="5151347"/>
                  <a:pt x="8014839" y="5175460"/>
                </a:cubicBezTo>
                <a:cubicBezTo>
                  <a:pt x="7811242" y="5199573"/>
                  <a:pt x="7766784" y="5189513"/>
                  <a:pt x="7540093" y="5175460"/>
                </a:cubicBezTo>
                <a:cubicBezTo>
                  <a:pt x="7313402" y="5161407"/>
                  <a:pt x="7090669" y="5175876"/>
                  <a:pt x="6730231" y="5175460"/>
                </a:cubicBezTo>
                <a:cubicBezTo>
                  <a:pt x="6369793" y="5175044"/>
                  <a:pt x="6514134" y="5178551"/>
                  <a:pt x="6367190" y="5175460"/>
                </a:cubicBezTo>
                <a:cubicBezTo>
                  <a:pt x="6220246" y="5172369"/>
                  <a:pt x="5914921" y="5152710"/>
                  <a:pt x="5557328" y="5175460"/>
                </a:cubicBezTo>
                <a:cubicBezTo>
                  <a:pt x="5199735" y="5198210"/>
                  <a:pt x="5260654" y="5176199"/>
                  <a:pt x="5082581" y="5175460"/>
                </a:cubicBezTo>
                <a:cubicBezTo>
                  <a:pt x="4904508" y="5174721"/>
                  <a:pt x="4798682" y="5189947"/>
                  <a:pt x="4719540" y="5175460"/>
                </a:cubicBezTo>
                <a:cubicBezTo>
                  <a:pt x="4640398" y="5160973"/>
                  <a:pt x="4376714" y="5190585"/>
                  <a:pt x="4244793" y="5175460"/>
                </a:cubicBezTo>
                <a:cubicBezTo>
                  <a:pt x="4112872" y="5160335"/>
                  <a:pt x="3789659" y="5212457"/>
                  <a:pt x="3434931" y="5175460"/>
                </a:cubicBezTo>
                <a:cubicBezTo>
                  <a:pt x="3080203" y="5138463"/>
                  <a:pt x="3148276" y="5160675"/>
                  <a:pt x="2960185" y="5175460"/>
                </a:cubicBezTo>
                <a:cubicBezTo>
                  <a:pt x="2772094" y="5190245"/>
                  <a:pt x="2722752" y="5174002"/>
                  <a:pt x="2597143" y="5175460"/>
                </a:cubicBezTo>
                <a:cubicBezTo>
                  <a:pt x="2471534" y="5176918"/>
                  <a:pt x="2235362" y="5156869"/>
                  <a:pt x="2122397" y="5175460"/>
                </a:cubicBezTo>
                <a:cubicBezTo>
                  <a:pt x="2009432" y="5194051"/>
                  <a:pt x="1679937" y="5195830"/>
                  <a:pt x="1535945" y="5175460"/>
                </a:cubicBezTo>
                <a:cubicBezTo>
                  <a:pt x="1391953" y="5155090"/>
                  <a:pt x="1159137" y="5168560"/>
                  <a:pt x="837788" y="5175460"/>
                </a:cubicBezTo>
                <a:cubicBezTo>
                  <a:pt x="516439" y="5182360"/>
                  <a:pt x="309751" y="5165576"/>
                  <a:pt x="0" y="5175460"/>
                </a:cubicBezTo>
                <a:cubicBezTo>
                  <a:pt x="33794" y="4920789"/>
                  <a:pt x="-16530" y="4782892"/>
                  <a:pt x="0" y="4425018"/>
                </a:cubicBezTo>
                <a:cubicBezTo>
                  <a:pt x="16530" y="4067144"/>
                  <a:pt x="-26126" y="4064544"/>
                  <a:pt x="0" y="3778086"/>
                </a:cubicBezTo>
                <a:cubicBezTo>
                  <a:pt x="26126" y="3491628"/>
                  <a:pt x="11282" y="3308742"/>
                  <a:pt x="0" y="3131153"/>
                </a:cubicBezTo>
                <a:cubicBezTo>
                  <a:pt x="-11282" y="2953564"/>
                  <a:pt x="-11939" y="2734653"/>
                  <a:pt x="0" y="2484221"/>
                </a:cubicBezTo>
                <a:cubicBezTo>
                  <a:pt x="11939" y="2233789"/>
                  <a:pt x="23547" y="2096779"/>
                  <a:pt x="0" y="1837288"/>
                </a:cubicBezTo>
                <a:cubicBezTo>
                  <a:pt x="-23547" y="1577797"/>
                  <a:pt x="9851" y="1486221"/>
                  <a:pt x="0" y="1242110"/>
                </a:cubicBezTo>
                <a:cubicBezTo>
                  <a:pt x="-9851" y="997999"/>
                  <a:pt x="-9745" y="40187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1674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48663B-FA0C-E2BB-A7FF-E50263A48304}"/>
              </a:ext>
            </a:extLst>
          </p:cNvPr>
          <p:cNvSpPr txBox="1"/>
          <p:nvPr/>
        </p:nvSpPr>
        <p:spPr>
          <a:xfrm>
            <a:off x="735484" y="1664034"/>
            <a:ext cx="10515108" cy="559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情境</a:t>
            </a:r>
            <a:r>
              <a:rPr lang="zh-TW" altLang="en-US" sz="28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</a:t>
            </a: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娜娜</a:t>
            </a:r>
            <a:r>
              <a:rPr kumimoji="0" lang="zh-TW" altLang="en-US" sz="2800" b="1" i="0" strike="noStrike" kern="1200" cap="none" spc="0" normalizeH="0" baseline="0" noProof="0" dirty="0">
                <a:ln>
                  <a:noFill/>
                </a:ln>
                <a:solidFill>
                  <a:srgbClr val="3167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在彎道準備穿越道路。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0246A11-E333-26A5-7F83-C88AF4A2274D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發展活動│活動二：行走智多星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DD4063EC-16D1-E32C-4DD6-94557F965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628" y="2394144"/>
            <a:ext cx="4910531" cy="350242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51D5C89-D4F1-A71E-D213-260E7AED21C4}"/>
              </a:ext>
            </a:extLst>
          </p:cNvPr>
          <p:cNvSpPr txBox="1"/>
          <p:nvPr/>
        </p:nvSpPr>
        <p:spPr>
          <a:xfrm>
            <a:off x="5805140" y="2577331"/>
            <a:ext cx="5352856" cy="108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盡量在直線路段穿越道路，讓駕駛能提早看見你。</a:t>
            </a:r>
          </a:p>
        </p:txBody>
      </p:sp>
      <p:sp>
        <p:nvSpPr>
          <p:cNvPr id="8" name="圓角矩形圖說文字 5">
            <a:extLst>
              <a:ext uri="{FF2B5EF4-FFF2-40B4-BE49-F238E27FC236}">
                <a16:creationId xmlns:a16="http://schemas.microsoft.com/office/drawing/2014/main" id="{99E1A0F3-7219-C54B-55F2-5F549E855171}"/>
              </a:ext>
            </a:extLst>
          </p:cNvPr>
          <p:cNvSpPr/>
          <p:nvPr/>
        </p:nvSpPr>
        <p:spPr>
          <a:xfrm>
            <a:off x="3715473" y="535969"/>
            <a:ext cx="4826643" cy="64564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還有這些安全策略</a:t>
            </a:r>
          </a:p>
        </p:txBody>
      </p:sp>
    </p:spTree>
    <p:extLst>
      <p:ext uri="{BB962C8B-B14F-4D97-AF65-F5344CB8AC3E}">
        <p14:creationId xmlns:p14="http://schemas.microsoft.com/office/powerpoint/2010/main" val="151271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DAB13F8E-C079-F601-4C06-BF01B41F9AE6}"/>
              </a:ext>
            </a:extLst>
          </p:cNvPr>
          <p:cNvSpPr/>
          <p:nvPr/>
        </p:nvSpPr>
        <p:spPr>
          <a:xfrm>
            <a:off x="540152" y="682906"/>
            <a:ext cx="11111696" cy="5741043"/>
          </a:xfrm>
          <a:prstGeom prst="roundRect">
            <a:avLst/>
          </a:prstGeom>
          <a:solidFill>
            <a:schemeClr val="bg1"/>
          </a:solidFill>
          <a:ln>
            <a:solidFill>
              <a:srgbClr val="3167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B9869D7-C534-F773-F528-BD9DEE1EFB77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發展活動│活動二：行走智多星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0B4D6FD9-0E1C-EFC1-87DE-8854B6F4A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841" y="1113402"/>
            <a:ext cx="7238657" cy="1070699"/>
          </a:xfrm>
        </p:spPr>
        <p:txBody>
          <a:bodyPr>
            <a:noAutofit/>
          </a:bodyPr>
          <a:lstStyle/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除了前面的特殊路況之外，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還有</a:t>
            </a:r>
            <a:r>
              <a:rPr lang="zh-TW" altLang="en-US" sz="3200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三個絕對不可以任意穿越的路段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D6D4BAF-6AF7-6063-1C27-FF8C3C4C5E64}"/>
              </a:ext>
            </a:extLst>
          </p:cNvPr>
          <p:cNvSpPr txBox="1"/>
          <p:nvPr/>
        </p:nvSpPr>
        <p:spPr>
          <a:xfrm>
            <a:off x="1690908" y="4861182"/>
            <a:ext cx="3179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設有分隔島或護欄的路段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8844CF0C-B243-0529-34A5-D3B41F81127F}"/>
              </a:ext>
            </a:extLst>
          </p:cNvPr>
          <p:cNvGrpSpPr/>
          <p:nvPr/>
        </p:nvGrpSpPr>
        <p:grpSpPr>
          <a:xfrm>
            <a:off x="1606185" y="2457722"/>
            <a:ext cx="3179932" cy="2266555"/>
            <a:chOff x="1606185" y="2457722"/>
            <a:chExt cx="3179932" cy="2266555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E9C5A5BC-556C-002A-47CE-8172B70C4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185" y="2457722"/>
              <a:ext cx="3179932" cy="2266555"/>
            </a:xfrm>
            <a:prstGeom prst="rect">
              <a:avLst/>
            </a:prstGeom>
          </p:spPr>
        </p:pic>
        <p:sp>
          <p:nvSpPr>
            <p:cNvPr id="14" name="乘號 13">
              <a:extLst>
                <a:ext uri="{FF2B5EF4-FFF2-40B4-BE49-F238E27FC236}">
                  <a16:creationId xmlns:a16="http://schemas.microsoft.com/office/drawing/2014/main" id="{170A886A-1838-B560-4677-1971116B14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0908" y="2560604"/>
              <a:ext cx="936000" cy="9360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CFADCEF-F388-A5DF-8E67-0C6D146E4A31}"/>
              </a:ext>
            </a:extLst>
          </p:cNvPr>
          <p:cNvSpPr txBox="1"/>
          <p:nvPr/>
        </p:nvSpPr>
        <p:spPr>
          <a:xfrm>
            <a:off x="5322051" y="4861182"/>
            <a:ext cx="258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雙黃線的路段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2F17EEA8-CB30-F220-B9CF-FC7665D658E0}"/>
              </a:ext>
            </a:extLst>
          </p:cNvPr>
          <p:cNvGrpSpPr/>
          <p:nvPr/>
        </p:nvGrpSpPr>
        <p:grpSpPr>
          <a:xfrm>
            <a:off x="4890003" y="2457721"/>
            <a:ext cx="3179932" cy="2266555"/>
            <a:chOff x="4890003" y="2457721"/>
            <a:chExt cx="3179932" cy="2266555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2F04716-E3E0-08BF-F845-3A903B4E4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0003" y="2457721"/>
              <a:ext cx="3179932" cy="2266555"/>
            </a:xfrm>
            <a:prstGeom prst="rect">
              <a:avLst/>
            </a:prstGeom>
          </p:spPr>
        </p:pic>
        <p:sp>
          <p:nvSpPr>
            <p:cNvPr id="15" name="乘號 14">
              <a:extLst>
                <a:ext uri="{FF2B5EF4-FFF2-40B4-BE49-F238E27FC236}">
                  <a16:creationId xmlns:a16="http://schemas.microsoft.com/office/drawing/2014/main" id="{2200ECF3-B7A7-27F5-CDDC-0E34D0626B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5744" y="2560604"/>
              <a:ext cx="936000" cy="9360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32E0DA8-A534-10CE-4749-FCCC42223B45}"/>
              </a:ext>
            </a:extLst>
          </p:cNvPr>
          <p:cNvSpPr txBox="1"/>
          <p:nvPr/>
        </p:nvSpPr>
        <p:spPr>
          <a:xfrm>
            <a:off x="8173821" y="4861182"/>
            <a:ext cx="3437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公尺內有行人穿越道線、天橋或地下道的路段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0778815C-0613-4181-7071-31ADF4AB95DD}"/>
              </a:ext>
            </a:extLst>
          </p:cNvPr>
          <p:cNvGrpSpPr/>
          <p:nvPr/>
        </p:nvGrpSpPr>
        <p:grpSpPr>
          <a:xfrm>
            <a:off x="8173821" y="2457720"/>
            <a:ext cx="3179932" cy="2266555"/>
            <a:chOff x="8173821" y="2457720"/>
            <a:chExt cx="3179932" cy="2266555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97E3545-3A76-A0F9-84D5-9371B3FDF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821" y="2457720"/>
              <a:ext cx="3179932" cy="2266555"/>
            </a:xfrm>
            <a:prstGeom prst="rect">
              <a:avLst/>
            </a:prstGeom>
          </p:spPr>
        </p:pic>
        <p:sp>
          <p:nvSpPr>
            <p:cNvPr id="16" name="乘號 15">
              <a:extLst>
                <a:ext uri="{FF2B5EF4-FFF2-40B4-BE49-F238E27FC236}">
                  <a16:creationId xmlns:a16="http://schemas.microsoft.com/office/drawing/2014/main" id="{1BB15D27-A3A5-32A8-C72A-801D8EEFCE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26498" y="2560604"/>
              <a:ext cx="936000" cy="9360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FF1E0852-3B55-BBB9-5A43-5FC7B03E25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585" y="2834225"/>
            <a:ext cx="3225814" cy="4166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532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8656766-9E1D-B4DD-BABA-78E1799EC1D2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統整活動│活動三：總結與歸納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49EDD359-1A1E-4A14-9C9F-10F560DA6960}"/>
              </a:ext>
            </a:extLst>
          </p:cNvPr>
          <p:cNvSpPr txBox="1">
            <a:spLocks/>
          </p:cNvSpPr>
          <p:nvPr/>
        </p:nvSpPr>
        <p:spPr>
          <a:xfrm>
            <a:off x="3989628" y="1344908"/>
            <a:ext cx="7307264" cy="5160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850" indent="-450850">
              <a:lnSpc>
                <a:spcPts val="3500"/>
              </a:lnSpc>
              <a:spcBef>
                <a:spcPts val="0"/>
              </a:spcBef>
              <a:spcAft>
                <a:spcPts val="1800"/>
              </a:spcAft>
              <a:buClr>
                <a:srgbClr val="316747"/>
              </a:buClr>
              <a:buFont typeface="Wingdings" panose="05000000000000000000" pitchFamily="2" charset="2"/>
              <a:buChar char="l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行人在無號誌路口及路段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坡道、彎道和直線路段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穿越時，比在有號誌路段及路口穿越更加危險，因此</a:t>
            </a:r>
            <a:r>
              <a:rPr lang="zh-TW" altLang="en-US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盡量選擇有號誌路段及路口穿越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0850" indent="-450850">
              <a:lnSpc>
                <a:spcPts val="3500"/>
              </a:lnSpc>
              <a:spcBef>
                <a:spcPts val="0"/>
              </a:spcBef>
              <a:spcAft>
                <a:spcPts val="1800"/>
              </a:spcAft>
              <a:buClr>
                <a:srgbClr val="316747"/>
              </a:buClr>
              <a:buFont typeface="Wingdings" panose="05000000000000000000" pitchFamily="2" charset="2"/>
              <a:buChar char="l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小朋友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在無號誌路口，或者能夠穿越的路段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坡道、彎道和直線路段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穿越時，</a:t>
            </a:r>
            <a:r>
              <a:rPr lang="zh-TW" altLang="en-US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盡量跟大人一起較安全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0850" indent="-450850">
              <a:lnSpc>
                <a:spcPts val="3500"/>
              </a:lnSpc>
              <a:spcBef>
                <a:spcPts val="0"/>
              </a:spcBef>
              <a:spcAft>
                <a:spcPts val="1800"/>
              </a:spcAft>
              <a:buClr>
                <a:srgbClr val="316747"/>
              </a:buClr>
              <a:buFont typeface="Wingdings" panose="05000000000000000000" pitchFamily="2" charset="2"/>
              <a:buChar char="l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穿越道路時</a:t>
            </a:r>
            <a:r>
              <a:rPr lang="zh-TW" altLang="en-US" b="1" dirty="0">
                <a:solidFill>
                  <a:srgbClr val="3167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善用停、看、聽、想的策略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，以謹慎的用路態度、正確的用路知識與行走技能才能真正保障自己的安全。</a:t>
            </a:r>
          </a:p>
        </p:txBody>
      </p:sp>
    </p:spTree>
    <p:extLst>
      <p:ext uri="{BB962C8B-B14F-4D97-AF65-F5344CB8AC3E}">
        <p14:creationId xmlns:p14="http://schemas.microsoft.com/office/powerpoint/2010/main" val="1735667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806C5085-95C7-95F3-E42B-8766CA08643D}"/>
              </a:ext>
            </a:extLst>
          </p:cNvPr>
          <p:cNvSpPr/>
          <p:nvPr/>
        </p:nvSpPr>
        <p:spPr>
          <a:xfrm>
            <a:off x="3088888" y="1285461"/>
            <a:ext cx="5977053" cy="2327534"/>
          </a:xfrm>
          <a:prstGeom prst="wedgeRoundRectCallout">
            <a:avLst>
              <a:gd name="adj1" fmla="val -7388"/>
              <a:gd name="adj2" fmla="val 90418"/>
              <a:gd name="adj3" fmla="val 16667"/>
            </a:avLst>
          </a:prstGeom>
          <a:solidFill>
            <a:srgbClr val="DDEF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7883A3-AAAC-A989-269E-198692EE4289}"/>
              </a:ext>
            </a:extLst>
          </p:cNvPr>
          <p:cNvSpPr txBox="1"/>
          <p:nvPr/>
        </p:nvSpPr>
        <p:spPr>
          <a:xfrm>
            <a:off x="4010181" y="1725953"/>
            <a:ext cx="41344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第五節</a:t>
            </a:r>
          </a:p>
          <a:p>
            <a:pPr lvl="0" algn="ctr"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交通安全小達人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2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圖說文字 5">
            <a:extLst>
              <a:ext uri="{FF2B5EF4-FFF2-40B4-BE49-F238E27FC236}">
                <a16:creationId xmlns:a16="http://schemas.microsoft.com/office/drawing/2014/main" id="{4F8DD97D-1274-7C00-D24D-10ED9A041BB6}"/>
              </a:ext>
            </a:extLst>
          </p:cNvPr>
          <p:cNvSpPr/>
          <p:nvPr/>
        </p:nvSpPr>
        <p:spPr>
          <a:xfrm>
            <a:off x="960699" y="605641"/>
            <a:ext cx="10127848" cy="1257883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DDEFE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臺灣每年有約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8,000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名兒童因交通事故而受傷，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除以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365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天，平均每天有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位兒童受傷。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60457B5-E783-103C-7F84-F4BDD15FF89D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│活動一：解讀兒童交通事故統計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33B8D8F-04A5-FF5D-64B0-60AF9C15F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13" y="2852278"/>
            <a:ext cx="7095359" cy="3664269"/>
          </a:xfrm>
          <a:prstGeom prst="rect">
            <a:avLst/>
          </a:prstGeom>
          <a:effectLst>
            <a:glow rad="101600">
              <a:srgbClr val="316747">
                <a:alpha val="60000"/>
              </a:srgbClr>
            </a:glo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535D106-75DA-B02E-0BCA-FACF82417676}"/>
              </a:ext>
            </a:extLst>
          </p:cNvPr>
          <p:cNvSpPr txBox="1"/>
          <p:nvPr/>
        </p:nvSpPr>
        <p:spPr>
          <a:xfrm>
            <a:off x="974201" y="2268453"/>
            <a:ext cx="5521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104-108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6-17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歲交通事故發生時段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傷亡人數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FB70E193-3A59-8206-40C2-21B00A0FC3D6}"/>
              </a:ext>
            </a:extLst>
          </p:cNvPr>
          <p:cNvGrpSpPr/>
          <p:nvPr/>
        </p:nvGrpSpPr>
        <p:grpSpPr>
          <a:xfrm>
            <a:off x="7812389" y="2852278"/>
            <a:ext cx="4026398" cy="3289501"/>
            <a:chOff x="7444113" y="2254773"/>
            <a:chExt cx="4026398" cy="3289501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A1B05A8A-11B5-B044-5B9A-B82598C3537D}"/>
                </a:ext>
              </a:extLst>
            </p:cNvPr>
            <p:cNvSpPr/>
            <p:nvPr/>
          </p:nvSpPr>
          <p:spPr>
            <a:xfrm>
              <a:off x="7444113" y="2562101"/>
              <a:ext cx="4026398" cy="29821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67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" name="圓角矩形圖說文字 5">
              <a:extLst>
                <a:ext uri="{FF2B5EF4-FFF2-40B4-BE49-F238E27FC236}">
                  <a16:creationId xmlns:a16="http://schemas.microsoft.com/office/drawing/2014/main" id="{277925D3-AB7A-2842-3480-F16AAB32B372}"/>
                </a:ext>
              </a:extLst>
            </p:cNvPr>
            <p:cNvSpPr/>
            <p:nvPr/>
          </p:nvSpPr>
          <p:spPr>
            <a:xfrm>
              <a:off x="7958678" y="2254773"/>
              <a:ext cx="3080418" cy="614656"/>
            </a:xfrm>
            <a:prstGeom prst="wedgeRoundRectCallout">
              <a:avLst>
                <a:gd name="adj1" fmla="val 12158"/>
                <a:gd name="adj2" fmla="val 46956"/>
                <a:gd name="adj3" fmla="val 16667"/>
              </a:avLst>
            </a:prstGeom>
            <a:solidFill>
              <a:srgbClr val="316747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想一想、說一說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616C4DFF-97B3-E16B-0BCB-F61E99FB5276}"/>
                </a:ext>
              </a:extLst>
            </p:cNvPr>
            <p:cNvSpPr txBox="1"/>
            <p:nvPr/>
          </p:nvSpPr>
          <p:spPr>
            <a:xfrm>
              <a:off x="7631820" y="3063316"/>
              <a:ext cx="3650984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你從這張統計圖看到什麼呢？</a:t>
              </a:r>
              <a:endPara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你覺得發生這個狀況的原因可能是什麼呢？</a:t>
              </a:r>
              <a:endPara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3904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33B8D8F-04A5-FF5D-64B0-60AF9C15F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8" y="1948842"/>
            <a:ext cx="8254916" cy="4263101"/>
          </a:xfrm>
          <a:prstGeom prst="rect">
            <a:avLst/>
          </a:prstGeom>
          <a:effectLst>
            <a:glow rad="101600">
              <a:srgbClr val="316747">
                <a:alpha val="60000"/>
              </a:srgbClr>
            </a:glo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535D106-75DA-B02E-0BCA-FACF82417676}"/>
              </a:ext>
            </a:extLst>
          </p:cNvPr>
          <p:cNvSpPr txBox="1"/>
          <p:nvPr/>
        </p:nvSpPr>
        <p:spPr>
          <a:xfrm>
            <a:off x="1150333" y="1357105"/>
            <a:ext cx="716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104-108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6-17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歲交通事故發生時段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傷亡人數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FF0F582-475A-423F-A497-68F1CF239B57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│活動一：解讀兒童交通事故統計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9B14175-1073-791A-34D3-474741DF0D68}"/>
              </a:ext>
            </a:extLst>
          </p:cNvPr>
          <p:cNvSpPr txBox="1"/>
          <p:nvPr/>
        </p:nvSpPr>
        <p:spPr>
          <a:xfrm>
            <a:off x="7571914" y="2252982"/>
            <a:ext cx="4383998" cy="861774"/>
          </a:xfrm>
          <a:prstGeom prst="wedgeRectCallout">
            <a:avLst>
              <a:gd name="adj1" fmla="val -55595"/>
              <a:gd name="adj2" fmla="val 14100"/>
            </a:avLst>
          </a:prstGeom>
          <a:solidFill>
            <a:srgbClr val="DDEFE4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ts val="3000"/>
              </a:lnSpc>
              <a:buFont typeface="Wingdings 3" panose="05040102010807070707" pitchFamily="18" charset="2"/>
              <a:buChar char="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每天早上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6-8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時以及下午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4-6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時發生事故的機率最高。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25C9C11-45DB-DD4D-8CB5-6F02A82ECA79}"/>
              </a:ext>
            </a:extLst>
          </p:cNvPr>
          <p:cNvSpPr txBox="1"/>
          <p:nvPr/>
        </p:nvSpPr>
        <p:spPr>
          <a:xfrm>
            <a:off x="7571914" y="3429000"/>
            <a:ext cx="4383998" cy="2400657"/>
          </a:xfrm>
          <a:prstGeom prst="wedgeRectCallout">
            <a:avLst>
              <a:gd name="adj1" fmla="val -56328"/>
              <a:gd name="adj2" fmla="val 10377"/>
            </a:avLst>
          </a:prstGeom>
          <a:solidFill>
            <a:srgbClr val="DDEFE4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Wingdings 3" panose="05040102010807070707" pitchFamily="18" charset="2"/>
              <a:buChar char="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推測可能的原因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ts val="3000"/>
              </a:lnSpc>
              <a:buFont typeface="Wingdings" panose="05000000000000000000" pitchFamily="2" charset="2"/>
              <a:buAutoNum type="circleNumWdWhitePlain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上下班、上學及放學的車流量比較多。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ts val="3000"/>
              </a:lnSpc>
              <a:buFont typeface="Wingdings" panose="05000000000000000000" pitchFamily="2" charset="2"/>
              <a:buAutoNum type="circleNumWdWhitePlain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這兩個時段為天色變化比較大的時段，可能產生較多交通事故。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圖說文字 5">
            <a:extLst>
              <a:ext uri="{FF2B5EF4-FFF2-40B4-BE49-F238E27FC236}">
                <a16:creationId xmlns:a16="http://schemas.microsoft.com/office/drawing/2014/main" id="{2C07A595-34D6-AFBA-4CD9-CC6589972D94}"/>
              </a:ext>
            </a:extLst>
          </p:cNvPr>
          <p:cNvSpPr/>
          <p:nvPr/>
        </p:nvSpPr>
        <p:spPr>
          <a:xfrm>
            <a:off x="4102194" y="409285"/>
            <a:ext cx="3814890" cy="725034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圖表的意義是？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00352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71542F68-D703-E3D9-ECA5-F43FF2A09E4F}"/>
              </a:ext>
            </a:extLst>
          </p:cNvPr>
          <p:cNvSpPr/>
          <p:nvPr/>
        </p:nvSpPr>
        <p:spPr>
          <a:xfrm>
            <a:off x="6018397" y="0"/>
            <a:ext cx="6108407" cy="6858001"/>
          </a:xfrm>
          <a:prstGeom prst="rect">
            <a:avLst/>
          </a:prstGeom>
          <a:solidFill>
            <a:srgbClr val="EDF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6ED28FE-3CF7-3A36-975F-D29CBEFDB5F1}"/>
              </a:ext>
            </a:extLst>
          </p:cNvPr>
          <p:cNvSpPr/>
          <p:nvPr/>
        </p:nvSpPr>
        <p:spPr>
          <a:xfrm>
            <a:off x="-12406" y="-1"/>
            <a:ext cx="6120812" cy="6858001"/>
          </a:xfrm>
          <a:prstGeom prst="rect">
            <a:avLst/>
          </a:prstGeom>
          <a:solidFill>
            <a:srgbClr val="D7E8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FF0F582-475A-423F-A497-68F1CF239B57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：上下學危險多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圓角矩形圖說文字 5">
            <a:extLst>
              <a:ext uri="{FF2B5EF4-FFF2-40B4-BE49-F238E27FC236}">
                <a16:creationId xmlns:a16="http://schemas.microsoft.com/office/drawing/2014/main" id="{BDC4FC40-02F0-F7B7-79D0-3334B19D618C}"/>
              </a:ext>
            </a:extLst>
          </p:cNvPr>
          <p:cNvSpPr/>
          <p:nvPr/>
        </p:nvSpPr>
        <p:spPr>
          <a:xfrm>
            <a:off x="3179180" y="409285"/>
            <a:ext cx="5833640" cy="772327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「上學的路上」學習活動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8600025A-4321-9A47-BEF1-D4B3DC3AF4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3" y="1359563"/>
            <a:ext cx="1488066" cy="1488066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A2A28DE2-CFC2-523E-5776-E0D896168390}"/>
              </a:ext>
            </a:extLst>
          </p:cNvPr>
          <p:cNvSpPr/>
          <p:nvPr/>
        </p:nvSpPr>
        <p:spPr>
          <a:xfrm>
            <a:off x="331048" y="3011040"/>
            <a:ext cx="5343895" cy="3547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14350" marR="0" lvl="0" indent="-51435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</a:t>
            </a:r>
            <a:r>
              <a:rPr kumimoji="0" lang="en-US" altLang="zh-TW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Google Map</a:t>
            </a:r>
            <a:r>
              <a:rPr kumimoji="0" lang="zh-TW" alt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搜尋自己家到學校的路線。</a:t>
            </a:r>
            <a:endParaRPr kumimoji="0" lang="en-US" altLang="zh-TW" sz="3200" b="1" i="0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51435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起點為自家地址，終點為就讀學校，選擇「步行模式」，在</a:t>
            </a:r>
            <a:r>
              <a:rPr kumimoji="0" lang="en-US" altLang="zh-TW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Google Map</a:t>
            </a:r>
            <a:r>
              <a:rPr kumimoji="0" lang="zh-TW" alt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提供的路線選單中選擇平常最常走的路線。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7BA1355-E21D-C349-3A07-80D1A3976E86}"/>
              </a:ext>
            </a:extLst>
          </p:cNvPr>
          <p:cNvSpPr/>
          <p:nvPr/>
        </p:nvSpPr>
        <p:spPr>
          <a:xfrm>
            <a:off x="2307726" y="1944799"/>
            <a:ext cx="3216252" cy="725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 panose="05020102010507070707" pitchFamily="18" charset="2"/>
              </a:rPr>
              <a:t></a:t>
            </a:r>
            <a:r>
              <a:rPr kumimoji="0" lang="zh-TW" altLang="en-US" sz="40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活動方式</a:t>
            </a:r>
            <a:endParaRPr kumimoji="0" lang="en-US" altLang="zh-TW" sz="4000" b="1" i="0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BDAFDA80-63FF-B041-E9D8-8E6121F6C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60" y="1359563"/>
            <a:ext cx="1488066" cy="1488066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44153636-ED36-C586-90DF-09C467ABBFED}"/>
              </a:ext>
            </a:extLst>
          </p:cNvPr>
          <p:cNvSpPr/>
          <p:nvPr/>
        </p:nvSpPr>
        <p:spPr>
          <a:xfrm>
            <a:off x="8767852" y="1944799"/>
            <a:ext cx="3021699" cy="725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 panose="05020102010507070707" pitchFamily="18" charset="2"/>
              </a:rPr>
              <a:t></a:t>
            </a:r>
            <a:r>
              <a:rPr kumimoji="0" lang="zh-TW" altLang="en-US" sz="40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分享結果</a:t>
            </a:r>
            <a:endParaRPr kumimoji="0" lang="en-US" altLang="zh-TW" sz="4000" b="1" i="0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BFDA50E-459F-7BD4-DB09-549BD400C2CC}"/>
              </a:ext>
            </a:extLst>
          </p:cNvPr>
          <p:cNvSpPr/>
          <p:nvPr/>
        </p:nvSpPr>
        <p:spPr>
          <a:xfrm>
            <a:off x="6445657" y="2990395"/>
            <a:ext cx="5343895" cy="3547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14350" marR="0" lvl="0" indent="-51435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從自己家到學校經過哪些路口？</a:t>
            </a:r>
          </a:p>
          <a:p>
            <a:pPr marL="514350" marR="0" lvl="0" indent="-51435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除了路口，還有哪些危險路況？</a:t>
            </a:r>
          </a:p>
          <a:p>
            <a:pPr marL="514350" marR="0" lvl="0" indent="-51435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除了上學途中的路口或路況，學校門口周遭你還看到哪些危險的情境？</a:t>
            </a:r>
          </a:p>
        </p:txBody>
      </p:sp>
    </p:spTree>
    <p:extLst>
      <p:ext uri="{BB962C8B-B14F-4D97-AF65-F5344CB8AC3E}">
        <p14:creationId xmlns:p14="http://schemas.microsoft.com/office/powerpoint/2010/main" val="26522568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FFF0F582-475A-423F-A497-68F1CF239B57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發展活動│活動二：上下學危險多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圓角矩形圖說文字 5">
            <a:extLst>
              <a:ext uri="{FF2B5EF4-FFF2-40B4-BE49-F238E27FC236}">
                <a16:creationId xmlns:a16="http://schemas.microsoft.com/office/drawing/2014/main" id="{BDC4FC40-02F0-F7B7-79D0-3334B19D618C}"/>
              </a:ext>
            </a:extLst>
          </p:cNvPr>
          <p:cNvSpPr/>
          <p:nvPr/>
        </p:nvSpPr>
        <p:spPr>
          <a:xfrm>
            <a:off x="5297347" y="1150064"/>
            <a:ext cx="5833640" cy="772327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31674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交通安全小達人宣誓詞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BFDA50E-459F-7BD4-DB09-549BD400C2CC}"/>
              </a:ext>
            </a:extLst>
          </p:cNvPr>
          <p:cNvSpPr/>
          <p:nvPr/>
        </p:nvSpPr>
        <p:spPr>
          <a:xfrm>
            <a:off x="5094575" y="2383554"/>
            <a:ext cx="6602379" cy="2090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14350" marR="0" lvl="0" indent="-514350" algn="l" defTabSz="914377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運用「停、看、聽、想」四原則。</a:t>
            </a:r>
            <a:endParaRPr kumimoji="0" lang="en-US" altLang="zh-TW" sz="3200" b="1" i="0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514350" algn="l" defTabSz="914377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提出在自己上、下學途中的行走穿越重點</a:t>
            </a: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1" dirty="0">
              <a:ln w="3175">
                <a:noFill/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marR="0" lvl="0" indent="-514350" algn="l" defTabSz="914377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完成「交通安全小達人宣誓詞」學習單。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C1787BD-D20F-8D21-4C33-A68061C50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46" y="452828"/>
            <a:ext cx="4169552" cy="5952344"/>
          </a:xfrm>
          <a:prstGeom prst="rect">
            <a:avLst/>
          </a:prstGeom>
          <a:effectLst>
            <a:glow rad="101600">
              <a:srgbClr val="316747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6088143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3972770E-BB4B-2EEC-E9A0-94B9129B6897}"/>
              </a:ext>
            </a:extLst>
          </p:cNvPr>
          <p:cNvSpPr/>
          <p:nvPr/>
        </p:nvSpPr>
        <p:spPr>
          <a:xfrm>
            <a:off x="3593112" y="1081874"/>
            <a:ext cx="7622756" cy="4011762"/>
          </a:xfrm>
          <a:prstGeom prst="wedgeRoundRectCallout">
            <a:avLst>
              <a:gd name="adj1" fmla="val -66871"/>
              <a:gd name="adj2" fmla="val 15083"/>
              <a:gd name="adj3" fmla="val 16667"/>
            </a:avLst>
          </a:prstGeom>
          <a:solidFill>
            <a:srgbClr val="DDEFE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4800" b="1" dirty="0">
                <a:ln>
                  <a:solidFill>
                    <a:srgbClr val="316747"/>
                  </a:solidFill>
                </a:ln>
                <a:solidFill>
                  <a:srgbClr val="316747"/>
                </a:solidFill>
                <a:effectLst>
                  <a:glow rad="254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交通安全小達人宣誓時間</a:t>
            </a:r>
            <a:endParaRPr lang="en-US" altLang="zh-TW" sz="4800" b="1" dirty="0">
              <a:ln>
                <a:solidFill>
                  <a:srgbClr val="316747"/>
                </a:solidFill>
              </a:ln>
              <a:solidFill>
                <a:srgbClr val="316747"/>
              </a:solidFill>
              <a:effectLst>
                <a:glow rad="254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請拿起你的宣誓詞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起立集體宣誓囉！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F1E0852-3B55-BBB9-5A43-5FC7B03E2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9" y="2856261"/>
            <a:ext cx="3225814" cy="4166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367939C-C27B-9995-60DF-C95C804403CD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發展活動│活動二：上下學危險多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376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8656766-9E1D-B4DD-BABA-78E1799EC1D2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統整活動│活動三：安全上下學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49EDD359-1A1E-4A14-9C9F-10F560DA6960}"/>
              </a:ext>
            </a:extLst>
          </p:cNvPr>
          <p:cNvSpPr txBox="1">
            <a:spLocks/>
          </p:cNvSpPr>
          <p:nvPr/>
        </p:nvSpPr>
        <p:spPr>
          <a:xfrm>
            <a:off x="2633979" y="2371226"/>
            <a:ext cx="7959526" cy="1258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850" marR="0" lvl="0" indent="-45085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800"/>
              </a:spcAft>
              <a:buClr>
                <a:srgbClr val="316747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校門口行人、車輛擁擠，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085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800"/>
              </a:spcAft>
              <a:buClr>
                <a:srgbClr val="316747"/>
              </a:buClr>
              <a:buSz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請家長配合在指定地點及時間接送。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FE01A40-5513-A31E-9053-7008B09AAE37}"/>
              </a:ext>
            </a:extLst>
          </p:cNvPr>
          <p:cNvSpPr/>
          <p:nvPr/>
        </p:nvSpPr>
        <p:spPr>
          <a:xfrm>
            <a:off x="5976926" y="1127342"/>
            <a:ext cx="2254175" cy="773480"/>
          </a:xfrm>
          <a:prstGeom prst="roundRect">
            <a:avLst/>
          </a:prstGeom>
          <a:solidFill>
            <a:srgbClr val="3167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上下學時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AC02FB11-7575-4821-4EC1-5C7F51F6AC17}"/>
              </a:ext>
            </a:extLst>
          </p:cNvPr>
          <p:cNvSpPr txBox="1">
            <a:spLocks/>
          </p:cNvSpPr>
          <p:nvPr/>
        </p:nvSpPr>
        <p:spPr>
          <a:xfrm>
            <a:off x="2633979" y="3834720"/>
            <a:ext cx="9666580" cy="1318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850" marR="0" lvl="0" indent="-45085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800"/>
              </a:spcAft>
              <a:buClr>
                <a:srgbClr val="316747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上下學時間有交通指揮人員，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085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800"/>
              </a:spcAft>
              <a:buClr>
                <a:srgbClr val="316747"/>
              </a:buClr>
              <a:buSz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除了遵循號誌燈，也須聽從交通指揮人員的指示。</a:t>
            </a:r>
          </a:p>
        </p:txBody>
      </p:sp>
    </p:spTree>
    <p:extLst>
      <p:ext uri="{BB962C8B-B14F-4D97-AF65-F5344CB8AC3E}">
        <p14:creationId xmlns:p14="http://schemas.microsoft.com/office/powerpoint/2010/main" val="815204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3972770E-BB4B-2EEC-E9A0-94B9129B6897}"/>
              </a:ext>
            </a:extLst>
          </p:cNvPr>
          <p:cNvSpPr/>
          <p:nvPr/>
        </p:nvSpPr>
        <p:spPr>
          <a:xfrm>
            <a:off x="1662544" y="605642"/>
            <a:ext cx="8585861" cy="1009403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DDEFE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事故的原因可能可能是由自己或他人引起，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我們先來看看「自己」可能引起事故的狀況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C1550EA-2FCA-9436-D77A-329590364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13" y="1868787"/>
            <a:ext cx="6591504" cy="4770401"/>
          </a:xfrm>
          <a:prstGeom prst="rect">
            <a:avLst/>
          </a:prstGeom>
          <a:effectLst>
            <a:glow rad="101600">
              <a:srgbClr val="316747">
                <a:alpha val="60000"/>
              </a:srgbClr>
            </a:glo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233B7177-C547-D8B7-A277-32D2AB555558}"/>
              </a:ext>
            </a:extLst>
          </p:cNvPr>
          <p:cNvGrpSpPr/>
          <p:nvPr/>
        </p:nvGrpSpPr>
        <p:grpSpPr>
          <a:xfrm>
            <a:off x="7444113" y="2254773"/>
            <a:ext cx="4321074" cy="3635388"/>
            <a:chOff x="7444113" y="2254773"/>
            <a:chExt cx="4321074" cy="3635388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C527B3F9-0F94-547A-167A-26F3312372BB}"/>
                </a:ext>
              </a:extLst>
            </p:cNvPr>
            <p:cNvSpPr/>
            <p:nvPr/>
          </p:nvSpPr>
          <p:spPr>
            <a:xfrm>
              <a:off x="7444113" y="2562101"/>
              <a:ext cx="4321074" cy="33280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67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1" name="圓角矩形圖說文字 5">
              <a:extLst>
                <a:ext uri="{FF2B5EF4-FFF2-40B4-BE49-F238E27FC236}">
                  <a16:creationId xmlns:a16="http://schemas.microsoft.com/office/drawing/2014/main" id="{6B7BF63D-6437-AD19-8D33-EF8653082502}"/>
                </a:ext>
              </a:extLst>
            </p:cNvPr>
            <p:cNvSpPr/>
            <p:nvPr/>
          </p:nvSpPr>
          <p:spPr>
            <a:xfrm>
              <a:off x="8004978" y="2254773"/>
              <a:ext cx="3080418" cy="614656"/>
            </a:xfrm>
            <a:prstGeom prst="wedgeRoundRectCallout">
              <a:avLst>
                <a:gd name="adj1" fmla="val 12158"/>
                <a:gd name="adj2" fmla="val 46956"/>
                <a:gd name="adj3" fmla="val 16667"/>
              </a:avLst>
            </a:prstGeom>
            <a:solidFill>
              <a:srgbClr val="316747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想一想、說一說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3494289-E2D1-DF7B-6955-68144C840A59}"/>
              </a:ext>
            </a:extLst>
          </p:cNvPr>
          <p:cNvSpPr txBox="1"/>
          <p:nvPr/>
        </p:nvSpPr>
        <p:spPr>
          <a:xfrm>
            <a:off x="7576458" y="3004072"/>
            <a:ext cx="41412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indent="-263525">
              <a:buFont typeface="+mj-lt"/>
              <a:buAutoNum type="arabicPeriod"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604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表格中，國小學生最常見的行人交通事故類型有哪些？</a:t>
            </a:r>
            <a:endParaRPr lang="en-US" altLang="zh-TW" sz="2400" b="1" dirty="0">
              <a:solidFill>
                <a:srgbClr val="D760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8A4CA57-D1D4-D8FD-6654-11657AD12F91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發展活動│活動二：兒童行人事故原因探究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AEEAD32-03CD-C1D5-0172-25BBF742A9E6}"/>
              </a:ext>
            </a:extLst>
          </p:cNvPr>
          <p:cNvSpPr txBox="1"/>
          <p:nvPr/>
        </p:nvSpPr>
        <p:spPr>
          <a:xfrm>
            <a:off x="7576458" y="3866589"/>
            <a:ext cx="40476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indent="-263525">
              <a:buFont typeface="+mj-lt"/>
              <a:buAutoNum type="arabicPeriod" startAt="2"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604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高年級學生</a:t>
            </a:r>
            <a:r>
              <a:rPr lang="zh-TW" altLang="en-US" sz="2400" b="1" dirty="0">
                <a:solidFill>
                  <a:srgbClr val="D760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最常見的行人交通事故類型？</a:t>
            </a:r>
            <a:endParaRPr lang="en-US" altLang="zh-TW" sz="2400" b="1" dirty="0">
              <a:solidFill>
                <a:srgbClr val="D760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6A24510-3AEA-A2B3-4E80-06B1C78D4474}"/>
              </a:ext>
            </a:extLst>
          </p:cNvPr>
          <p:cNvSpPr txBox="1"/>
          <p:nvPr/>
        </p:nvSpPr>
        <p:spPr>
          <a:xfrm>
            <a:off x="7576458" y="4766684"/>
            <a:ext cx="39600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indent="-263525">
              <a:buFont typeface="+mj-lt"/>
              <a:buAutoNum type="arabicPeriod" startAt="3"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604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低年級學生最常見的行人交通事故類型？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D76043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69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8656766-9E1D-B4DD-BABA-78E1799EC1D2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統整活動│活動三：安全上下學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49EDD359-1A1E-4A14-9C9F-10F560DA6960}"/>
              </a:ext>
            </a:extLst>
          </p:cNvPr>
          <p:cNvSpPr txBox="1">
            <a:spLocks/>
          </p:cNvSpPr>
          <p:nvPr/>
        </p:nvSpPr>
        <p:spPr>
          <a:xfrm>
            <a:off x="2633979" y="2371227"/>
            <a:ext cx="8814810" cy="773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850" marR="0" lvl="0" indent="-45085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1800"/>
              </a:spcAft>
              <a:buClr>
                <a:srgbClr val="316747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遵守學校規劃路隊，在家長接送地點等待。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FE01A40-5513-A31E-9053-7008B09AAE37}"/>
              </a:ext>
            </a:extLst>
          </p:cNvPr>
          <p:cNvSpPr/>
          <p:nvPr/>
        </p:nvSpPr>
        <p:spPr>
          <a:xfrm>
            <a:off x="5976926" y="1127342"/>
            <a:ext cx="2254175" cy="773480"/>
          </a:xfrm>
          <a:prstGeom prst="roundRect">
            <a:avLst/>
          </a:prstGeom>
          <a:solidFill>
            <a:srgbClr val="3167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放學時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DCD7D34F-5C29-5639-1DDC-903D4F90CAC8}"/>
              </a:ext>
            </a:extLst>
          </p:cNvPr>
          <p:cNvSpPr txBox="1">
            <a:spLocks/>
          </p:cNvSpPr>
          <p:nvPr/>
        </p:nvSpPr>
        <p:spPr>
          <a:xfrm>
            <a:off x="2633979" y="3233717"/>
            <a:ext cx="6259500" cy="1258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850" marR="0" lvl="0" indent="-45085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1800"/>
              </a:spcAft>
              <a:buClr>
                <a:srgbClr val="316747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路隊行走及在等待區等待時，不要相互追逐、打鬧、嬉戲。</a:t>
            </a:r>
          </a:p>
        </p:txBody>
      </p:sp>
    </p:spTree>
    <p:extLst>
      <p:ext uri="{BB962C8B-B14F-4D97-AF65-F5344CB8AC3E}">
        <p14:creationId xmlns:p14="http://schemas.microsoft.com/office/powerpoint/2010/main" val="26979765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01777B-D4A0-7F98-0E76-47643CA2B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03" y="2149891"/>
            <a:ext cx="5610729" cy="31560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D550432-E73C-1F41-723B-EA1707179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544" y="2149891"/>
            <a:ext cx="5610730" cy="3156035"/>
          </a:xfrm>
          <a:prstGeom prst="rect">
            <a:avLst/>
          </a:prstGeom>
        </p:spPr>
      </p:pic>
      <p:sp>
        <p:nvSpPr>
          <p:cNvPr id="6" name="圓角矩形圖說文字 1">
            <a:extLst>
              <a:ext uri="{FF2B5EF4-FFF2-40B4-BE49-F238E27FC236}">
                <a16:creationId xmlns:a16="http://schemas.microsoft.com/office/drawing/2014/main" id="{73E7EE4E-B49A-2897-4FDF-4AC60C047683}"/>
              </a:ext>
            </a:extLst>
          </p:cNvPr>
          <p:cNvSpPr/>
          <p:nvPr/>
        </p:nvSpPr>
        <p:spPr>
          <a:xfrm>
            <a:off x="4030579" y="564780"/>
            <a:ext cx="4078707" cy="818250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316747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補充影片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DDDC11E6-F4BC-3276-5497-A6366CB98E65}"/>
              </a:ext>
            </a:extLst>
          </p:cNvPr>
          <p:cNvGrpSpPr/>
          <p:nvPr/>
        </p:nvGrpSpPr>
        <p:grpSpPr>
          <a:xfrm>
            <a:off x="2537882" y="3317258"/>
            <a:ext cx="1148500" cy="773479"/>
            <a:chOff x="3243094" y="5267994"/>
            <a:chExt cx="914400" cy="615820"/>
          </a:xfrm>
        </p:grpSpPr>
        <p:sp>
          <p:nvSpPr>
            <p:cNvPr id="10" name="Google Shape;94;p1">
              <a:hlinkClick r:id="rId5"/>
              <a:extLst>
                <a:ext uri="{FF2B5EF4-FFF2-40B4-BE49-F238E27FC236}">
                  <a16:creationId xmlns:a16="http://schemas.microsoft.com/office/drawing/2014/main" id="{2B74170D-E60F-E85B-BAB6-FBBE243A5A4D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5;p1">
              <a:hlinkClick r:id="rId5"/>
              <a:extLst>
                <a:ext uri="{FF2B5EF4-FFF2-40B4-BE49-F238E27FC236}">
                  <a16:creationId xmlns:a16="http://schemas.microsoft.com/office/drawing/2014/main" id="{F4824A83-9E7D-E163-8EE0-90E8B3305A2D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E2CAC2C-399C-7323-02B1-47001A3BD5E7}"/>
              </a:ext>
            </a:extLst>
          </p:cNvPr>
          <p:cNvGrpSpPr/>
          <p:nvPr/>
        </p:nvGrpSpPr>
        <p:grpSpPr>
          <a:xfrm>
            <a:off x="8533658" y="3317257"/>
            <a:ext cx="1148500" cy="773479"/>
            <a:chOff x="3243094" y="5267994"/>
            <a:chExt cx="914400" cy="615820"/>
          </a:xfrm>
        </p:grpSpPr>
        <p:sp>
          <p:nvSpPr>
            <p:cNvPr id="13" name="Google Shape;94;p1">
              <a:hlinkClick r:id="rId6"/>
              <a:extLst>
                <a:ext uri="{FF2B5EF4-FFF2-40B4-BE49-F238E27FC236}">
                  <a16:creationId xmlns:a16="http://schemas.microsoft.com/office/drawing/2014/main" id="{A2EC0BBA-5127-CCC3-E480-8CFF2963CF7C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95;p1">
              <a:hlinkClick r:id="rId6"/>
              <a:extLst>
                <a:ext uri="{FF2B5EF4-FFF2-40B4-BE49-F238E27FC236}">
                  <a16:creationId xmlns:a16="http://schemas.microsoft.com/office/drawing/2014/main" id="{A399F00A-1235-8F2E-F3D1-CBE0359A2989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929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C1550EA-2FCA-9436-D77A-329590364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50" y="967839"/>
            <a:ext cx="7283608" cy="5271290"/>
          </a:xfrm>
          <a:prstGeom prst="rect">
            <a:avLst/>
          </a:prstGeom>
          <a:effectLst>
            <a:glow rad="101600">
              <a:srgbClr val="316747">
                <a:alpha val="60000"/>
              </a:srgbClr>
            </a:glo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A50A151-218D-DC61-D676-23B4182C466F}"/>
              </a:ext>
            </a:extLst>
          </p:cNvPr>
          <p:cNvSpPr/>
          <p:nvPr/>
        </p:nvSpPr>
        <p:spPr>
          <a:xfrm>
            <a:off x="292851" y="2446317"/>
            <a:ext cx="7283608" cy="665018"/>
          </a:xfrm>
          <a:prstGeom prst="rect">
            <a:avLst/>
          </a:prstGeom>
          <a:noFill/>
          <a:ln w="38100">
            <a:solidFill>
              <a:srgbClr val="D760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733D420-E98F-044B-36E4-B39BBC435BAE}"/>
              </a:ext>
            </a:extLst>
          </p:cNvPr>
          <p:cNvSpPr/>
          <p:nvPr/>
        </p:nvSpPr>
        <p:spPr>
          <a:xfrm>
            <a:off x="4975761" y="2481942"/>
            <a:ext cx="1294411" cy="296883"/>
          </a:xfrm>
          <a:prstGeom prst="rect">
            <a:avLst/>
          </a:prstGeom>
          <a:solidFill>
            <a:schemeClr val="accent5">
              <a:lumMod val="60000"/>
              <a:lumOff val="40000"/>
              <a:alpha val="2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883BC07-BC75-51FF-A26A-2F6F40BD5878}"/>
              </a:ext>
            </a:extLst>
          </p:cNvPr>
          <p:cNvSpPr/>
          <p:nvPr/>
        </p:nvSpPr>
        <p:spPr>
          <a:xfrm>
            <a:off x="2375064" y="2788252"/>
            <a:ext cx="1294411" cy="285008"/>
          </a:xfrm>
          <a:prstGeom prst="rect">
            <a:avLst/>
          </a:prstGeom>
          <a:solidFill>
            <a:srgbClr val="B686DA">
              <a:alpha val="20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35AF1E91-6453-0993-057E-AC67750A1E26}"/>
              </a:ext>
            </a:extLst>
          </p:cNvPr>
          <p:cNvGrpSpPr/>
          <p:nvPr/>
        </p:nvGrpSpPr>
        <p:grpSpPr>
          <a:xfrm>
            <a:off x="7576458" y="1098467"/>
            <a:ext cx="4410372" cy="1459329"/>
            <a:chOff x="7576458" y="1098467"/>
            <a:chExt cx="4410372" cy="1459329"/>
          </a:xfrm>
        </p:grpSpPr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43494289-E2D1-DF7B-6955-68144C840A59}"/>
                </a:ext>
              </a:extLst>
            </p:cNvPr>
            <p:cNvSpPr txBox="1"/>
            <p:nvPr/>
          </p:nvSpPr>
          <p:spPr>
            <a:xfrm>
              <a:off x="7845601" y="1098467"/>
              <a:ext cx="4141229" cy="1200329"/>
            </a:xfrm>
            <a:prstGeom prst="rect">
              <a:avLst/>
            </a:prstGeom>
            <a:noFill/>
            <a:ln w="38100">
              <a:solidFill>
                <a:srgbClr val="D76043"/>
              </a:solidFill>
            </a:ln>
          </p:spPr>
          <p:txBody>
            <a:bodyPr wrap="square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國小學生最常見的行人交通事故類型有「穿越道路中」以及「衝進路中」。</a:t>
              </a:r>
            </a:p>
          </p:txBody>
        </p: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124B9255-40A7-5D0C-8B9C-78E8671CC794}"/>
                </a:ext>
              </a:extLst>
            </p:cNvPr>
            <p:cNvGrpSpPr/>
            <p:nvPr/>
          </p:nvGrpSpPr>
          <p:grpSpPr>
            <a:xfrm>
              <a:off x="7576458" y="1679482"/>
              <a:ext cx="269143" cy="878314"/>
              <a:chOff x="7576458" y="1679482"/>
              <a:chExt cx="269143" cy="878314"/>
            </a:xfrm>
          </p:grpSpPr>
          <p:cxnSp>
            <p:nvCxnSpPr>
              <p:cNvPr id="7" name="直線接點 6">
                <a:extLst>
                  <a:ext uri="{FF2B5EF4-FFF2-40B4-BE49-F238E27FC236}">
                    <a16:creationId xmlns:a16="http://schemas.microsoft.com/office/drawing/2014/main" id="{193BC39A-9921-DF72-6F14-CF7F11047A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6458" y="1679482"/>
                <a:ext cx="0" cy="878314"/>
              </a:xfrm>
              <a:prstGeom prst="line">
                <a:avLst/>
              </a:prstGeom>
              <a:ln w="38100">
                <a:solidFill>
                  <a:srgbClr val="D760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>
                <a:extLst>
                  <a:ext uri="{FF2B5EF4-FFF2-40B4-BE49-F238E27FC236}">
                    <a16:creationId xmlns:a16="http://schemas.microsoft.com/office/drawing/2014/main" id="{0AEF63AA-B25A-D990-96C7-14E1A340A768}"/>
                  </a:ext>
                </a:extLst>
              </p:cNvPr>
              <p:cNvCxnSpPr>
                <a:cxnSpLocks/>
                <a:endCxn id="13" idx="1"/>
              </p:cNvCxnSpPr>
              <p:nvPr/>
            </p:nvCxnSpPr>
            <p:spPr>
              <a:xfrm>
                <a:off x="7576458" y="1698632"/>
                <a:ext cx="269143" cy="0"/>
              </a:xfrm>
              <a:prstGeom prst="line">
                <a:avLst/>
              </a:prstGeom>
              <a:ln w="38100">
                <a:solidFill>
                  <a:srgbClr val="D760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C0BA6EF-BA55-ED74-0D30-C5C7C3CE8A95}"/>
              </a:ext>
            </a:extLst>
          </p:cNvPr>
          <p:cNvGrpSpPr/>
          <p:nvPr/>
        </p:nvGrpSpPr>
        <p:grpSpPr>
          <a:xfrm>
            <a:off x="6270172" y="2576945"/>
            <a:ext cx="5716656" cy="1569660"/>
            <a:chOff x="6270172" y="2576945"/>
            <a:chExt cx="5716656" cy="1569660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AB0C1D60-83A2-B037-2298-F9C1484615BD}"/>
                </a:ext>
              </a:extLst>
            </p:cNvPr>
            <p:cNvSpPr txBox="1"/>
            <p:nvPr/>
          </p:nvSpPr>
          <p:spPr>
            <a:xfrm>
              <a:off x="7845599" y="2576945"/>
              <a:ext cx="4141229" cy="156966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20000"/>
              </a:schemeClr>
            </a:solidFill>
            <a:ln w="38100">
              <a:solidFill>
                <a:srgbClr val="2E75B6"/>
              </a:solidFill>
            </a:ln>
          </p:spPr>
          <p:txBody>
            <a:bodyPr wrap="square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高年級學生在「穿越道路中」死傷人數比率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(37.6%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高於中年級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(36.7%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以及低年級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25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.7%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。</a:t>
              </a:r>
            </a:p>
          </p:txBody>
        </p: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7DF778DB-4B06-A8D7-2809-97E5C2FFC52D}"/>
                </a:ext>
              </a:extLst>
            </p:cNvPr>
            <p:cNvCxnSpPr/>
            <p:nvPr/>
          </p:nvCxnSpPr>
          <p:spPr>
            <a:xfrm>
              <a:off x="6270172" y="2778825"/>
              <a:ext cx="1575428" cy="0"/>
            </a:xfrm>
            <a:prstGeom prst="line">
              <a:avLst/>
            </a:prstGeom>
            <a:ln w="38100">
              <a:solidFill>
                <a:srgbClr val="2E75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53E0DEBD-FFE2-340A-C56E-1D74D4F8C71E}"/>
              </a:ext>
            </a:extLst>
          </p:cNvPr>
          <p:cNvGrpSpPr/>
          <p:nvPr/>
        </p:nvGrpSpPr>
        <p:grpSpPr>
          <a:xfrm>
            <a:off x="3669475" y="3059406"/>
            <a:ext cx="8317354" cy="2961383"/>
            <a:chOff x="3669475" y="3059406"/>
            <a:chExt cx="8317354" cy="2961383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0C3FF558-3BB2-3A66-F7F4-3DFBB2467F03}"/>
                </a:ext>
              </a:extLst>
            </p:cNvPr>
            <p:cNvSpPr txBox="1"/>
            <p:nvPr/>
          </p:nvSpPr>
          <p:spPr>
            <a:xfrm>
              <a:off x="7845600" y="4451129"/>
              <a:ext cx="4141229" cy="1569660"/>
            </a:xfrm>
            <a:prstGeom prst="rect">
              <a:avLst/>
            </a:prstGeom>
            <a:solidFill>
              <a:srgbClr val="B686DA">
                <a:alpha val="20000"/>
              </a:srgbClr>
            </a:solidFill>
            <a:ln w="38100">
              <a:solidFill>
                <a:srgbClr val="7030A0"/>
              </a:solidFill>
            </a:ln>
          </p:spPr>
          <p:txBody>
            <a:bodyPr wrap="square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低年級學生在「衝進路中」中死傷人數比率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(35.1%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高於中年級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(31.8%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以及高年級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(33.1%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FE2F6D96-C570-5DE2-2FF6-451B7592A5B3}"/>
                </a:ext>
              </a:extLst>
            </p:cNvPr>
            <p:cNvGrpSpPr/>
            <p:nvPr/>
          </p:nvGrpSpPr>
          <p:grpSpPr>
            <a:xfrm>
              <a:off x="3669475" y="3059406"/>
              <a:ext cx="4176125" cy="2176553"/>
              <a:chOff x="3669475" y="3059406"/>
              <a:chExt cx="4176125" cy="2176553"/>
            </a:xfrm>
          </p:grpSpPr>
          <p:cxnSp>
            <p:nvCxnSpPr>
              <p:cNvPr id="28" name="直線接點 27">
                <a:extLst>
                  <a:ext uri="{FF2B5EF4-FFF2-40B4-BE49-F238E27FC236}">
                    <a16:creationId xmlns:a16="http://schemas.microsoft.com/office/drawing/2014/main" id="{136BA5DA-29F0-1C83-7FD9-A4F07B8E7F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9475" y="3073260"/>
                <a:ext cx="3927764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>
                <a:extLst>
                  <a:ext uri="{FF2B5EF4-FFF2-40B4-BE49-F238E27FC236}">
                    <a16:creationId xmlns:a16="http://schemas.microsoft.com/office/drawing/2014/main" id="{B42906C6-1EB7-2863-8430-234BF2772A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7239" y="3059406"/>
                <a:ext cx="0" cy="2162699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>
                <a:extLst>
                  <a:ext uri="{FF2B5EF4-FFF2-40B4-BE49-F238E27FC236}">
                    <a16:creationId xmlns:a16="http://schemas.microsoft.com/office/drawing/2014/main" id="{969F4C9E-BD3E-9324-6AE6-39BEAE856D30}"/>
                  </a:ext>
                </a:extLst>
              </p:cNvPr>
              <p:cNvCxnSpPr>
                <a:cxnSpLocks/>
                <a:endCxn id="8" idx="1"/>
              </p:cNvCxnSpPr>
              <p:nvPr/>
            </p:nvCxnSpPr>
            <p:spPr>
              <a:xfrm>
                <a:off x="7576457" y="5235959"/>
                <a:ext cx="269143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C6FB8111-9C00-23FC-A461-C8670157DD8B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發展活動│活動二：兒童行人事故原因探究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359170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E79E1A8-F325-88C3-5AB3-00FCB7B88A05}"/>
              </a:ext>
            </a:extLst>
          </p:cNvPr>
          <p:cNvSpPr/>
          <p:nvPr/>
        </p:nvSpPr>
        <p:spPr>
          <a:xfrm>
            <a:off x="5874707" y="0"/>
            <a:ext cx="6252097" cy="6858001"/>
          </a:xfrm>
          <a:prstGeom prst="rect">
            <a:avLst/>
          </a:prstGeom>
          <a:solidFill>
            <a:srgbClr val="EDF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643F98A-3180-0579-C985-C7C8F0F0E92E}"/>
              </a:ext>
            </a:extLst>
          </p:cNvPr>
          <p:cNvSpPr/>
          <p:nvPr/>
        </p:nvSpPr>
        <p:spPr>
          <a:xfrm>
            <a:off x="-12406" y="-1"/>
            <a:ext cx="5997050" cy="6858001"/>
          </a:xfrm>
          <a:prstGeom prst="rect">
            <a:avLst/>
          </a:prstGeom>
          <a:solidFill>
            <a:srgbClr val="D7E8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8A1B5B7-7BC1-F224-0A89-7FE66E3CD7A6}"/>
              </a:ext>
            </a:extLst>
          </p:cNvPr>
          <p:cNvSpPr/>
          <p:nvPr/>
        </p:nvSpPr>
        <p:spPr>
          <a:xfrm>
            <a:off x="331048" y="3011040"/>
            <a:ext cx="5343895" cy="3547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題目</a:t>
            </a:r>
            <a:r>
              <a:rPr kumimoji="0" lang="zh-TW" altLang="en-US" sz="36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 panose="05020102010507070707" pitchFamily="18" charset="2"/>
              </a:rPr>
              <a:t></a:t>
            </a:r>
            <a:r>
              <a:rPr lang="zh-TW" altLang="en-US" sz="3600" b="1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：</a:t>
            </a:r>
            <a:r>
              <a:rPr kumimoji="0" lang="zh-TW" altLang="en-US" sz="36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穿越道路中</a:t>
            </a:r>
            <a:endParaRPr kumimoji="0" lang="en-US" altLang="zh-TW" sz="3600" b="1" i="0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1" i="0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兒童穿越道路時，</a:t>
            </a:r>
            <a:endParaRPr kumimoji="0" lang="en-US" altLang="zh-TW" sz="3500" b="1" i="0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哪些行為會引起交通事故？兒童為什麼會這樣做？</a:t>
            </a:r>
            <a:endParaRPr kumimoji="0" lang="en-US" altLang="zh-TW" sz="3500" b="1" i="0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可以怎麼避免？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C1417AE8-71C8-B380-91EB-DC90F33FA81F}"/>
              </a:ext>
            </a:extLst>
          </p:cNvPr>
          <p:cNvSpPr/>
          <p:nvPr/>
        </p:nvSpPr>
        <p:spPr>
          <a:xfrm>
            <a:off x="1080660" y="722048"/>
            <a:ext cx="10094021" cy="1833491"/>
          </a:xfrm>
          <a:prstGeom prst="roundRect">
            <a:avLst/>
          </a:prstGeom>
          <a:solidFill>
            <a:srgbClr val="3167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分組活動：</a:t>
            </a:r>
            <a:endParaRPr lang="en-US" altLang="zh-TW" sz="3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marR="0" lvl="0" indent="-74295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請每一組依據分配到的題目，進行小組討論。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742950" lvl="0" indent="-742950" defTabSz="914377">
              <a:buFont typeface="+mj-lt"/>
              <a:buAutoNum type="arabicPeriod"/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小組討論後，請發表討論結果。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0133022-CC10-0A80-89C6-6B03C8127228}"/>
              </a:ext>
            </a:extLst>
          </p:cNvPr>
          <p:cNvSpPr/>
          <p:nvPr/>
        </p:nvSpPr>
        <p:spPr>
          <a:xfrm>
            <a:off x="6157253" y="3011040"/>
            <a:ext cx="5912322" cy="2858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914377"/>
            <a:r>
              <a:rPr kumimoji="0" lang="zh-TW" altLang="en-US" sz="36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題目</a:t>
            </a:r>
            <a:r>
              <a:rPr kumimoji="0" lang="zh-TW" altLang="en-US" sz="36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 panose="05020102010507070707" pitchFamily="18" charset="2"/>
              </a:rPr>
              <a:t></a:t>
            </a:r>
            <a:r>
              <a:rPr lang="zh-TW" altLang="en-US" sz="3600" b="1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：</a:t>
            </a:r>
            <a:r>
              <a:rPr kumimoji="0" lang="zh-TW" altLang="en-US" sz="36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衝進路中</a:t>
            </a:r>
            <a:endParaRPr kumimoji="0" lang="en-US" altLang="zh-TW" sz="3600" b="1" i="0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defTabSz="914377"/>
            <a:endParaRPr kumimoji="0" lang="en-US" altLang="zh-TW" sz="3500" b="1" i="0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兒童為什麼會用衝的過馬路？用衝的過馬路有什麼危險？可以怎麼避免？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6CA9680-CCA5-BAFF-2792-A6EA5D7CAE73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發展活動│活動二：兒童行人事故原因探究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1002189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DDEF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圖說文字 5">
            <a:extLst>
              <a:ext uri="{FF2B5EF4-FFF2-40B4-BE49-F238E27FC236}">
                <a16:creationId xmlns:a16="http://schemas.microsoft.com/office/drawing/2014/main" id="{4F8DD97D-1274-7C00-D24D-10ED9A041BB6}"/>
              </a:ext>
            </a:extLst>
          </p:cNvPr>
          <p:cNvSpPr/>
          <p:nvPr/>
        </p:nvSpPr>
        <p:spPr>
          <a:xfrm>
            <a:off x="1529997" y="605642"/>
            <a:ext cx="9118715" cy="118543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DDEFE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從小組的發表和表格的數據，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我們可以發現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兒童特性跟交通事故的關聯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D692CF1-6E3B-1370-4625-33C04F7F7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04" y="2283967"/>
            <a:ext cx="1536461" cy="22335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77C00FB-146C-6682-0BB0-7ED0D72A0DE5}"/>
              </a:ext>
            </a:extLst>
          </p:cNvPr>
          <p:cNvSpPr/>
          <p:nvPr/>
        </p:nvSpPr>
        <p:spPr>
          <a:xfrm>
            <a:off x="553484" y="2492806"/>
            <a:ext cx="4471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>
                <a:srgbClr val="316747"/>
              </a:buClr>
              <a:buFont typeface="Wingdings" panose="05000000000000000000" pitchFamily="2" charset="2"/>
              <a:buChar char="l"/>
            </a:pPr>
            <a:r>
              <a:rPr lang="zh-TW" altLang="en-US" sz="28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兒童身形小，不容易被</a:t>
            </a:r>
            <a:endParaRPr lang="en-US" altLang="zh-TW" sz="2800" b="1" i="0" u="none" strike="noStrike" baseline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3525" algn="l">
              <a:buClr>
                <a:srgbClr val="316747"/>
              </a:buClr>
            </a:pPr>
            <a:r>
              <a:rPr lang="zh-TW" altLang="en-US" sz="28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駕駛人看見。</a:t>
            </a:r>
            <a:endParaRPr lang="en-US" altLang="zh-TW" sz="2800" b="1" i="0" u="none" strike="noStrike" baseline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buClr>
                <a:srgbClr val="316747"/>
              </a:buClr>
            </a:pPr>
            <a:endParaRPr lang="en-US" altLang="zh-TW" sz="2800" b="1" i="0" u="none" strike="noStrike" baseline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Clr>
                <a:srgbClr val="316747"/>
              </a:buClr>
              <a:buFont typeface="Wingdings" panose="05000000000000000000" pitchFamily="2" charset="2"/>
              <a:buChar char="l"/>
            </a:pPr>
            <a:r>
              <a:rPr lang="zh-TW" altLang="en-US" sz="28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兒童視野狹窄，不容易</a:t>
            </a:r>
            <a:endParaRPr lang="en-US" altLang="zh-TW" sz="2800" b="1" i="0" u="none" strike="noStrike" baseline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3525" algn="l">
              <a:buClr>
                <a:srgbClr val="316747"/>
              </a:buClr>
            </a:pPr>
            <a:r>
              <a:rPr lang="zh-TW" altLang="en-US" sz="28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注意到周遭的環境。</a:t>
            </a:r>
            <a:endParaRPr lang="en-US" altLang="zh-TW" sz="2800" b="1" i="0" u="none" strike="noStrike" baseline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buClr>
                <a:srgbClr val="316747"/>
              </a:buClr>
            </a:pPr>
            <a:endParaRPr lang="en-US" altLang="zh-TW" sz="2800" b="1" i="0" u="none" strike="noStrike" baseline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Clr>
                <a:srgbClr val="316747"/>
              </a:buClr>
              <a:buFont typeface="Wingdings" panose="05000000000000000000" pitchFamily="2" charset="2"/>
              <a:buChar char="l"/>
            </a:pPr>
            <a:r>
              <a:rPr lang="zh-TW" altLang="en-US" sz="28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專注一件事，突然衝進</a:t>
            </a:r>
            <a:endParaRPr lang="en-US" altLang="zh-TW" sz="2800" b="1" i="0" u="none" strike="noStrike" baseline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3525" algn="l">
              <a:buClr>
                <a:srgbClr val="316747"/>
              </a:buClr>
            </a:pPr>
            <a:r>
              <a:rPr lang="zh-TW" altLang="en-US" sz="28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道路，導致駕駛反應不及。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6AE46FC-2837-20AD-1356-78ED6F2982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8944" y="2989702"/>
            <a:ext cx="1953960" cy="28404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07D2FD3-4F4B-0436-7FF7-3CB9C624261A}"/>
              </a:ext>
            </a:extLst>
          </p:cNvPr>
          <p:cNvSpPr/>
          <p:nvPr/>
        </p:nvSpPr>
        <p:spPr>
          <a:xfrm>
            <a:off x="7187164" y="2492806"/>
            <a:ext cx="4868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>
                <a:srgbClr val="316747"/>
              </a:buClr>
              <a:buFont typeface="Wingdings" panose="05000000000000000000" pitchFamily="2" charset="2"/>
              <a:buChar char="l"/>
            </a:pPr>
            <a:r>
              <a:rPr lang="zh-TW" altLang="en-US" sz="28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穿越道路經驗不足，</a:t>
            </a:r>
            <a:endParaRPr lang="en-US" altLang="zh-TW" sz="2800" b="1" i="0" u="none" strike="noStrike" baseline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3525" algn="l">
              <a:buClr>
                <a:srgbClr val="316747"/>
              </a:buClr>
            </a:pPr>
            <a:r>
              <a:rPr lang="zh-TW" altLang="en-US" sz="28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無法判斷是否安全。</a:t>
            </a:r>
            <a:endParaRPr lang="en-US" altLang="zh-TW" sz="2800" b="1" i="0" u="none" strike="noStrike" baseline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buClr>
                <a:srgbClr val="316747"/>
              </a:buClr>
            </a:pP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Clr>
                <a:srgbClr val="316747"/>
              </a:buClr>
              <a:buFont typeface="Wingdings" panose="05000000000000000000" pitchFamily="2" charset="2"/>
              <a:buChar char="l"/>
            </a:pPr>
            <a:r>
              <a:rPr lang="zh-TW" altLang="en-US" sz="28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不瞭解或不遵守交通規則。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標題 1">
            <a:extLst>
              <a:ext uri="{FF2B5EF4-FFF2-40B4-BE49-F238E27FC236}">
                <a16:creationId xmlns:a16="http://schemas.microsoft.com/office/drawing/2014/main" id="{12044CBC-B130-B495-69D8-7E8506B19B4D}"/>
              </a:ext>
            </a:extLst>
          </p:cNvPr>
          <p:cNvSpPr txBox="1">
            <a:spLocks/>
          </p:cNvSpPr>
          <p:nvPr/>
        </p:nvSpPr>
        <p:spPr>
          <a:xfrm>
            <a:off x="7128154" y="4517526"/>
            <a:ext cx="4868478" cy="1815882"/>
          </a:xfrm>
          <a:prstGeom prst="wedgeRoundRectCallout">
            <a:avLst>
              <a:gd name="adj1" fmla="val -63839"/>
              <a:gd name="adj2" fmla="val -35162"/>
              <a:gd name="adj3" fmla="val 16667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000"/>
              </a:lnSpc>
            </a:pPr>
            <a:r>
              <a:rPr lang="zh-TW" altLang="en-US" sz="2800" b="1" dirty="0">
                <a:solidFill>
                  <a:srgbClr val="D760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穿越道路時，</a:t>
            </a:r>
            <a:endParaRPr lang="en-US" altLang="zh-TW" sz="2800" b="1" dirty="0">
              <a:solidFill>
                <a:srgbClr val="D760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ts val="4000"/>
              </a:lnSpc>
            </a:pPr>
            <a:r>
              <a:rPr lang="zh-TW" altLang="en-US" sz="2800" b="1" dirty="0">
                <a:solidFill>
                  <a:srgbClr val="D760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遵守交通規則、不任意衝出，看見並確認車輛才安全。</a:t>
            </a:r>
            <a:endParaRPr lang="en-US" altLang="zh-TW" sz="2800" dirty="0">
              <a:solidFill>
                <a:srgbClr val="D760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879586C-1DCD-4BBA-C220-DCC9333A38E1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統整活動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│活動三：總結與歸納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64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2885</TotalTime>
  <Words>5590</Words>
  <Application>Microsoft Office PowerPoint</Application>
  <PresentationFormat>寬螢幕</PresentationFormat>
  <Paragraphs>523</Paragraphs>
  <Slides>61</Slides>
  <Notes>61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61</vt:i4>
      </vt:variant>
    </vt:vector>
  </HeadingPairs>
  <TitlesOfParts>
    <vt:vector size="73" baseType="lpstr">
      <vt:lpstr>Calibri</vt:lpstr>
      <vt:lpstr>王漢宗中楷體注音</vt:lpstr>
      <vt:lpstr>微軟正黑體</vt:lpstr>
      <vt:lpstr>標楷體</vt:lpstr>
      <vt:lpstr>Arial</vt:lpstr>
      <vt:lpstr>Wingdings 3</vt:lpstr>
      <vt:lpstr>Wingdings</vt:lpstr>
      <vt:lpstr>Calibri Light</vt:lpstr>
      <vt:lpstr>源雲明體 TTF Regular</vt:lpstr>
      <vt:lpstr>Office 佈景主題</vt:lpstr>
      <vt:lpstr>1_Office 佈景主題</vt:lpstr>
      <vt:lpstr>2_Office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交通安全課程模組PPT</dc:title>
  <dc:creator>User</dc:creator>
  <cp:lastModifiedBy>syuuyucc@outlook.com</cp:lastModifiedBy>
  <cp:revision>180</cp:revision>
  <dcterms:created xsi:type="dcterms:W3CDTF">2023-01-18T09:54:33Z</dcterms:created>
  <dcterms:modified xsi:type="dcterms:W3CDTF">2024-01-09T07:40:53Z</dcterms:modified>
</cp:coreProperties>
</file>