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5"/>
  </p:notesMasterIdLst>
  <p:sldIdLst>
    <p:sldId id="315" r:id="rId4"/>
    <p:sldId id="256" r:id="rId5"/>
    <p:sldId id="268" r:id="rId6"/>
    <p:sldId id="301" r:id="rId7"/>
    <p:sldId id="299" r:id="rId8"/>
    <p:sldId id="308" r:id="rId9"/>
    <p:sldId id="310" r:id="rId10"/>
    <p:sldId id="318" r:id="rId11"/>
    <p:sldId id="312" r:id="rId12"/>
    <p:sldId id="316" r:id="rId13"/>
    <p:sldId id="313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FFF"/>
    <a:srgbClr val="F5FFFF"/>
    <a:srgbClr val="FDFFFF"/>
    <a:srgbClr val="EFFFFF"/>
    <a:srgbClr val="5FB8C4"/>
    <a:srgbClr val="547CBB"/>
    <a:srgbClr val="9DB7DF"/>
    <a:srgbClr val="3BB8C4"/>
    <a:srgbClr val="31B28D"/>
    <a:srgbClr val="8FA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7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2024/11/1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194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2024/11/1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2024/11/1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2024/11/1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1695" r="-1204"/>
          <a:stretch>
            <a:fillRect/>
          </a:stretch>
        </p:blipFill>
        <p:spPr>
          <a:xfrm>
            <a:off x="-31623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102B-8070-4CFA-88F5-CF1613694D98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0DDA-EA06-4915-8DBF-D44E16B1A9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6"/>
            <a:ext cx="2742447" cy="364275"/>
          </a:xfrm>
        </p:spPr>
        <p:txBody>
          <a:bodyPr/>
          <a:lstStyle/>
          <a:p>
            <a:fld id="{32BF82D2-7A68-459D-A996-9BDDA2518FA4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2" y="6356746"/>
            <a:ext cx="4115176" cy="3642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5" y="6356746"/>
            <a:ext cx="2742447" cy="364275"/>
          </a:xfr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3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20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17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2024/11/1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2024/11/1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2024/11/1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2024/11/1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88353" y="662389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08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2024/11/1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2024/11/1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  <a:lvl2pPr>
              <a:defRPr sz="2800" b="0" i="0">
                <a:latin typeface="inpin heiti" charset="-122"/>
                <a:ea typeface="inpin heiti" charset="-122"/>
              </a:defRPr>
            </a:lvl2pPr>
            <a:lvl3pPr>
              <a:defRPr sz="2400" b="0" i="0">
                <a:latin typeface="inpin heiti" charset="-122"/>
                <a:ea typeface="inpin heiti" charset="-122"/>
              </a:defRPr>
            </a:lvl3pPr>
            <a:lvl4pPr>
              <a:defRPr sz="2000" b="0" i="0">
                <a:latin typeface="inpin heiti" charset="-122"/>
                <a:ea typeface="inpin heiti" charset="-122"/>
              </a:defRPr>
            </a:lvl4pPr>
            <a:lvl5pPr>
              <a:defRPr sz="2000" b="0" i="0">
                <a:latin typeface="inpin heiti" charset="-122"/>
                <a:ea typeface="inpin heiti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2024/11/1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FBCB102B-8070-4CFA-88F5-CF1613694D98}" type="datetimeFigureOut">
              <a:rPr lang="zh-CN" altLang="en-US" smtClean="0"/>
              <a:pPr/>
              <a:t>2024/11/1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B43F0DDA-EA06-4915-8DBF-D44E16B1A9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90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12" y="346568"/>
            <a:ext cx="551273" cy="5877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437" y="6051978"/>
            <a:ext cx="496664" cy="477622"/>
          </a:xfrm>
          <a:prstGeom prst="rect">
            <a:avLst/>
          </a:prstGeom>
        </p:spPr>
      </p:pic>
      <p:pic>
        <p:nvPicPr>
          <p:cNvPr id="10" name="图片 26">
            <a:extLst>
              <a:ext uri="{FF2B5EF4-FFF2-40B4-BE49-F238E27FC236}">
                <a16:creationId xmlns:a16="http://schemas.microsoft.com/office/drawing/2014/main" id="{15806D0E-62E6-4EF9-A288-4787612677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9" t="72495" r="50054"/>
          <a:stretch/>
        </p:blipFill>
        <p:spPr>
          <a:xfrm rot="18650516" flipV="1">
            <a:off x="-5930" y="1247476"/>
            <a:ext cx="796371" cy="658388"/>
          </a:xfrm>
          <a:prstGeom prst="rect">
            <a:avLst/>
          </a:prstGeom>
        </p:spPr>
      </p:pic>
      <p:sp>
        <p:nvSpPr>
          <p:cNvPr id="11" name="椭圆 27">
            <a:extLst>
              <a:ext uri="{FF2B5EF4-FFF2-40B4-BE49-F238E27FC236}">
                <a16:creationId xmlns:a16="http://schemas.microsoft.com/office/drawing/2014/main" id="{6CD04BAE-E550-4F08-BB0E-45F43F1C9ED3}"/>
              </a:ext>
            </a:extLst>
          </p:cNvPr>
          <p:cNvSpPr/>
          <p:nvPr/>
        </p:nvSpPr>
        <p:spPr>
          <a:xfrm rot="9950516">
            <a:off x="1018598" y="1589250"/>
            <a:ext cx="340243" cy="340243"/>
          </a:xfrm>
          <a:prstGeom prst="ellipse">
            <a:avLst/>
          </a:prstGeom>
          <a:solidFill>
            <a:srgbClr val="3A828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53838F8F-0692-4839-BDDE-FEE693CA8C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0" r="29063" b="16156"/>
          <a:stretch/>
        </p:blipFill>
        <p:spPr>
          <a:xfrm rot="19215632" flipV="1">
            <a:off x="775322" y="1791805"/>
            <a:ext cx="826791" cy="2006988"/>
          </a:xfrm>
          <a:prstGeom prst="rect">
            <a:avLst/>
          </a:prstGeom>
        </p:spPr>
      </p:pic>
      <p:sp>
        <p:nvSpPr>
          <p:cNvPr id="15" name="椭圆 21">
            <a:extLst>
              <a:ext uri="{FF2B5EF4-FFF2-40B4-BE49-F238E27FC236}">
                <a16:creationId xmlns:a16="http://schemas.microsoft.com/office/drawing/2014/main" id="{23A5C50A-74B5-4603-B79F-AF74291F67ED}"/>
              </a:ext>
            </a:extLst>
          </p:cNvPr>
          <p:cNvSpPr/>
          <p:nvPr/>
        </p:nvSpPr>
        <p:spPr>
          <a:xfrm rot="9950516">
            <a:off x="11348778" y="5149639"/>
            <a:ext cx="340243" cy="340243"/>
          </a:xfrm>
          <a:prstGeom prst="ellipse">
            <a:avLst/>
          </a:prstGeom>
          <a:solidFill>
            <a:srgbClr val="3A828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6" name="组合 9">
            <a:extLst>
              <a:ext uri="{FF2B5EF4-FFF2-40B4-BE49-F238E27FC236}">
                <a16:creationId xmlns:a16="http://schemas.microsoft.com/office/drawing/2014/main" id="{42C1AEA2-BA6B-4455-AE4E-130418024BD2}"/>
              </a:ext>
            </a:extLst>
          </p:cNvPr>
          <p:cNvGrpSpPr/>
          <p:nvPr/>
        </p:nvGrpSpPr>
        <p:grpSpPr>
          <a:xfrm>
            <a:off x="7277957" y="5354765"/>
            <a:ext cx="988244" cy="675541"/>
            <a:chOff x="8274126" y="1496566"/>
            <a:chExt cx="988244" cy="675541"/>
          </a:xfrm>
        </p:grpSpPr>
        <p:pic>
          <p:nvPicPr>
            <p:cNvPr id="17" name="图片 6">
              <a:extLst>
                <a:ext uri="{FF2B5EF4-FFF2-40B4-BE49-F238E27FC236}">
                  <a16:creationId xmlns:a16="http://schemas.microsoft.com/office/drawing/2014/main" id="{46B08560-A20C-44B7-A4FA-C6F0A1EF4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126" y="1816737"/>
              <a:ext cx="819158" cy="355370"/>
            </a:xfrm>
            <a:prstGeom prst="rect">
              <a:avLst/>
            </a:prstGeom>
          </p:spPr>
        </p:pic>
        <p:pic>
          <p:nvPicPr>
            <p:cNvPr id="18" name="图片 8">
              <a:extLst>
                <a:ext uri="{FF2B5EF4-FFF2-40B4-BE49-F238E27FC236}">
                  <a16:creationId xmlns:a16="http://schemas.microsoft.com/office/drawing/2014/main" id="{C2000EB4-E5A8-4A1B-BF9C-0F420AC25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6938" y="1496566"/>
              <a:ext cx="745432" cy="553998"/>
            </a:xfrm>
            <a:prstGeom prst="rect">
              <a:avLst/>
            </a:prstGeom>
          </p:spPr>
        </p:pic>
      </p:grpSp>
      <p:pic>
        <p:nvPicPr>
          <p:cNvPr id="19" name="图片 11">
            <a:extLst>
              <a:ext uri="{FF2B5EF4-FFF2-40B4-BE49-F238E27FC236}">
                <a16:creationId xmlns:a16="http://schemas.microsoft.com/office/drawing/2014/main" id="{F0582FC0-8817-4254-888B-8E85DE094C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038" y="5441874"/>
            <a:ext cx="2474964" cy="141612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815" y="451167"/>
            <a:ext cx="865187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6019"/>
            <a:ext cx="9017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324910" y="836041"/>
            <a:ext cx="7415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5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三民國小</a:t>
            </a:r>
            <a:r>
              <a:rPr lang="zh-TW" altLang="en-US" sz="5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流感疫苗接種</a:t>
            </a:r>
            <a:endParaRPr lang="zh-CN" altLang="en-US" sz="54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51762" y="1852331"/>
            <a:ext cx="7704467" cy="497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6000" b="1" dirty="0">
                <a:latin typeface="微軟正黑體" pitchFamily="34" charset="-120"/>
                <a:ea typeface="微軟正黑體" pitchFamily="34" charset="-120"/>
              </a:rPr>
              <a:t>日期：</a:t>
            </a:r>
            <a:r>
              <a:rPr lang="en-US" altLang="zh-TW" sz="5400" b="1" dirty="0">
                <a:latin typeface="微軟正黑體" pitchFamily="34" charset="-120"/>
                <a:ea typeface="微軟正黑體" pitchFamily="34" charset="-120"/>
              </a:rPr>
              <a:t>113/11/12</a:t>
            </a:r>
          </a:p>
          <a:p>
            <a:pPr>
              <a:lnSpc>
                <a:spcPct val="150000"/>
              </a:lnSpc>
            </a:pPr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時間：</a:t>
            </a:r>
            <a:r>
              <a:rPr lang="en-US" altLang="zh-TW" sz="5400" b="1" dirty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en-US" altLang="zh-TW" sz="5400" b="1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0~1</a:t>
            </a:r>
            <a:r>
              <a:rPr lang="en-US" altLang="zh-TW" sz="5400" b="1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:00</a:t>
            </a:r>
            <a:endParaRPr lang="en-US" altLang="zh-TW" sz="54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地點：</a:t>
            </a:r>
            <a:r>
              <a:rPr lang="zh-TW" altLang="zh-TW" sz="6000" b="1" dirty="0">
                <a:latin typeface="微軟正黑體" pitchFamily="34" charset="-120"/>
                <a:ea typeface="微軟正黑體" pitchFamily="34" charset="-120"/>
              </a:rPr>
              <a:t>彩虹館</a:t>
            </a:r>
            <a:r>
              <a:rPr lang="en-US" altLang="zh-TW" sz="60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CN" altLang="en-US" sz="6000" b="1" dirty="0">
                <a:latin typeface="微軟正黑體" pitchFamily="34" charset="-120"/>
                <a:ea typeface="微軟正黑體" pitchFamily="34" charset="-120"/>
              </a:rPr>
              <a:t>樓</a:t>
            </a:r>
            <a:endParaRPr lang="zh-TW" altLang="zh-TW" sz="6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endParaRPr lang="zh-TW" altLang="zh-TW" sz="3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03FF45F8-6075-C14E-BAB3-980E2DE0D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9612" y="1852331"/>
            <a:ext cx="5726847" cy="572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20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FF7B22-C660-4484-8AC6-AB76A945538B}"/>
              </a:ext>
            </a:extLst>
          </p:cNvPr>
          <p:cNvSpPr/>
          <p:nvPr/>
        </p:nvSpPr>
        <p:spPr>
          <a:xfrm>
            <a:off x="1348032" y="933254"/>
            <a:ext cx="997355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zh-TW" sz="44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需要校外補接種公費流感疫苗</a:t>
            </a:r>
            <a:endParaRPr lang="zh-TW" altLang="zh-TW" sz="4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4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   請於</a:t>
            </a:r>
            <a:r>
              <a:rPr lang="en-US" altLang="zh-TW" sz="4400" b="1" dirty="0">
                <a:latin typeface="微軟正黑體" pitchFamily="34" charset="-120"/>
                <a:ea typeface="微軟正黑體" pitchFamily="34" charset="-120"/>
              </a:rPr>
              <a:t>11/13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至健康中心</a:t>
            </a: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申請</a:t>
            </a:r>
            <a:endParaRPr lang="en-US" altLang="zh-TW" sz="44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        「補接種通知單」。</a:t>
            </a:r>
            <a:endParaRPr lang="zh-TW" altLang="zh-TW" sz="4400" b="1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zh-TW" sz="4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442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2" r="27990"/>
          <a:stretch/>
        </p:blipFill>
        <p:spPr>
          <a:xfrm>
            <a:off x="339168" y="895546"/>
            <a:ext cx="5871132" cy="5797353"/>
          </a:xfrm>
          <a:prstGeom prst="rect">
            <a:avLst/>
          </a:prstGeom>
        </p:spPr>
      </p:pic>
      <p:pic>
        <p:nvPicPr>
          <p:cNvPr id="1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3788">
            <a:off x="9116037" y="3424805"/>
            <a:ext cx="2453176" cy="289018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85934" y="2705493"/>
            <a:ext cx="6185588" cy="3402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9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謝謝聆聽</a:t>
            </a:r>
            <a:endParaRPr lang="zh-TW" altLang="zh-TW" sz="9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5400" b="1" dirty="0"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zh-TW" altLang="en-US" sz="5400" b="1" dirty="0">
                <a:latin typeface="微軟正黑體" pitchFamily="34" charset="-120"/>
                <a:ea typeface="微軟正黑體" pitchFamily="34" charset="-120"/>
              </a:rPr>
              <a:t>                  柯文惠</a:t>
            </a:r>
            <a:endParaRPr lang="zh-TW" altLang="zh-TW" sz="5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265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12" y="346568"/>
            <a:ext cx="551273" cy="5877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437" y="6051978"/>
            <a:ext cx="496664" cy="477622"/>
          </a:xfrm>
          <a:prstGeom prst="rect">
            <a:avLst/>
          </a:prstGeom>
        </p:spPr>
      </p:pic>
      <p:pic>
        <p:nvPicPr>
          <p:cNvPr id="10" name="图片 26">
            <a:extLst>
              <a:ext uri="{FF2B5EF4-FFF2-40B4-BE49-F238E27FC236}">
                <a16:creationId xmlns:a16="http://schemas.microsoft.com/office/drawing/2014/main" id="{15806D0E-62E6-4EF9-A288-4787612677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9" t="72495" r="50054"/>
          <a:stretch/>
        </p:blipFill>
        <p:spPr>
          <a:xfrm rot="18650516" flipV="1">
            <a:off x="-5930" y="1247476"/>
            <a:ext cx="796371" cy="658388"/>
          </a:xfrm>
          <a:prstGeom prst="rect">
            <a:avLst/>
          </a:prstGeom>
        </p:spPr>
      </p:pic>
      <p:sp>
        <p:nvSpPr>
          <p:cNvPr id="11" name="椭圆 27">
            <a:extLst>
              <a:ext uri="{FF2B5EF4-FFF2-40B4-BE49-F238E27FC236}">
                <a16:creationId xmlns:a16="http://schemas.microsoft.com/office/drawing/2014/main" id="{6CD04BAE-E550-4F08-BB0E-45F43F1C9ED3}"/>
              </a:ext>
            </a:extLst>
          </p:cNvPr>
          <p:cNvSpPr/>
          <p:nvPr/>
        </p:nvSpPr>
        <p:spPr>
          <a:xfrm rot="9950516">
            <a:off x="1018598" y="1589250"/>
            <a:ext cx="340243" cy="340243"/>
          </a:xfrm>
          <a:prstGeom prst="ellipse">
            <a:avLst/>
          </a:prstGeom>
          <a:solidFill>
            <a:srgbClr val="3A828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53838F8F-0692-4839-BDDE-FEE693CA8C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0" r="29063" b="16156"/>
          <a:stretch/>
        </p:blipFill>
        <p:spPr>
          <a:xfrm rot="19215632" flipV="1">
            <a:off x="775322" y="1791805"/>
            <a:ext cx="826791" cy="2006988"/>
          </a:xfrm>
          <a:prstGeom prst="rect">
            <a:avLst/>
          </a:prstGeom>
        </p:spPr>
      </p:pic>
      <p:sp>
        <p:nvSpPr>
          <p:cNvPr id="15" name="椭圆 21">
            <a:extLst>
              <a:ext uri="{FF2B5EF4-FFF2-40B4-BE49-F238E27FC236}">
                <a16:creationId xmlns:a16="http://schemas.microsoft.com/office/drawing/2014/main" id="{23A5C50A-74B5-4603-B79F-AF74291F67ED}"/>
              </a:ext>
            </a:extLst>
          </p:cNvPr>
          <p:cNvSpPr/>
          <p:nvPr/>
        </p:nvSpPr>
        <p:spPr>
          <a:xfrm rot="9950516">
            <a:off x="11348778" y="5149639"/>
            <a:ext cx="340243" cy="340243"/>
          </a:xfrm>
          <a:prstGeom prst="ellipse">
            <a:avLst/>
          </a:prstGeom>
          <a:solidFill>
            <a:srgbClr val="3A828F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6" name="组合 9">
            <a:extLst>
              <a:ext uri="{FF2B5EF4-FFF2-40B4-BE49-F238E27FC236}">
                <a16:creationId xmlns:a16="http://schemas.microsoft.com/office/drawing/2014/main" id="{42C1AEA2-BA6B-4455-AE4E-130418024BD2}"/>
              </a:ext>
            </a:extLst>
          </p:cNvPr>
          <p:cNvGrpSpPr/>
          <p:nvPr/>
        </p:nvGrpSpPr>
        <p:grpSpPr>
          <a:xfrm>
            <a:off x="7277957" y="5354765"/>
            <a:ext cx="988244" cy="675541"/>
            <a:chOff x="8274126" y="1496566"/>
            <a:chExt cx="988244" cy="675541"/>
          </a:xfrm>
        </p:grpSpPr>
        <p:pic>
          <p:nvPicPr>
            <p:cNvPr id="17" name="图片 6">
              <a:extLst>
                <a:ext uri="{FF2B5EF4-FFF2-40B4-BE49-F238E27FC236}">
                  <a16:creationId xmlns:a16="http://schemas.microsoft.com/office/drawing/2014/main" id="{46B08560-A20C-44B7-A4FA-C6F0A1EF4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126" y="1816737"/>
              <a:ext cx="819158" cy="355370"/>
            </a:xfrm>
            <a:prstGeom prst="rect">
              <a:avLst/>
            </a:prstGeom>
          </p:spPr>
        </p:pic>
        <p:pic>
          <p:nvPicPr>
            <p:cNvPr id="18" name="图片 8">
              <a:extLst>
                <a:ext uri="{FF2B5EF4-FFF2-40B4-BE49-F238E27FC236}">
                  <a16:creationId xmlns:a16="http://schemas.microsoft.com/office/drawing/2014/main" id="{C2000EB4-E5A8-4A1B-BF9C-0F420AC25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6938" y="1496566"/>
              <a:ext cx="745432" cy="553998"/>
            </a:xfrm>
            <a:prstGeom prst="rect">
              <a:avLst/>
            </a:prstGeom>
          </p:spPr>
        </p:pic>
      </p:grpSp>
      <p:pic>
        <p:nvPicPr>
          <p:cNvPr id="19" name="图片 11">
            <a:extLst>
              <a:ext uri="{FF2B5EF4-FFF2-40B4-BE49-F238E27FC236}">
                <a16:creationId xmlns:a16="http://schemas.microsoft.com/office/drawing/2014/main" id="{F0582FC0-8817-4254-888B-8E85DE094C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038" y="5441874"/>
            <a:ext cx="2474964" cy="141612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815" y="451167"/>
            <a:ext cx="865187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6019"/>
            <a:ext cx="9017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902162" y="836041"/>
            <a:ext cx="91871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sz="5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流感疫苗接種流程及注意事項</a:t>
            </a:r>
            <a:endParaRPr lang="zh-CN" altLang="en-US" sz="54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80163" y="1852331"/>
            <a:ext cx="10245192" cy="497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按照時程表準時到達彩虹館前平台等待並依照引導進入彩虹館。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★要帶健保卡</a:t>
            </a:r>
            <a:r>
              <a:rPr lang="en-US" altLang="zh-TW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!!</a:t>
            </a:r>
            <a:endParaRPr lang="zh-TW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★不</a:t>
            </a:r>
            <a:r>
              <a:rPr lang="zh-TW" altLang="zh-TW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接種學童請留在教室，不可進入彩虹館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★ </a:t>
            </a:r>
            <a:endParaRPr lang="zh-TW" altLang="zh-TW" sz="3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由前門進入，請勿由其他入口或搭乘電梯進入彩虹館。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3">
            <a:extLst>
              <a:ext uri="{FF2B5EF4-FFF2-40B4-BE49-F238E27FC236}">
                <a16:creationId xmlns:a16="http://schemas.microsoft.com/office/drawing/2014/main" id="{8C7A8A93-D4D9-4F82-8519-B106626622A1}"/>
              </a:ext>
            </a:extLst>
          </p:cNvPr>
          <p:cNvSpPr txBox="1"/>
          <p:nvPr/>
        </p:nvSpPr>
        <p:spPr>
          <a:xfrm>
            <a:off x="816292" y="154921"/>
            <a:ext cx="8027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5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教職員接種 </a:t>
            </a:r>
            <a:r>
              <a:rPr lang="en-US" altLang="zh-TW" sz="5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4" y="1018349"/>
            <a:ext cx="10553701" cy="529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394934" y="2375039"/>
            <a:ext cx="8140700" cy="24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老師及職員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於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     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7:50~08:30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至彩虹館接種。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請先領取意願書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後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按照流程接種疫苗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1" y="1179850"/>
            <a:ext cx="3937000" cy="557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13" t="4994" r="14047" b="9478"/>
          <a:stretch/>
        </p:blipFill>
        <p:spPr>
          <a:xfrm>
            <a:off x="3124200" y="1381163"/>
            <a:ext cx="2032000" cy="4889501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5971137" y="2902585"/>
            <a:ext cx="4289269" cy="1431234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87110" y="3233837"/>
            <a:ext cx="405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ea"/>
                <a:sym typeface="+mn-lt"/>
              </a:rPr>
              <a:t>☆流程☆</a:t>
            </a:r>
            <a:endParaRPr lang="zh-CN" altLang="en-US" sz="5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55688" y="1608421"/>
            <a:ext cx="1031594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5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第一關 </a:t>
            </a:r>
            <a:r>
              <a:rPr lang="en-US" altLang="zh-TW" sz="5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endParaRPr lang="zh-TW" altLang="zh-TW" sz="54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4000" b="1" dirty="0">
                <a:latin typeface="微軟正黑體" pitchFamily="34" charset="-120"/>
                <a:ea typeface="微軟正黑體" pitchFamily="34" charset="-120"/>
              </a:rPr>
              <a:t>量測體溫</a:t>
            </a:r>
          </a:p>
          <a:p>
            <a:r>
              <a:rPr lang="zh-TW" altLang="zh-TW" sz="4000" b="1" dirty="0">
                <a:latin typeface="微軟正黑體" pitchFamily="34" charset="-120"/>
                <a:ea typeface="微軟正黑體" pitchFamily="34" charset="-120"/>
              </a:rPr>
              <a:t>請依照號碼量測體溫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並登錄於名冊上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4000" b="1" dirty="0">
                <a:latin typeface="微軟正黑體" pitchFamily="34" charset="-120"/>
                <a:ea typeface="微軟正黑體" pitchFamily="34" charset="-120"/>
              </a:rPr>
              <a:t>→→等候醫師評估。 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     </a:t>
            </a:r>
            <a:endParaRPr lang="zh-TW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93675"/>
            <a:ext cx="3578225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22" b="89863" l="1698" r="998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99853" y="-20529"/>
            <a:ext cx="9064760" cy="242093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54509" y="2422678"/>
            <a:ext cx="875544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5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第二關 </a:t>
            </a:r>
            <a:r>
              <a:rPr lang="en-US" altLang="zh-TW" sz="5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endParaRPr lang="zh-TW" altLang="zh-TW" sz="54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4000" b="1" dirty="0">
                <a:latin typeface="微軟正黑體" pitchFamily="34" charset="-120"/>
                <a:ea typeface="微軟正黑體" pitchFamily="34" charset="-120"/>
              </a:rPr>
              <a:t>醫師評估</a:t>
            </a:r>
          </a:p>
          <a:p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lang="zh-TW" altLang="zh-TW" sz="4000" b="1" dirty="0">
                <a:latin typeface="微軟正黑體" pitchFamily="34" charset="-120"/>
                <a:ea typeface="微軟正黑體" pitchFamily="34" charset="-120"/>
              </a:rPr>
              <a:t>經評估無法接種，由報到區離開勿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進入</a:t>
            </a:r>
            <a:r>
              <a:rPr lang="zh-TW" altLang="zh-TW" sz="4000" b="1" dirty="0">
                <a:latin typeface="微軟正黑體" pitchFamily="34" charset="-120"/>
                <a:ea typeface="微軟正黑體" pitchFamily="34" charset="-120"/>
              </a:rPr>
              <a:t>接種區內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29667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2" r="27990"/>
          <a:stretch/>
        </p:blipFill>
        <p:spPr>
          <a:xfrm>
            <a:off x="136187" y="1666664"/>
            <a:ext cx="5865779" cy="50262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85934" y="1390827"/>
            <a:ext cx="276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5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第三關 </a:t>
            </a:r>
            <a:r>
              <a:rPr lang="en-US" altLang="zh-TW" sz="5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endParaRPr lang="zh-TW" altLang="zh-TW" sz="54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3788">
            <a:off x="9664700" y="3828323"/>
            <a:ext cx="2312857" cy="289018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56931" y="2214719"/>
            <a:ext cx="6660859" cy="3032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登入健保卡</a:t>
            </a:r>
            <a:endParaRPr lang="zh-TW" altLang="zh-TW" sz="4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4000" b="1" dirty="0">
                <a:latin typeface="微軟正黑體" pitchFamily="34" charset="-120"/>
                <a:ea typeface="微軟正黑體" pitchFamily="34" charset="-120"/>
              </a:rPr>
              <a:t>→→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進入接種區等候接種</a:t>
            </a:r>
            <a:r>
              <a:rPr lang="zh-TW" altLang="zh-TW" sz="4000" b="1" dirty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TW" sz="5400" b="1" dirty="0">
                <a:latin typeface="微軟正黑體" pitchFamily="34" charset="-120"/>
                <a:ea typeface="微軟正黑體" pitchFamily="34" charset="-120"/>
              </a:rPr>
              <a:t> </a:t>
            </a:r>
            <a:endParaRPr lang="zh-TW" altLang="zh-TW" sz="5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E979463-2A3B-4B2B-99E8-5CA155A2C3CC}"/>
              </a:ext>
            </a:extLst>
          </p:cNvPr>
          <p:cNvSpPr txBox="1"/>
          <p:nvPr/>
        </p:nvSpPr>
        <p:spPr>
          <a:xfrm>
            <a:off x="6754533" y="855133"/>
            <a:ext cx="4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</a:rPr>
              <a:t>要攜帶健保卡喔</a:t>
            </a:r>
            <a:r>
              <a:rPr lang="en-US" altLang="zh-TW" sz="4000" dirty="0">
                <a:solidFill>
                  <a:srgbClr val="FF0000"/>
                </a:solidFill>
              </a:rPr>
              <a:t>!!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29668" y="470579"/>
            <a:ext cx="11132665" cy="5916842"/>
          </a:xfrm>
          <a:prstGeom prst="rect">
            <a:avLst/>
          </a:prstGeom>
          <a:solidFill>
            <a:srgbClr val="F5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7" name="稻壳儿春秋广告/盗版必究        原创来源：http://chn.docer.com/works?userid=199329941#!/work_time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2" r="27990"/>
          <a:stretch/>
        </p:blipFill>
        <p:spPr>
          <a:xfrm>
            <a:off x="136187" y="1666664"/>
            <a:ext cx="5865779" cy="50262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85934" y="1390827"/>
            <a:ext cx="276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5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zh-TW" altLang="en-US" sz="5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四</a:t>
            </a:r>
            <a:r>
              <a:rPr lang="zh-TW" altLang="zh-TW" sz="5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關 </a:t>
            </a:r>
            <a:r>
              <a:rPr lang="en-US" altLang="zh-TW" sz="5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endParaRPr lang="zh-TW" altLang="zh-TW" sz="54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3788">
            <a:off x="9664700" y="3828323"/>
            <a:ext cx="2312857" cy="289018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56931" y="2214719"/>
            <a:ext cx="6660859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4000" b="1" dirty="0">
                <a:latin typeface="微軟正黑體" pitchFamily="34" charset="-120"/>
                <a:ea typeface="微軟正黑體" pitchFamily="34" charset="-120"/>
              </a:rPr>
              <a:t>疫苗接種</a:t>
            </a:r>
          </a:p>
          <a:p>
            <a:pPr>
              <a:lnSpc>
                <a:spcPct val="150000"/>
              </a:lnSpc>
            </a:pPr>
            <a:r>
              <a:rPr lang="zh-TW" altLang="zh-TW" sz="4000" b="1" dirty="0">
                <a:latin typeface="微軟正黑體" pitchFamily="34" charset="-120"/>
                <a:ea typeface="微軟正黑體" pitchFamily="34" charset="-120"/>
              </a:rPr>
              <a:t>至接種台接種疫苗→→由後門返回教室休息。</a:t>
            </a:r>
          </a:p>
          <a:p>
            <a:pPr>
              <a:lnSpc>
                <a:spcPct val="150000"/>
              </a:lnSpc>
            </a:pPr>
            <a:r>
              <a:rPr lang="en-US" altLang="zh-TW" sz="5400" b="1" dirty="0">
                <a:latin typeface="微軟正黑體" pitchFamily="34" charset="-120"/>
                <a:ea typeface="微軟正黑體" pitchFamily="34" charset="-120"/>
              </a:rPr>
              <a:t> </a:t>
            </a:r>
            <a:endParaRPr lang="zh-TW" altLang="zh-TW" sz="5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320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FF7B22-C660-4484-8AC6-AB76A945538B}"/>
              </a:ext>
            </a:extLst>
          </p:cNvPr>
          <p:cNvSpPr/>
          <p:nvPr/>
        </p:nvSpPr>
        <p:spPr>
          <a:xfrm>
            <a:off x="1348032" y="933254"/>
            <a:ext cx="997355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zh-TW" altLang="en-US" sz="4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五</a:t>
            </a:r>
            <a:r>
              <a:rPr lang="zh-TW" altLang="zh-TW" sz="4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關 </a:t>
            </a:r>
            <a:r>
              <a:rPr lang="en-US" altLang="zh-TW" sz="44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endParaRPr lang="zh-TW" altLang="zh-TW" sz="4400" b="1" dirty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接種後注意事項暨補接種通知單</a:t>
            </a:r>
            <a:endParaRPr lang="zh-TW" altLang="zh-TW" sz="4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未接種學童請老師於接種名冊上註記</a:t>
            </a:r>
            <a:r>
              <a:rPr lang="zh-TW" altLang="en-US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 2" panose="05020102010507070707" pitchFamily="18" charset="2"/>
              </a:rPr>
              <a:t>，</a:t>
            </a: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  <a:sym typeface="Wingdings 2" panose="05020102010507070707" pitchFamily="18" charset="2"/>
              </a:rPr>
              <a:t>並將名冊</a:t>
            </a: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送回健康中心</a:t>
            </a:r>
            <a:r>
              <a:rPr lang="zh-TW" altLang="zh-TW" sz="4400" b="1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3736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fa311o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fa311o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251</Words>
  <Application>Microsoft Office PowerPoint</Application>
  <PresentationFormat>寬螢幕</PresentationFormat>
  <Paragraphs>41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11</vt:i4>
      </vt:variant>
    </vt:vector>
  </HeadingPairs>
  <TitlesOfParts>
    <vt:vector size="22" baseType="lpstr">
      <vt:lpstr>inpin heiti</vt:lpstr>
      <vt:lpstr>微软雅黑</vt:lpstr>
      <vt:lpstr>宋体</vt:lpstr>
      <vt:lpstr>方正卡通简体</vt:lpstr>
      <vt:lpstr>微軟正黑體</vt:lpstr>
      <vt:lpstr>Arial</vt:lpstr>
      <vt:lpstr>Calibri</vt:lpstr>
      <vt:lpstr>Wingdings 2</vt:lpstr>
      <vt:lpstr>第一PPT，www.1ppt.com</vt:lpstr>
      <vt:lpstr>1_Office 主题​​</vt:lpstr>
      <vt:lpstr>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我的暑假生活</dc:title>
  <dc:creator>第一PPT</dc:creator>
  <cp:keywords>www.1ppt.com</cp:keywords>
  <dc:description>www.1ppt.com</dc:description>
  <cp:lastModifiedBy>user</cp:lastModifiedBy>
  <cp:revision>51</cp:revision>
  <dcterms:created xsi:type="dcterms:W3CDTF">2018-04-02T03:05:00Z</dcterms:created>
  <dcterms:modified xsi:type="dcterms:W3CDTF">2024-11-01T07:30:30Z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