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3"/>
  </p:notesMasterIdLst>
  <p:handoutMasterIdLst>
    <p:handoutMasterId r:id="rId24"/>
  </p:handoutMasterIdLst>
  <p:sldIdLst>
    <p:sldId id="326" r:id="rId2"/>
    <p:sldId id="329" r:id="rId3"/>
    <p:sldId id="275" r:id="rId4"/>
    <p:sldId id="330" r:id="rId5"/>
    <p:sldId id="288" r:id="rId6"/>
    <p:sldId id="289" r:id="rId7"/>
    <p:sldId id="291" r:id="rId8"/>
    <p:sldId id="318" r:id="rId9"/>
    <p:sldId id="321" r:id="rId10"/>
    <p:sldId id="322" r:id="rId11"/>
    <p:sldId id="287" r:id="rId12"/>
    <p:sldId id="312" r:id="rId13"/>
    <p:sldId id="323" r:id="rId14"/>
    <p:sldId id="307" r:id="rId15"/>
    <p:sldId id="295" r:id="rId16"/>
    <p:sldId id="325" r:id="rId17"/>
    <p:sldId id="331" r:id="rId18"/>
    <p:sldId id="317" r:id="rId19"/>
    <p:sldId id="328" r:id="rId20"/>
    <p:sldId id="310" r:id="rId21"/>
    <p:sldId id="332" r:id="rId22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6DE"/>
    <a:srgbClr val="8CC6DE"/>
    <a:srgbClr val="FFFFCC"/>
    <a:srgbClr val="91C4E1"/>
    <a:srgbClr val="86C2E6"/>
    <a:srgbClr val="98CBE6"/>
    <a:srgbClr val="8DC5E0"/>
    <a:srgbClr val="94CAE6"/>
    <a:srgbClr val="F3E7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6E89F-8186-4447-AFBE-C57D310D5DB7}" v="21" dt="2024-10-24T04:17:53.338"/>
  </p1510:revLst>
</p1510:revInfo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2308" autoAdjust="0"/>
  </p:normalViewPr>
  <p:slideViewPr>
    <p:cSldViewPr snapToGrid="0">
      <p:cViewPr varScale="1">
        <p:scale>
          <a:sx n="62" d="100"/>
          <a:sy n="62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E8DE9-59CF-4E5A-B732-9AD47283032C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FB6E-0BEE-4FD5-A73F-8BF01670B6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88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81E9A-067C-48F6-9734-E54AB4DE4C84}" type="datetimeFigureOut">
              <a:rPr lang="zh-TW" altLang="en-US" smtClean="0"/>
              <a:t>2024/11/8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D24E6-592C-4B6D-BF5A-2ED3CA459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9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F47E7-EA4E-4AA8-911F-3B136513B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1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09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貼近生活經驗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參考答案：有，我有被取</a:t>
            </a:r>
            <a:r>
              <a:rPr lang="en-US" altLang="zh-TW" dirty="0"/>
              <a:t>”</a:t>
            </a:r>
            <a:r>
              <a:rPr lang="zh-TW" altLang="en-US" dirty="0"/>
              <a:t>小胖子</a:t>
            </a:r>
            <a:r>
              <a:rPr lang="en-US" altLang="zh-TW" dirty="0"/>
              <a:t>”</a:t>
            </a:r>
            <a:r>
              <a:rPr lang="zh-TW" altLang="en-US" dirty="0"/>
              <a:t>的經驗，我不喜歡這個綽號。大家叫我、笑我的時候，我覺得被嘲笑，我覺得不只是說我胖，還說我懶，我覺得他們不喜歡我。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開玩笑：以言語、動作來捉弄人，但是有時玩笑開過頭會讓人感覺不舒服或不開心。</a:t>
            </a:r>
            <a:endParaRPr lang="en-US" altLang="zh-TW" dirty="0"/>
          </a:p>
          <a:p>
            <a:r>
              <a:rPr lang="zh-TW" altLang="en-US" dirty="0"/>
              <a:t>嘲笑：戲弄某人，讓他生氣或讓他羞愧。</a:t>
            </a:r>
            <a:endParaRPr lang="en-US" altLang="zh-TW" dirty="0"/>
          </a:p>
          <a:p>
            <a:r>
              <a:rPr lang="zh-TW" altLang="en-US" dirty="0"/>
              <a:t>捉弄：開某人玩笑，捉弄可能只是好玩，但也可能很傷人，一切要看對方的感受。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90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12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91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你覺得小松鼠說大家都要互相尊重很重要嗎？說出你的理由。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可能的答案：很重要，因為每個人都有自己的優點和缺點，每個人都有自己的特點，我們應該要互相包容和尊重，我們應該要尊重彼此的不同。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開玩笑：以言語、動作來捉弄人，但是有時玩笑開過頭會讓人感覺不舒服或不開心。</a:t>
            </a:r>
            <a:endParaRPr lang="en-US" altLang="zh-TW" dirty="0"/>
          </a:p>
          <a:p>
            <a:r>
              <a:rPr lang="zh-TW" altLang="en-US" dirty="0"/>
              <a:t>嘲笑：戲弄某人，讓他生氣或讓他羞愧。</a:t>
            </a:r>
            <a:endParaRPr lang="en-US" altLang="zh-TW" dirty="0"/>
          </a:p>
          <a:p>
            <a:r>
              <a:rPr lang="zh-TW" altLang="en-US" dirty="0"/>
              <a:t>捉弄：開某人玩笑，捉弄可能只是好玩，但也可能很傷人，一切要看對方的感受。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56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540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540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課程內容有不好的</a:t>
            </a:r>
            <a:r>
              <a:rPr lang="en-US" altLang="zh-TW" dirty="0"/>
              <a:t>(</a:t>
            </a:r>
            <a:r>
              <a:rPr lang="zh-TW" altLang="en-US" dirty="0"/>
              <a:t>偏見、歧視</a:t>
            </a:r>
            <a:r>
              <a:rPr lang="en-US" altLang="zh-TW" dirty="0"/>
              <a:t>)</a:t>
            </a:r>
            <a:r>
              <a:rPr lang="zh-TW" altLang="en-US" dirty="0"/>
              <a:t>行為的舉例，也有良好言行的說明，請教師在教學時多加留意，避免小朋友複製錯誤的歧視行為。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zh-TW" sz="1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教師發下</a:t>
            </a:r>
            <a:r>
              <a:rPr lang="zh-TW" altLang="en-US" sz="1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學習單</a:t>
            </a:r>
            <a:r>
              <a:rPr lang="en-US" altLang="zh-TW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兩款，二選一</a:t>
            </a:r>
            <a:r>
              <a:rPr lang="en-US" altLang="zh-TW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1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，教師播放簡報，說明</a:t>
            </a:r>
            <a:r>
              <a:rPr lang="zh-TW" altLang="en-US" sz="1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學習單第一部分</a:t>
            </a:r>
            <a:r>
              <a:rPr lang="zh-TW" altLang="zh-TW" sz="1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：表格中列出幾項發生在生活中的事，想一想，覺得可以做的事，在表格中打○，不可以做的事，在表格中打×。</a:t>
            </a:r>
            <a:endParaRPr lang="zh-TW" altLang="zh-TW" sz="1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配合學習單，自己先做答，再兩兩討論。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3.</a:t>
            </a:r>
            <a:r>
              <a:rPr lang="zh-TW" altLang="en-US" dirty="0"/>
              <a:t>全班分組兩兩討論。學生先依自己的情況做答，再和同小組同學兩兩討論，接著再報告分享。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4.</a:t>
            </a:r>
            <a:r>
              <a:rPr lang="zh-TW" altLang="en-US" dirty="0"/>
              <a:t>老師可簡單說明題目：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   幫同學取他不喜歡的綽號，例如，取同學姓名的諧音梗，林嘉玲被叫”零加零等於零”</a:t>
            </a:r>
            <a:r>
              <a:rPr lang="en-US" altLang="zh-TW" dirty="0"/>
              <a:t>(0+0=0)</a:t>
            </a:r>
            <a:r>
              <a:rPr lang="zh-TW" altLang="en-US" dirty="0"/>
              <a:t>、零分。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   一直比較他人外表，例如，高矮、胖瘦、膚色黑、國籍、族群等。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   故意模仿他人的動作、聲音，例如，模仿行動不便的情形，學說話的發音、口音、腔調等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>
                <a:solidFill>
                  <a:schemeClr val="tx1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第五項「</a:t>
            </a:r>
            <a:r>
              <a:rPr lang="zh-TW" altLang="zh-TW" sz="1200" kern="1200" dirty="0">
                <a:solidFill>
                  <a:schemeClr val="dk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另外寫</a:t>
            </a:r>
            <a:r>
              <a:rPr lang="zh-TW" altLang="zh-TW" sz="1200" kern="1200" dirty="0">
                <a:solidFill>
                  <a:schemeClr val="dk1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  <a:cs typeface="+mn-cs"/>
              </a:rPr>
              <a:t>一</a:t>
            </a:r>
            <a:r>
              <a:rPr lang="zh-TW" altLang="zh-TW" sz="1200" kern="1200" dirty="0">
                <a:solidFill>
                  <a:schemeClr val="dk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個可以做的事</a:t>
            </a:r>
            <a:r>
              <a:rPr lang="zh-TW" altLang="en-US" sz="1200" kern="1200" dirty="0">
                <a:solidFill>
                  <a:schemeClr val="dk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  <a:cs typeface="+mn-cs"/>
              </a:rPr>
              <a:t>」</a:t>
            </a:r>
            <a:r>
              <a:rPr lang="zh-TW" altLang="en-US" sz="1200" kern="12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，舉例</a:t>
            </a:r>
            <a:r>
              <a:rPr lang="zh-TW" altLang="en-US" dirty="0"/>
              <a:t>：好好和別人相處、尊重別人</a:t>
            </a:r>
            <a:r>
              <a:rPr lang="en-US" altLang="zh-TW" dirty="0"/>
              <a:t>……</a:t>
            </a:r>
            <a:r>
              <a:rPr lang="en-US" altLang="zh-TW" sz="1200" b="0" dirty="0">
                <a:solidFill>
                  <a:schemeClr val="tx1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老師引導小朋友注意每個人的對好玩不好玩的程度是不一樣的，要互相尊重。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參考答案：</a:t>
            </a:r>
            <a:r>
              <a:rPr lang="en-US" altLang="zh-TW" dirty="0"/>
              <a:t>XXXOO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975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參考答案：堅定、理性表達感受、勇敢說出我不喜歡！</a:t>
            </a:r>
            <a:endParaRPr lang="en-US" altLang="zh-TW" dirty="0"/>
          </a:p>
          <a:p>
            <a:r>
              <a:rPr lang="zh-TW" altLang="en-US" dirty="0"/>
              <a:t>參考答案：看著對方，誠心誠意的道歉。</a:t>
            </a:r>
            <a:endParaRPr lang="en-US" altLang="zh-TW" dirty="0"/>
          </a:p>
          <a:p>
            <a:r>
              <a:rPr lang="zh-TW" altLang="en-US" dirty="0"/>
              <a:t>參考資料：</a:t>
            </a:r>
            <a:r>
              <a:rPr lang="en-US" altLang="zh-TW" dirty="0"/>
              <a:t>https://www.setn.com/News.aspx?NewsID=1097114</a:t>
            </a:r>
          </a:p>
          <a:p>
            <a:endParaRPr lang="en-US" altLang="zh-TW" dirty="0"/>
          </a:p>
          <a:p>
            <a:r>
              <a:rPr lang="zh-TW" altLang="en-US" dirty="0"/>
              <a:t>開玩笑：以言語、動作來捉弄人，但是有時玩笑開過頭會讓人感覺不舒服或不開心。</a:t>
            </a:r>
            <a:endParaRPr lang="en-US" altLang="zh-TW" dirty="0"/>
          </a:p>
          <a:p>
            <a:r>
              <a:rPr lang="zh-TW" altLang="en-US" dirty="0"/>
              <a:t>嘲笑：戲弄某人，讓他生氣或讓他羞愧。</a:t>
            </a:r>
            <a:endParaRPr lang="en-US" altLang="zh-TW" dirty="0"/>
          </a:p>
          <a:p>
            <a:r>
              <a:rPr lang="zh-TW" altLang="en-US" dirty="0"/>
              <a:t>捉弄：開某人玩笑，捉弄可能只是好玩，但也可能很傷人，一切要看對方的感受。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04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我做得到</a:t>
            </a:r>
          </a:p>
          <a:p>
            <a:r>
              <a:rPr lang="zh-TW" altLang="en-US" dirty="0"/>
              <a:t>被亂開玩笑時：</a:t>
            </a:r>
            <a:endParaRPr lang="en-US" altLang="zh-TW" dirty="0"/>
          </a:p>
          <a:p>
            <a:r>
              <a:rPr lang="zh-TW" altLang="en-US" dirty="0"/>
              <a:t>應該好好的表達感受，勇敢說出我不喜歡！</a:t>
            </a:r>
          </a:p>
          <a:p>
            <a:r>
              <a:rPr lang="zh-TW" altLang="en-US" dirty="0"/>
              <a:t>對別人亂開玩笑時：</a:t>
            </a:r>
            <a:endParaRPr lang="en-US" altLang="zh-TW" dirty="0"/>
          </a:p>
          <a:p>
            <a:r>
              <a:rPr lang="zh-TW" altLang="en-US" dirty="0"/>
              <a:t>應該看著對方，誠心誠意的道歉。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17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2024</a:t>
            </a:r>
            <a:r>
              <a:rPr lang="zh-TW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反歧視與人權</a:t>
            </a:r>
            <a:r>
              <a:rPr lang="en-US" altLang="zh-TW" sz="1200" dirty="0">
                <a:solidFill>
                  <a:prstClr val="black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──</a:t>
            </a:r>
            <a:r>
              <a:rPr lang="zh-TW" altLang="zh-TW" sz="12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好玩就可以嗎？</a:t>
            </a:r>
            <a:endParaRPr lang="en-US" altLang="zh-TW" sz="1200" b="1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學習目標</a:t>
            </a:r>
            <a:r>
              <a:rPr lang="en-US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(1-2</a:t>
            </a:r>
            <a:r>
              <a:rPr lang="zh-TW" altLang="en-US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年級</a:t>
            </a:r>
            <a:r>
              <a:rPr lang="en-US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：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TW" sz="1200" kern="0" spc="75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1.</a:t>
            </a:r>
            <a:r>
              <a:rPr lang="zh-TW" altLang="zh-TW" sz="1200" kern="0" spc="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能表達自己對於他人言行的感受。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800"/>
              </a:lnSpc>
            </a:pPr>
            <a:r>
              <a:rPr lang="en-US" altLang="zh-TW" sz="1200" kern="0" spc="75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2.</a:t>
            </a:r>
            <a:r>
              <a:rPr lang="zh-TW" altLang="zh-TW" sz="1200" kern="0" spc="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能覺察自己的言行有可能傷害到他人。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TW" sz="1200" kern="0" spc="75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3.</a:t>
            </a:r>
            <a:r>
              <a:rPr lang="zh-TW" altLang="zh-TW" sz="1200" kern="0" spc="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能表現出良好的言行，並願意保護自己和他人。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1200" kern="0" spc="75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十二年國教人權教育議題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實質內涵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E6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覺察個人的偏見，並避免歧視行為的產生。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236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建議指導語：就算好玩，也不可以亂開玩笑，有人不開心，就不要開玩笑，開了別人不喜歡的玩笑，就要道歉說對不起。</a:t>
            </a:r>
            <a:endParaRPr lang="en-US" altLang="zh-TW" sz="12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398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結語：</a:t>
            </a:r>
            <a:r>
              <a:rPr lang="zh-TW" altLang="zh-TW" sz="12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「我願意 將心比心 友善待人」</a:t>
            </a:r>
            <a:r>
              <a:rPr lang="zh-TW" altLang="en-US" sz="12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2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指導學生寫畫學習單</a:t>
            </a:r>
            <a:r>
              <a:rPr lang="en-US" altLang="zh-TW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兩款，二選一</a:t>
            </a:r>
            <a:r>
              <a:rPr lang="en-US" altLang="zh-TW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第二部分，說一說自己畫的內容，並在班上展示。</a:t>
            </a:r>
            <a:r>
              <a:rPr lang="zh-TW" altLang="en-US" sz="12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若因時間有限，課後完成亦可。</a:t>
            </a:r>
            <a:endParaRPr lang="zh-TW" altLang="en-US" dirty="0"/>
          </a:p>
          <a:p>
            <a:endParaRPr lang="en-US" altLang="zh-TW" sz="12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29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2024</a:t>
            </a:r>
            <a:r>
              <a:rPr lang="zh-TW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反歧視與人權</a:t>
            </a:r>
            <a:r>
              <a:rPr lang="en-US" altLang="zh-TW" sz="1200" dirty="0">
                <a:solidFill>
                  <a:prstClr val="black"/>
                </a:solidFill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──</a:t>
            </a:r>
            <a:r>
              <a:rPr lang="zh-TW" altLang="zh-TW" sz="12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好玩就可以嗎？</a:t>
            </a:r>
            <a:endParaRPr lang="en-US" altLang="zh-TW" sz="1200" b="1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學習目標</a:t>
            </a:r>
            <a:r>
              <a:rPr lang="en-US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(1-2</a:t>
            </a:r>
            <a:r>
              <a:rPr lang="zh-TW" altLang="en-US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年級</a:t>
            </a:r>
            <a:r>
              <a:rPr lang="en-US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12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：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TW" sz="1200" kern="0" spc="75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1.</a:t>
            </a:r>
            <a:r>
              <a:rPr lang="zh-TW" altLang="zh-TW" sz="1200" kern="0" spc="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能表達自己對於他人言行的感受。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800"/>
              </a:lnSpc>
            </a:pPr>
            <a:r>
              <a:rPr lang="en-US" altLang="zh-TW" sz="1200" kern="0" spc="75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2.</a:t>
            </a:r>
            <a:r>
              <a:rPr lang="zh-TW" altLang="zh-TW" sz="1200" kern="0" spc="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能覺察自己的言行有可能傷害到他人。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en-US" altLang="zh-TW" sz="1200" kern="0" spc="75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3.</a:t>
            </a:r>
            <a:r>
              <a:rPr lang="zh-TW" altLang="zh-TW" sz="1200" kern="0" spc="7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能表現出良好的言行，並願意保護自己和他人。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1200" kern="0" spc="75" dirty="0">
              <a:solidFill>
                <a:srgbClr val="000000"/>
              </a:solidFill>
              <a:effectLst/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十二年國教人權教育議題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實質內涵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E6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覺察個人的偏見，並避免歧視行為的產生。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800"/>
              </a:lnSpc>
            </a:pP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13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引起動機：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老師提問，全班小朋友自由舉手回答。</a:t>
            </a:r>
          </a:p>
          <a:p>
            <a:r>
              <a:rPr lang="zh-TW" altLang="en-US" dirty="0"/>
              <a:t>以提問”開別人玩笑是很好玩的事嗎？”來引起動機，讓學生比</a:t>
            </a:r>
            <a:r>
              <a:rPr lang="en-US" altLang="zh-TW" dirty="0"/>
              <a:t>O</a:t>
            </a:r>
            <a:r>
              <a:rPr lang="zh-TW" altLang="en-US" dirty="0"/>
              <a:t>或</a:t>
            </a:r>
            <a:r>
              <a:rPr lang="en-US" altLang="zh-TW" dirty="0"/>
              <a:t>X</a:t>
            </a:r>
            <a:r>
              <a:rPr lang="zh-TW" altLang="en-US" dirty="0"/>
              <a:t>，邀請學生簡單說說看法和感受。</a:t>
            </a:r>
            <a:endParaRPr lang="en-US" altLang="zh-TW" dirty="0"/>
          </a:p>
          <a:p>
            <a:r>
              <a:rPr lang="zh-TW" altLang="en-US" dirty="0"/>
              <a:t>全班舉</a:t>
            </a:r>
            <a:r>
              <a:rPr lang="en-US" altLang="zh-TW" dirty="0"/>
              <a:t>O</a:t>
            </a:r>
            <a:r>
              <a:rPr lang="zh-TW" altLang="en-US" dirty="0"/>
              <a:t>或</a:t>
            </a:r>
            <a:r>
              <a:rPr lang="en-US" altLang="zh-TW" dirty="0"/>
              <a:t>X</a:t>
            </a:r>
            <a:r>
              <a:rPr lang="zh-TW" altLang="en-US" dirty="0"/>
              <a:t>，教師在黑板上統計</a:t>
            </a:r>
            <a:r>
              <a:rPr lang="zh-TW" altLang="en-US" sz="1200" kern="100" dirty="0">
                <a:solidFill>
                  <a:srgbClr val="0070C0"/>
                </a:solidFill>
                <a:effectLst/>
                <a:latin typeface="文鼎標楷注音" panose="020B0602010101010101" pitchFamily="34" charset="-120"/>
                <a:ea typeface="文鼎標楷注音" panose="020B0602010101010101" pitchFamily="34" charset="-120"/>
                <a:cs typeface="Times New Roman" panose="02020603050405020304" pitchFamily="18" charset="0"/>
              </a:rPr>
              <a:t>人</a:t>
            </a:r>
            <a:r>
              <a:rPr lang="zh-TW" altLang="en-US" sz="1200" kern="100" dirty="0">
                <a:solidFill>
                  <a:srgbClr val="0070C0"/>
                </a:solidFill>
                <a:effectLst/>
                <a:latin typeface="文鼎標楷注音破音一" panose="020B0602010101010101" pitchFamily="34" charset="-120"/>
                <a:ea typeface="文鼎標楷注音破音一" panose="020B0602010101010101" pitchFamily="34" charset="-120"/>
                <a:cs typeface="Times New Roman" panose="02020603050405020304" pitchFamily="18" charset="0"/>
              </a:rPr>
              <a:t>數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開玩笑有人覺得好玩有人不覺得好玩。</a:t>
            </a:r>
            <a:endParaRPr lang="en-US" altLang="zh-TW" dirty="0"/>
          </a:p>
          <a:p>
            <a:r>
              <a:rPr lang="zh-TW" altLang="en-US" dirty="0"/>
              <a:t>那麼，開別人玩笑是很好玩的事嗎？</a:t>
            </a:r>
            <a:endParaRPr lang="en-US" altLang="zh-TW" dirty="0"/>
          </a:p>
          <a:p>
            <a:r>
              <a:rPr lang="zh-TW" altLang="en-US" dirty="0"/>
              <a:t>讓我們來看看故事怎麼說。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D24E6-592C-4B6D-BF5A-2ED3CA4590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82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來看看故事怎</a:t>
            </a:r>
            <a:r>
              <a:rPr lang="zh-TW" altLang="en-US" sz="12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麼</a:t>
            </a:r>
            <a:r>
              <a:rPr lang="zh-TW" altLang="en-US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說</a:t>
            </a:r>
            <a:r>
              <a:rPr lang="en-US" altLang="zh-TW" sz="12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……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46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85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06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2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D2288-6990-405A-B833-579CA332601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3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2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8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8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13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23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4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63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4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5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9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5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7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1">
                <a:lumMod val="5000"/>
                <a:lumOff val="95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>
                <a:solidFill>
                  <a:prstClr val="black"/>
                </a:solidFill>
              </a:rPr>
              <a:pPr/>
              <a:t>2024/11/8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筆跡, 字型, 卡通 的圖片&#10;&#10;自動產生的描述">
            <a:extLst>
              <a:ext uri="{FF2B5EF4-FFF2-40B4-BE49-F238E27FC236}">
                <a16:creationId xmlns:a16="http://schemas.microsoft.com/office/drawing/2014/main" id="{2A4A448B-1DE6-8808-92C0-62141F136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7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美工圖案, 動畫卡通, 圖解 的圖片&#10;&#10;自動產生的描述">
            <a:extLst>
              <a:ext uri="{FF2B5EF4-FFF2-40B4-BE49-F238E27FC236}">
                <a16:creationId xmlns:a16="http://schemas.microsoft.com/office/drawing/2014/main" id="{C2BEE7DF-346C-F44C-6E3A-F520B88D7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51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筆跡, 卡通 的圖片&#10;&#10;自動產生的描述">
            <a:extLst>
              <a:ext uri="{FF2B5EF4-FFF2-40B4-BE49-F238E27FC236}">
                <a16:creationId xmlns:a16="http://schemas.microsoft.com/office/drawing/2014/main" id="{DF18177A-2CC8-939E-A583-6856EEAF7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88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圖解, 美工圖案, 卡通 的圖片&#10;&#10;自動產生的描述">
            <a:extLst>
              <a:ext uri="{FF2B5EF4-FFF2-40B4-BE49-F238E27FC236}">
                <a16:creationId xmlns:a16="http://schemas.microsoft.com/office/drawing/2014/main" id="{F656AFCA-29CB-7AF2-B7CD-AFF0EE889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1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美工圖案, 卡通, 動畫卡通 的圖片&#10;&#10;自動產生的描述">
            <a:extLst>
              <a:ext uri="{FF2B5EF4-FFF2-40B4-BE49-F238E27FC236}">
                <a16:creationId xmlns:a16="http://schemas.microsoft.com/office/drawing/2014/main" id="{8D5434CE-D039-386B-AD27-979A94075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672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筆跡, 卡通, 字型 的圖片&#10;&#10;自動產生的描述">
            <a:extLst>
              <a:ext uri="{FF2B5EF4-FFF2-40B4-BE49-F238E27FC236}">
                <a16:creationId xmlns:a16="http://schemas.microsoft.com/office/drawing/2014/main" id="{648F2304-6912-F2D5-BE14-15C7EF0BF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62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美工圖案, 筆跡, 卡通 的圖片&#10;&#10;自動產生的描述">
            <a:extLst>
              <a:ext uri="{FF2B5EF4-FFF2-40B4-BE49-F238E27FC236}">
                <a16:creationId xmlns:a16="http://schemas.microsoft.com/office/drawing/2014/main" id="{9C033562-B84F-D3E9-DEE5-887BB0EF4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631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卡通 的圖片&#10;&#10;自動產生的描述">
            <a:extLst>
              <a:ext uri="{FF2B5EF4-FFF2-40B4-BE49-F238E27FC236}">
                <a16:creationId xmlns:a16="http://schemas.microsoft.com/office/drawing/2014/main" id="{D5A75BFB-D70A-121D-217E-88C584FB1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73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字型, 螢幕擷取畫面, 數字 的圖片&#10;&#10;自動產生的描述">
            <a:extLst>
              <a:ext uri="{FF2B5EF4-FFF2-40B4-BE49-F238E27FC236}">
                <a16:creationId xmlns:a16="http://schemas.microsoft.com/office/drawing/2014/main" id="{A20524EE-590E-C953-0D7A-0C5A610AE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562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字型, 筆跡, 螢幕擷取畫面 的圖片&#10;&#10;自動產生的描述">
            <a:extLst>
              <a:ext uri="{FF2B5EF4-FFF2-40B4-BE49-F238E27FC236}">
                <a16:creationId xmlns:a16="http://schemas.microsoft.com/office/drawing/2014/main" id="{43B78D54-B8C6-CD4E-EEFE-3CD5ADD51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45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卡通, 螢幕擷取畫面, 字型 的圖片&#10;&#10;自動產生的描述">
            <a:extLst>
              <a:ext uri="{FF2B5EF4-FFF2-40B4-BE49-F238E27FC236}">
                <a16:creationId xmlns:a16="http://schemas.microsoft.com/office/drawing/2014/main" id="{4EDE2EFC-CF5C-0785-60F4-466C8D34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06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字型, 筆跡, 螢幕擷取畫面 的圖片&#10;&#10;自動產生的描述">
            <a:extLst>
              <a:ext uri="{FF2B5EF4-FFF2-40B4-BE49-F238E27FC236}">
                <a16:creationId xmlns:a16="http://schemas.microsoft.com/office/drawing/2014/main" id="{E8A70D5C-B023-6668-7633-1BA3D6FB1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8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卡通 的圖片&#10;&#10;自動產生的描述">
            <a:extLst>
              <a:ext uri="{FF2B5EF4-FFF2-40B4-BE49-F238E27FC236}">
                <a16:creationId xmlns:a16="http://schemas.microsoft.com/office/drawing/2014/main" id="{47179EF2-0B26-1D7C-21AD-A9E0B9B34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92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卡通, 兒童藝術, 動畫卡通 的圖片&#10;&#10;自動產生的描述">
            <a:extLst>
              <a:ext uri="{FF2B5EF4-FFF2-40B4-BE49-F238E27FC236}">
                <a16:creationId xmlns:a16="http://schemas.microsoft.com/office/drawing/2014/main" id="{DED4A354-D8FA-8A6C-849F-1E610897A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04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CA758EA8-E636-112F-9AD5-8646C8CE7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字型, 螢幕擷取畫面, 數字 的圖片&#10;&#10;自動產生的描述">
            <a:extLst>
              <a:ext uri="{FF2B5EF4-FFF2-40B4-BE49-F238E27FC236}">
                <a16:creationId xmlns:a16="http://schemas.microsoft.com/office/drawing/2014/main" id="{74ABFABC-6EC3-39BB-9D6C-C3F5B670B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23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卡通, 圖解, 圖畫 的圖片&#10;&#10;自動產生的描述">
            <a:extLst>
              <a:ext uri="{FF2B5EF4-FFF2-40B4-BE49-F238E27FC236}">
                <a16:creationId xmlns:a16="http://schemas.microsoft.com/office/drawing/2014/main" id="{55FC2C50-B690-364D-5961-190E8F514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940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卡通, 蛙, 美工圖案 的圖片&#10;&#10;自動產生的描述">
            <a:extLst>
              <a:ext uri="{FF2B5EF4-FFF2-40B4-BE49-F238E27FC236}">
                <a16:creationId xmlns:a16="http://schemas.microsoft.com/office/drawing/2014/main" id="{DEE7900D-57C0-16A7-E98C-D89AB4EE1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015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圖畫, 圖解, 美工圖案 的圖片&#10;&#10;自動產生的描述">
            <a:extLst>
              <a:ext uri="{FF2B5EF4-FFF2-40B4-BE49-F238E27FC236}">
                <a16:creationId xmlns:a16="http://schemas.microsoft.com/office/drawing/2014/main" id="{52B3071E-8740-8296-5605-730B7399A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2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美工圖案, 圖解, 卡通 的圖片&#10;&#10;自動產生的描述">
            <a:extLst>
              <a:ext uri="{FF2B5EF4-FFF2-40B4-BE49-F238E27FC236}">
                <a16:creationId xmlns:a16="http://schemas.microsoft.com/office/drawing/2014/main" id="{2A5E3C88-67A9-DE3D-39D9-71DDA8F41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06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圖畫, 美工圖案, 圖解 的圖片&#10;&#10;自動產生的描述">
            <a:extLst>
              <a:ext uri="{FF2B5EF4-FFF2-40B4-BE49-F238E27FC236}">
                <a16:creationId xmlns:a16="http://schemas.microsoft.com/office/drawing/2014/main" id="{B047BA09-A004-4DA9-38C8-23D9644B6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473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3_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6756</TotalTime>
  <Words>1032</Words>
  <Application>Microsoft Office PowerPoint</Application>
  <PresentationFormat>寬螢幕</PresentationFormat>
  <Paragraphs>86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2" baseType="lpstr">
      <vt:lpstr>文鼎標楷注音</vt:lpstr>
      <vt:lpstr>文鼎標楷注音破音一</vt:lpstr>
      <vt:lpstr>王漢宗中楷體注音</vt:lpstr>
      <vt:lpstr>微軟正黑體</vt:lpstr>
      <vt:lpstr>新細明體</vt:lpstr>
      <vt:lpstr>標楷體</vt:lpstr>
      <vt:lpstr>Arial</vt:lpstr>
      <vt:lpstr>Calibri</vt:lpstr>
      <vt:lpstr>Times New Roman</vt:lpstr>
      <vt:lpstr>Tw Cen MT</vt:lpstr>
      <vt:lpstr>3_小水滴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win98</cp:lastModifiedBy>
  <cp:revision>285</cp:revision>
  <cp:lastPrinted>2024-07-10T07:55:41Z</cp:lastPrinted>
  <dcterms:created xsi:type="dcterms:W3CDTF">2017-08-17T07:34:49Z</dcterms:created>
  <dcterms:modified xsi:type="dcterms:W3CDTF">2024-11-08T06:43:39Z</dcterms:modified>
</cp:coreProperties>
</file>