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59" r:id="rId4"/>
    <p:sldId id="260" r:id="rId5"/>
    <p:sldId id="261" r:id="rId6"/>
    <p:sldId id="266" r:id="rId7"/>
    <p:sldId id="267" r:id="rId8"/>
    <p:sldId id="264" r:id="rId9"/>
    <p:sldId id="268" r:id="rId10"/>
    <p:sldId id="270" r:id="rId11"/>
    <p:sldId id="269" r:id="rId12"/>
    <p:sldId id="295" r:id="rId13"/>
    <p:sldId id="272" r:id="rId14"/>
    <p:sldId id="273" r:id="rId15"/>
    <p:sldId id="340" r:id="rId16"/>
    <p:sldId id="336" r:id="rId17"/>
    <p:sldId id="337" r:id="rId18"/>
    <p:sldId id="338" r:id="rId19"/>
    <p:sldId id="339" r:id="rId20"/>
    <p:sldId id="276" r:id="rId21"/>
    <p:sldId id="277" r:id="rId22"/>
    <p:sldId id="286" r:id="rId23"/>
    <p:sldId id="291" r:id="rId24"/>
    <p:sldId id="310" r:id="rId25"/>
    <p:sldId id="293" r:id="rId26"/>
    <p:sldId id="294" r:id="rId27"/>
    <p:sldId id="302" r:id="rId28"/>
    <p:sldId id="330" r:id="rId29"/>
    <p:sldId id="271" r:id="rId30"/>
    <p:sldId id="311" r:id="rId31"/>
    <p:sldId id="313" r:id="rId32"/>
    <p:sldId id="315" r:id="rId33"/>
    <p:sldId id="316" r:id="rId34"/>
    <p:sldId id="317" r:id="rId35"/>
    <p:sldId id="318" r:id="rId36"/>
    <p:sldId id="319" r:id="rId37"/>
    <p:sldId id="301" r:id="rId38"/>
    <p:sldId id="304" r:id="rId39"/>
    <p:sldId id="298" r:id="rId40"/>
    <p:sldId id="306" r:id="rId41"/>
    <p:sldId id="320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4339"/>
    <a:srgbClr val="557874"/>
    <a:srgbClr val="638583"/>
    <a:srgbClr val="7D9794"/>
    <a:srgbClr val="3B5853"/>
    <a:srgbClr val="728C89"/>
    <a:srgbClr val="819B98"/>
    <a:srgbClr val="5E8280"/>
    <a:srgbClr val="5E8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846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A022-937E-495B-94CB-2BEEBBFEF59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84F2-74BD-4A43-9243-CB3BF9BC3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2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請老師這時發下梗圖學習單，學習單於附件中。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584F2-74BD-4A43-9243-CB3BF9BC3E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solidFill>
                  <a:srgbClr val="000000"/>
                </a:solidFill>
              </a:rPr>
              <a:t>影片來源：</a:t>
            </a:r>
            <a:r>
              <a:rPr lang="en-US">
                <a:solidFill>
                  <a:srgbClr val="000000"/>
                </a:solidFill>
              </a:rPr>
              <a:t>https://www.youtube.com/watch?v=Kj4Yp8WF71A&amp;t=16s</a:t>
            </a:r>
          </a:p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584F2-74BD-4A43-9243-CB3BF9BC3E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1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延伸閱讀：</a:t>
            </a:r>
            <a:r>
              <a:rPr lang="en-US" altLang="zh-TW" dirty="0"/>
              <a:t>https://futurecity.cw.com.tw/article/1503</a:t>
            </a:r>
          </a:p>
          <a:p>
            <a:r>
              <a:rPr lang="zh-TW" altLang="en-US" dirty="0"/>
              <a:t>                    </a:t>
            </a:r>
            <a:r>
              <a:rPr lang="en-US" altLang="zh-TW" dirty="0"/>
              <a:t>https://www.thenewslens.com/article/188361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84F2-74BD-4A43-9243-CB3BF9BC3EC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9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更多妮妃雅的介紹請看：</a:t>
            </a:r>
            <a:endParaRPr lang="en-US" altLang="zh-TW" dirty="0"/>
          </a:p>
          <a:p>
            <a:r>
              <a:rPr lang="en-US" dirty="0"/>
              <a:t>https://global.udn.com/global_vision/story/8664/7922329</a:t>
            </a:r>
          </a:p>
          <a:p>
            <a:r>
              <a:rPr lang="zh-TW" altLang="en-US" dirty="0"/>
              <a:t>影片：</a:t>
            </a:r>
            <a:endParaRPr lang="en-US" altLang="zh-TW" dirty="0"/>
          </a:p>
          <a:p>
            <a:r>
              <a:rPr lang="en-US" dirty="0"/>
              <a:t>https://www.youtube.com/watch?v=Go1AppwXFwA&amp;t=115s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84F2-74BD-4A43-9243-CB3BF9BC3E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更多妮妃雅的介紹請看：</a:t>
            </a:r>
            <a:endParaRPr lang="en-US" altLang="zh-TW" dirty="0"/>
          </a:p>
          <a:p>
            <a:r>
              <a:rPr lang="en-US" dirty="0"/>
              <a:t>https://global.udn.com/global_vision/story/8664/7922329</a:t>
            </a:r>
          </a:p>
          <a:p>
            <a:r>
              <a:rPr lang="zh-TW" altLang="en-US" dirty="0"/>
              <a:t>影片：</a:t>
            </a:r>
            <a:endParaRPr lang="en-US" altLang="zh-TW" dirty="0"/>
          </a:p>
          <a:p>
            <a:r>
              <a:rPr lang="en-US" dirty="0"/>
              <a:t>https://www.youtube.com/watch?v=Go1AppwXFwA&amp;t=115s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84F2-74BD-4A43-9243-CB3BF9BC3E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1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558255-DCD8-4A44-900E-DE5ADE442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6F28E3E-0964-43E9-BCBF-67BCD59EA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723F74A-5EAB-48D5-9475-EDC8D8D2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9E5043-C3F2-4E65-871F-61173D7C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394F3DD-8858-43A7-99CD-1EB5FDB55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332E4B-533B-48B3-B420-24D4FF74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76BAF8-FC48-40DF-AC72-C22A71A07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1CDFFF-F5E1-4201-9758-F553B35F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37CE2F-45C7-4159-A677-13BFD319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DA180-3D02-4CEE-970F-BE419626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44C3BD1-C5C4-44CD-974B-5FA1C582C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5B6D6AE-8332-4B3E-B1E5-222F26616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1008FE-38BD-4ECF-9F75-45BD7FF8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07EC84-C19A-45FD-8519-9F6F0CE5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C5F328-EFDB-404D-897E-63026BD1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2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FF916B-608E-403D-8893-4A6EC5C4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C53692-6777-4560-A2D1-ACD87A92B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FBCCB5-F1DE-4487-8714-F527FECD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49A93D-D653-4013-953E-185DBA19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8DD344-C984-4B2A-9C6B-260FF061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2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D8B33-5EA5-4466-9E13-6C9BFC02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2D2808-F926-4A2D-B2CD-272947E60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422743-6C69-449E-ADB8-F58B20A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9647C53-DE67-4D79-ACA4-55F5CE6E7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C5E618-89E5-4323-8F62-B3F59BCA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8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D2E23-6E6C-4A89-91D4-5210072E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713CC0-4ED3-407E-B34B-9F4BAAC88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50DAD2D-597A-41BB-B984-01B538659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5867A2B-2045-4AE3-BF2E-6A6AA153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45698F-346D-452C-8F28-483A18CA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A754E63-BC46-4D9C-8AD9-5488BAF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1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6CA409-0250-465E-BDAE-F1735E0A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3D34B9-244B-4126-912C-AEEDE8E08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B4DDE22-E0EF-40E5-A28A-626EFF145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47BE32-50B0-429A-BA6F-2EB69FB84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924A621-031F-4300-A46D-FA3EA20FAF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7A6D325-6059-4F50-BE35-B49AE414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4F68BD5-E976-4CF1-A1CF-8EE8708A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A4F4D71-75AE-4738-9B21-F154A165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D412B7-20DC-4002-8AC2-3A66D0BF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3F26CC-52AA-4FD1-9DB2-43726B21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6492FDA-FE38-47C0-91AE-72DF75D5F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18F5BC-1056-489E-9CC0-04B0D78F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69E5AAC-3439-4D80-8131-A7052BD6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3809B78-CA30-4E7F-A754-7D36A048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439E5A-92DD-4378-9FAC-FDD3CA19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3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415BD0-BC4D-4046-847F-CB103DEC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07EE7F-D2A6-4799-9821-69E8AEA65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3C35FA9-8F49-41C7-92B9-1D5CD1F0D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33532AE-F5CA-435E-B0E8-4CF33252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18A0C9-0A1C-4080-9783-E5E59EB2C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1C29D8-D1CA-47CF-93F6-5D21B534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D0AEAE-950D-4E75-A49F-F013A686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F93FF0B-FB8C-4021-B148-C6577EBF8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FF19504-FD09-414A-B268-9F22A69DF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306E9D-4FFC-4D8D-AC89-6C91772CD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E86A510-CC45-478A-860A-40E93442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45EBA4-157F-438F-A6A8-7BE18EB9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ADA3B81-4BC4-4C60-AB90-2C0CD615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BF44D1-7428-4642-9374-D05887EB0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6A60CA-1FC7-4E4B-9475-506CCE482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4ECB-77CC-4EB5-B755-1989CBC337D5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A6C069E-FB42-4AD2-B17D-44D6E502F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AB240A-07A6-4857-AD6F-992CADA7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4755-0595-443B-BE9B-AFA74CE8D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3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6.sv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878AA6F-FC51-40DD-A203-CC8BADF1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92" y="596417"/>
            <a:ext cx="7760578" cy="76496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2024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世界人權日教材包 </a:t>
            </a:r>
            <a:r>
              <a:rPr lang="en-US" altLang="zh-TW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5-6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年級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5734395E-5FAA-4C85-A940-51884E99C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093136"/>
            <a:ext cx="12192000" cy="764962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是好玩？還是歧視？</a:t>
            </a:r>
            <a:endParaRPr lang="en-US" sz="7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9" name="文字版面配置區 7">
            <a:extLst>
              <a:ext uri="{FF2B5EF4-FFF2-40B4-BE49-F238E27FC236}">
                <a16:creationId xmlns:a16="http://schemas.microsoft.com/office/drawing/2014/main" id="{954759C6-F9D3-48A5-BA9E-AE1C4934FC9D}"/>
              </a:ext>
            </a:extLst>
          </p:cNvPr>
          <p:cNvSpPr txBox="1">
            <a:spLocks/>
          </p:cNvSpPr>
          <p:nvPr/>
        </p:nvSpPr>
        <p:spPr>
          <a:xfrm>
            <a:off x="249555" y="2318167"/>
            <a:ext cx="11692890" cy="764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反歧視與人權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B5778B-4521-4E36-A669-80CB5A73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86" y="4763234"/>
            <a:ext cx="116626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1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-363255" y="507304"/>
            <a:ext cx="9068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   </a:t>
            </a:r>
            <a:r>
              <a:rPr lang="zh-TW" altLang="en-US" sz="32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用右邊的語詞，組合出正確的句子：</a:t>
            </a:r>
            <a:endParaRPr lang="en-US" altLang="zh-TW" sz="32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endParaRPr lang="en-US" sz="54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7F797E-8F3B-4885-8FBD-1E6E3D1F9642}"/>
              </a:ext>
            </a:extLst>
          </p:cNvPr>
          <p:cNvSpPr txBox="1"/>
          <p:nvPr/>
        </p:nvSpPr>
        <p:spPr>
          <a:xfrm>
            <a:off x="307932" y="1384467"/>
            <a:ext cx="6035459" cy="367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是：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對不同族群的人有</a:t>
            </a:r>
            <a:r>
              <a:rPr lang="en-US" altLang="zh-TW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A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並給予</a:t>
            </a:r>
            <a:r>
              <a:rPr lang="en-US" altLang="zh-TW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B</a:t>
            </a: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的對待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限制了他們的</a:t>
            </a:r>
            <a:r>
              <a:rPr lang="en-US" altLang="zh-TW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C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。</a:t>
            </a:r>
            <a:endParaRPr lang="en-US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2A67976-CFA4-470F-B49E-72619114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78" y="0"/>
            <a:ext cx="5177422" cy="63506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0702EEF-F4EA-484B-A312-9FFE95C354C6}"/>
              </a:ext>
            </a:extLst>
          </p:cNvPr>
          <p:cNvSpPr txBox="1"/>
          <p:nvPr/>
        </p:nvSpPr>
        <p:spPr>
          <a:xfrm>
            <a:off x="7491385" y="1134355"/>
            <a:ext cx="172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偏見</a:t>
            </a:r>
            <a:endParaRPr lang="en-US" sz="48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506D30-CE04-4061-B68B-D1E3BE5E9B75}"/>
              </a:ext>
            </a:extLst>
          </p:cNvPr>
          <p:cNvSpPr txBox="1"/>
          <p:nvPr/>
        </p:nvSpPr>
        <p:spPr>
          <a:xfrm>
            <a:off x="8012834" y="2180088"/>
            <a:ext cx="172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較差</a:t>
            </a:r>
            <a:endParaRPr lang="en-US" sz="4800" dirty="0">
              <a:solidFill>
                <a:schemeClr val="accent2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F31927B-9DFA-4F24-A05B-8C60BEB0F473}"/>
              </a:ext>
            </a:extLst>
          </p:cNvPr>
          <p:cNvSpPr txBox="1"/>
          <p:nvPr/>
        </p:nvSpPr>
        <p:spPr>
          <a:xfrm>
            <a:off x="9524251" y="3043280"/>
            <a:ext cx="223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超級好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7F28D0-95AC-40F3-BB19-7A57612B006D}"/>
              </a:ext>
            </a:extLst>
          </p:cNvPr>
          <p:cNvSpPr txBox="1"/>
          <p:nvPr/>
        </p:nvSpPr>
        <p:spPr>
          <a:xfrm>
            <a:off x="7686595" y="4052628"/>
            <a:ext cx="338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機會和權利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C72CF5C-1620-4647-9111-7EF09ED3ED0A}"/>
              </a:ext>
            </a:extLst>
          </p:cNvPr>
          <p:cNvSpPr txBox="1"/>
          <p:nvPr/>
        </p:nvSpPr>
        <p:spPr>
          <a:xfrm>
            <a:off x="9295525" y="4661815"/>
            <a:ext cx="298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長相和身高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DB87CD-39D9-4A8A-B764-A08B5336B2FE}"/>
              </a:ext>
            </a:extLst>
          </p:cNvPr>
          <p:cNvSpPr txBox="1"/>
          <p:nvPr/>
        </p:nvSpPr>
        <p:spPr>
          <a:xfrm>
            <a:off x="8288000" y="311857"/>
            <a:ext cx="1652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期待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C3E96CB-619D-48EA-B154-8D5E89F9DF74}"/>
              </a:ext>
            </a:extLst>
          </p:cNvPr>
          <p:cNvSpPr txBox="1"/>
          <p:nvPr/>
        </p:nvSpPr>
        <p:spPr>
          <a:xfrm>
            <a:off x="7372998" y="5308146"/>
            <a:ext cx="2742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星座和血型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4991A45-1D18-4B61-8354-083DEA1F92F7}"/>
              </a:ext>
            </a:extLst>
          </p:cNvPr>
          <p:cNvSpPr txBox="1"/>
          <p:nvPr/>
        </p:nvSpPr>
        <p:spPr>
          <a:xfrm>
            <a:off x="9289215" y="1137164"/>
            <a:ext cx="1652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喜好</a:t>
            </a:r>
            <a:endParaRPr lang="en-US" sz="4800" dirty="0">
              <a:solidFill>
                <a:schemeClr val="accent2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38F8C48-F081-465A-86D8-9185D2E95AD8}"/>
              </a:ext>
            </a:extLst>
          </p:cNvPr>
          <p:cNvSpPr txBox="1"/>
          <p:nvPr/>
        </p:nvSpPr>
        <p:spPr>
          <a:xfrm>
            <a:off x="7962159" y="3043280"/>
            <a:ext cx="172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同樣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8AC90D3-6A8F-4394-A2B6-78D7138149F6}"/>
              </a:ext>
            </a:extLst>
          </p:cNvPr>
          <p:cNvSpPr txBox="1"/>
          <p:nvPr/>
        </p:nvSpPr>
        <p:spPr>
          <a:xfrm>
            <a:off x="9527908" y="2196185"/>
            <a:ext cx="2664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友善</a:t>
            </a:r>
            <a:endParaRPr lang="en-US" sz="48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C389FE1-5B0E-4008-9551-198932C4F541}"/>
              </a:ext>
            </a:extLst>
          </p:cNvPr>
          <p:cNvSpPr txBox="1"/>
          <p:nvPr/>
        </p:nvSpPr>
        <p:spPr>
          <a:xfrm>
            <a:off x="10079389" y="316234"/>
            <a:ext cx="1652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區別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7BFBAD-CE6C-4A38-B5A5-B54B1C9D3156}"/>
              </a:ext>
            </a:extLst>
          </p:cNvPr>
          <p:cNvSpPr/>
          <p:nvPr/>
        </p:nvSpPr>
        <p:spPr>
          <a:xfrm>
            <a:off x="7179448" y="352705"/>
            <a:ext cx="516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0D4AB5F-8F07-44EA-9350-DA211766BB3C}"/>
              </a:ext>
            </a:extLst>
          </p:cNvPr>
          <p:cNvSpPr/>
          <p:nvPr/>
        </p:nvSpPr>
        <p:spPr>
          <a:xfrm>
            <a:off x="7233141" y="2288517"/>
            <a:ext cx="516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B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BC1F356-8BAB-4DE5-898C-48FDF5E507F9}"/>
              </a:ext>
            </a:extLst>
          </p:cNvPr>
          <p:cNvSpPr/>
          <p:nvPr/>
        </p:nvSpPr>
        <p:spPr>
          <a:xfrm>
            <a:off x="7233141" y="4049818"/>
            <a:ext cx="526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</a:t>
            </a:r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7260C88-C72F-4B61-AC13-D510213BE984}"/>
              </a:ext>
            </a:extLst>
          </p:cNvPr>
          <p:cNvCxnSpPr/>
          <p:nvPr/>
        </p:nvCxnSpPr>
        <p:spPr>
          <a:xfrm>
            <a:off x="7179448" y="2068830"/>
            <a:ext cx="49020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4A1B4F8-DB69-478C-B264-B35723A1B394}"/>
              </a:ext>
            </a:extLst>
          </p:cNvPr>
          <p:cNvCxnSpPr/>
          <p:nvPr/>
        </p:nvCxnSpPr>
        <p:spPr>
          <a:xfrm>
            <a:off x="7152258" y="4049818"/>
            <a:ext cx="49020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7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0" y="52414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   「歧視」是：</a:t>
            </a:r>
            <a:endParaRPr lang="en-US" sz="54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7F797E-8F3B-4885-8FBD-1E6E3D1F9642}"/>
              </a:ext>
            </a:extLst>
          </p:cNvPr>
          <p:cNvSpPr txBox="1"/>
          <p:nvPr/>
        </p:nvSpPr>
        <p:spPr>
          <a:xfrm>
            <a:off x="1054273" y="1951715"/>
            <a:ext cx="10319361" cy="18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對不同族群的人有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偏見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，並給予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較差的對待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限制了他們的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機會和權利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。</a:t>
            </a:r>
            <a:endParaRPr lang="en-US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6994972-2838-48FA-AB3A-C983EF252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73" y="4745818"/>
            <a:ext cx="2060627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868921" y="502056"/>
            <a:ext cx="6870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兒童權利公約</a:t>
            </a:r>
            <a:endParaRPr lang="en-US" altLang="zh-TW" sz="54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禁止歧視原則</a:t>
            </a:r>
            <a:r>
              <a:rPr lang="en-US" altLang="zh-TW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(§2)</a:t>
            </a:r>
            <a:endParaRPr lang="en-US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7F797E-8F3B-4885-8FBD-1E6E3D1F9642}"/>
              </a:ext>
            </a:extLst>
          </p:cNvPr>
          <p:cNvSpPr txBox="1"/>
          <p:nvPr/>
        </p:nvSpPr>
        <p:spPr>
          <a:xfrm>
            <a:off x="868921" y="2396558"/>
            <a:ext cx="10709359" cy="18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每個兒童都不會因為他</a:t>
            </a:r>
            <a:r>
              <a:rPr lang="en-US" altLang="zh-TW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她和父母或實際照顧者的任何因素，受到不一樣的待遇或差別對待。</a:t>
            </a:r>
            <a:endParaRPr lang="en-US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6994972-2838-48FA-AB3A-C983EF252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73" y="4745818"/>
            <a:ext cx="2060627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C1F946C-7309-4E7D-9FF4-5BE91FE7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73" y="4843612"/>
            <a:ext cx="2060627" cy="195088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901874" y="501505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歧視，常常出現在我們的生活周遭：</a:t>
            </a:r>
            <a:endParaRPr lang="en-US" altLang="zh-TW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0E82E1F-ED15-4F39-92F6-A78B606086EE}"/>
              </a:ext>
            </a:extLst>
          </p:cNvPr>
          <p:cNvSpPr txBox="1"/>
          <p:nvPr/>
        </p:nvSpPr>
        <p:spPr>
          <a:xfrm>
            <a:off x="901873" y="1478536"/>
            <a:ext cx="12191999" cy="15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有些歧視，甚至假裝成好笑的梗圖，</a:t>
            </a:r>
            <a:endParaRPr lang="en-US" altLang="zh-TW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挑戰看看，你是否能找出充滿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</a:t>
            </a: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的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地獄梗</a:t>
            </a:r>
            <a:r>
              <a:rPr lang="en-US" altLang="zh-TW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9E2B4B-1D01-4B79-8451-01E40C088F9C}"/>
              </a:ext>
            </a:extLst>
          </p:cNvPr>
          <p:cNvSpPr txBox="1"/>
          <p:nvPr/>
        </p:nvSpPr>
        <p:spPr>
          <a:xfrm rot="10800000" flipV="1">
            <a:off x="10279655" y="6414428"/>
            <a:ext cx="1445914" cy="29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請切記，地獄梗的意思是：</a:t>
            </a:r>
            <a:endParaRPr lang="en-US" altLang="zh-TW" sz="3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開這個玩笑會</a:t>
            </a:r>
            <a:r>
              <a:rPr lang="zh-TW" altLang="en-US" sz="3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下地獄</a:t>
            </a:r>
            <a:r>
              <a:rPr lang="en-US" altLang="zh-TW" sz="3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zh-TW" altLang="en-US" sz="3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請不要</a:t>
            </a:r>
            <a:r>
              <a:rPr lang="zh-TW" altLang="en-US" sz="3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在平常的生活中亂玩地獄梗喔</a:t>
            </a:r>
            <a:r>
              <a:rPr lang="en-US" altLang="zh-TW" sz="3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1240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CCCABFF-8FF4-402A-9763-D9F76B75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080" y="4755167"/>
            <a:ext cx="2060627" cy="195088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901875" y="501505"/>
            <a:ext cx="824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歧視，常常出現在我們的生活周遭：</a:t>
            </a:r>
            <a:endParaRPr lang="en-US" altLang="zh-TW" sz="16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0E82E1F-ED15-4F39-92F6-A78B606086EE}"/>
              </a:ext>
            </a:extLst>
          </p:cNvPr>
          <p:cNvSpPr txBox="1"/>
          <p:nvPr/>
        </p:nvSpPr>
        <p:spPr>
          <a:xfrm>
            <a:off x="901871" y="840059"/>
            <a:ext cx="12191999" cy="66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有些歧視，甚至假裝成好笑的梗圖，</a:t>
            </a:r>
            <a:endParaRPr lang="en-US" altLang="zh-TW" sz="16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挑戰看看，你是否能找出充滿歧視的地獄梗</a:t>
            </a:r>
            <a:r>
              <a:rPr lang="en-US" altLang="zh-TW" sz="16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202327B-1B70-4E81-A036-2F9590A569FD}"/>
              </a:ext>
            </a:extLst>
          </p:cNvPr>
          <p:cNvSpPr txBox="1"/>
          <p:nvPr/>
        </p:nvSpPr>
        <p:spPr>
          <a:xfrm>
            <a:off x="901870" y="1708155"/>
            <a:ext cx="12191999" cy="275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請切記，地獄梗的意思是：</a:t>
            </a:r>
            <a:endParaRPr lang="en-US" altLang="zh-TW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開這個玩笑會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下地獄</a:t>
            </a:r>
            <a:r>
              <a:rPr lang="en-US" altLang="zh-TW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請不要</a:t>
            </a: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在平常的生活中亂玩地獄梗喔</a:t>
            </a:r>
            <a:r>
              <a:rPr lang="en-US" altLang="zh-TW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795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CCCABFF-8FF4-402A-9763-D9F76B750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373" y="4788982"/>
            <a:ext cx="2060627" cy="195088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B765FA5-56D2-4116-92EF-976A4954B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40" y="170081"/>
            <a:ext cx="7722627" cy="186501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E9A2D06-211B-41CD-98F8-09D02654E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8754" y="2397215"/>
            <a:ext cx="9059441" cy="2621507"/>
          </a:xfrm>
          <a:prstGeom prst="rect">
            <a:avLst/>
          </a:prstGeom>
        </p:spPr>
      </p:pic>
      <p:pic>
        <p:nvPicPr>
          <p:cNvPr id="5" name="圖形 4" descr="時鐘">
            <a:extLst>
              <a:ext uri="{FF2B5EF4-FFF2-40B4-BE49-F238E27FC236}">
                <a16:creationId xmlns:a16="http://schemas.microsoft.com/office/drawing/2014/main" id="{5DDD9F35-7E39-4073-9015-7B5C7125D0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46303" y="344667"/>
            <a:ext cx="1690429" cy="1690429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5D9EC778-77E6-4172-8519-4B36D254681B}"/>
              </a:ext>
            </a:extLst>
          </p:cNvPr>
          <p:cNvSpPr/>
          <p:nvPr/>
        </p:nvSpPr>
        <p:spPr>
          <a:xfrm>
            <a:off x="9964892" y="480921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計時開始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BD2F771D-D65B-4EC5-B7A6-6A3F4279BF00}"/>
              </a:ext>
            </a:extLst>
          </p:cNvPr>
          <p:cNvSpPr/>
          <p:nvPr/>
        </p:nvSpPr>
        <p:spPr>
          <a:xfrm>
            <a:off x="9976598" y="480921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4610161-40AD-4794-9473-D2B32FCE90F8}"/>
              </a:ext>
            </a:extLst>
          </p:cNvPr>
          <p:cNvSpPr/>
          <p:nvPr/>
        </p:nvSpPr>
        <p:spPr>
          <a:xfrm>
            <a:off x="9964891" y="480921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1F9D5416-70BE-45F6-86BD-19C9BB762E30}"/>
              </a:ext>
            </a:extLst>
          </p:cNvPr>
          <p:cNvSpPr/>
          <p:nvPr/>
        </p:nvSpPr>
        <p:spPr>
          <a:xfrm>
            <a:off x="9976598" y="480921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60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44B1B8DC-9C96-4D90-B1F0-D849678EE8DF}"/>
              </a:ext>
            </a:extLst>
          </p:cNvPr>
          <p:cNvSpPr/>
          <p:nvPr/>
        </p:nvSpPr>
        <p:spPr>
          <a:xfrm>
            <a:off x="9977615" y="480921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E682D275-AC4A-4819-9614-F81418CF5EAA}"/>
              </a:ext>
            </a:extLst>
          </p:cNvPr>
          <p:cNvSpPr/>
          <p:nvPr/>
        </p:nvSpPr>
        <p:spPr>
          <a:xfrm>
            <a:off x="9960966" y="480921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E50B13F-630F-4A50-89E0-AF478E62C8FC}"/>
              </a:ext>
            </a:extLst>
          </p:cNvPr>
          <p:cNvSpPr/>
          <p:nvPr/>
        </p:nvSpPr>
        <p:spPr>
          <a:xfrm>
            <a:off x="9969254" y="490607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54D231F3-26AC-474D-9BC0-87349C7729D5}"/>
              </a:ext>
            </a:extLst>
          </p:cNvPr>
          <p:cNvSpPr/>
          <p:nvPr/>
        </p:nvSpPr>
        <p:spPr>
          <a:xfrm>
            <a:off x="9968868" y="474642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8EFF941-2669-43B6-B20F-D0E5736D6DE4}"/>
              </a:ext>
            </a:extLst>
          </p:cNvPr>
          <p:cNvSpPr/>
          <p:nvPr/>
        </p:nvSpPr>
        <p:spPr>
          <a:xfrm>
            <a:off x="9964891" y="490607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8250E474-66FA-4312-B0CD-770A3C6F70C5}"/>
              </a:ext>
            </a:extLst>
          </p:cNvPr>
          <p:cNvSpPr/>
          <p:nvPr/>
        </p:nvSpPr>
        <p:spPr>
          <a:xfrm>
            <a:off x="9964891" y="479645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CABBEE6-46F8-47CD-A84E-FE11A77AF7DD}"/>
              </a:ext>
            </a:extLst>
          </p:cNvPr>
          <p:cNvSpPr/>
          <p:nvPr/>
        </p:nvSpPr>
        <p:spPr>
          <a:xfrm>
            <a:off x="9404207" y="2044782"/>
            <a:ext cx="2679899" cy="584774"/>
          </a:xfrm>
          <a:prstGeom prst="rect">
            <a:avLst/>
          </a:prstGeom>
          <a:solidFill>
            <a:srgbClr val="9CBEBD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點一下開始計時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分鐘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67CD78F-FB81-479F-8F12-BAA06D10394F}"/>
              </a:ext>
            </a:extLst>
          </p:cNvPr>
          <p:cNvSpPr/>
          <p:nvPr/>
        </p:nvSpPr>
        <p:spPr>
          <a:xfrm>
            <a:off x="9404207" y="1965065"/>
            <a:ext cx="2765785" cy="709906"/>
          </a:xfrm>
          <a:prstGeom prst="rect">
            <a:avLst/>
          </a:prstGeom>
          <a:solidFill>
            <a:srgbClr val="1C4237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Times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UP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8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12D4C4-983A-490A-B285-30461F41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50" y="294640"/>
            <a:ext cx="8792527" cy="586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F976F0A-51B3-437B-91D4-35155BFC8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804" y="4149844"/>
            <a:ext cx="4157832" cy="228619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720486D-56F8-4EE2-A8EB-322B6A3E1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9" y="428085"/>
            <a:ext cx="2432515" cy="107298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8EC0CAC-2486-4FBF-B50E-9735EB61ED89}"/>
              </a:ext>
            </a:extLst>
          </p:cNvPr>
          <p:cNvSpPr txBox="1"/>
          <p:nvPr/>
        </p:nvSpPr>
        <p:spPr>
          <a:xfrm>
            <a:off x="1628076" y="6214471"/>
            <a:ext cx="2185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圖片來源：梗圖產生器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12D4C4-983A-490A-B285-30461F41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7" y="294640"/>
            <a:ext cx="9035572" cy="586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F976F0A-51B3-437B-91D4-35155BFC8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804" y="4149844"/>
            <a:ext cx="4157832" cy="228619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720486D-56F8-4EE2-A8EB-322B6A3E1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9" y="428085"/>
            <a:ext cx="2432515" cy="10729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769AD63-7A10-46A0-9527-CE9CF4183C9B}"/>
              </a:ext>
            </a:extLst>
          </p:cNvPr>
          <p:cNvSpPr txBox="1"/>
          <p:nvPr/>
        </p:nvSpPr>
        <p:spPr>
          <a:xfrm>
            <a:off x="1628076" y="6214471"/>
            <a:ext cx="2185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圖片來源：梗圖產生器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4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12D4C4-983A-490A-B285-30461F41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23" y="294640"/>
            <a:ext cx="7815580" cy="586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F976F0A-51B3-437B-91D4-35155BFC8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804" y="4149844"/>
            <a:ext cx="4157832" cy="228619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720486D-56F8-4EE2-A8EB-322B6A3E1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9" y="428085"/>
            <a:ext cx="2432515" cy="10729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96ECE3-AF96-480B-AFE7-A02E8C3EC1E0}"/>
              </a:ext>
            </a:extLst>
          </p:cNvPr>
          <p:cNvSpPr txBox="1"/>
          <p:nvPr/>
        </p:nvSpPr>
        <p:spPr>
          <a:xfrm>
            <a:off x="2069094" y="6257168"/>
            <a:ext cx="2185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圖片來源：梗圖產生器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46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12D4C4-983A-490A-B285-30461F41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68" y="261186"/>
            <a:ext cx="4024040" cy="586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720486D-56F8-4EE2-A8EB-322B6A3E1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9" y="428085"/>
            <a:ext cx="2432515" cy="10729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D7D6DAD-6671-4AA3-8312-300ACE787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837" y="2107829"/>
            <a:ext cx="3785944" cy="286536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DE7F248-BBB3-4ABC-96D8-6928F66F2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698" y="4458499"/>
            <a:ext cx="3176291" cy="128636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6802145-34F4-4B28-B0DF-4C53B3E6F756}"/>
              </a:ext>
            </a:extLst>
          </p:cNvPr>
          <p:cNvSpPr txBox="1"/>
          <p:nvPr/>
        </p:nvSpPr>
        <p:spPr>
          <a:xfrm>
            <a:off x="3175949" y="6203320"/>
            <a:ext cx="21856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圖片來源：梗圖產生器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878AA6F-FC51-40DD-A203-CC8BADF1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08" y="641964"/>
            <a:ext cx="4855590" cy="76496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學習目標：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ADDB085-50B1-4044-99EE-D15563B4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475" y="1582722"/>
            <a:ext cx="10515600" cy="319707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zh-TW" altLang="en-US" sz="36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覺察並辨識生活中的偏見與歧視。</a:t>
            </a:r>
            <a:endParaRPr lang="en-US" sz="36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zh-TW" altLang="en-US" sz="36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理解歧視會對平等權造成傷害。</a:t>
            </a:r>
            <a:endParaRPr lang="en-US" altLang="zh-TW" sz="36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457200" indent="-457200">
              <a:lnSpc>
                <a:spcPct val="170000"/>
              </a:lnSpc>
              <a:buFont typeface="+mj-lt"/>
              <a:buAutoNum type="arabicPeriod"/>
            </a:pPr>
            <a:r>
              <a:rPr lang="zh-TW" altLang="en-US" sz="36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願意採取反對歧視的倡議行動。</a:t>
            </a:r>
            <a:endParaRPr lang="en-US" sz="36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4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AA38B8-FC12-462E-9842-1E19471E5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60" y="640218"/>
            <a:ext cx="4071003" cy="38945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9434726-17B7-4A26-8223-EFCC5219DD1A}"/>
              </a:ext>
            </a:extLst>
          </p:cNvPr>
          <p:cNvSpPr txBox="1"/>
          <p:nvPr/>
        </p:nvSpPr>
        <p:spPr>
          <a:xfrm>
            <a:off x="5935554" y="466971"/>
            <a:ext cx="5713908" cy="389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霍金博士：</a:t>
            </a:r>
            <a:endParaRPr lang="en-US" altLang="zh-TW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英國物理學家，是</a:t>
            </a:r>
            <a:r>
              <a:rPr lang="en-US" altLang="zh-TW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21</a:t>
            </a: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世紀最偉大的科學家之一，霍金博士患有</a:t>
            </a:r>
            <a:r>
              <a:rPr lang="en-US" altLang="zh-TW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ALS</a:t>
            </a: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，病情隨著年紀加劇，晚年時已經全身癱瘓無法言語，只能透過單邊臉頰肌肉驅動語音裝置與人溝通。</a:t>
            </a:r>
            <a:endParaRPr lang="en-US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5849222-333E-4C57-BEE6-57776F2252FD}"/>
              </a:ext>
            </a:extLst>
          </p:cNvPr>
          <p:cNvSpPr txBox="1"/>
          <p:nvPr/>
        </p:nvSpPr>
        <p:spPr>
          <a:xfrm>
            <a:off x="5956394" y="4559334"/>
            <a:ext cx="5585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說說看，</a:t>
            </a:r>
            <a:endParaRPr lang="en-US" altLang="zh-TW" sz="40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為什麼這個玩笑不應該？</a:t>
            </a:r>
            <a:endParaRPr lang="en-US" sz="40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7EE9AD4-38FB-4419-BDDB-88D7B803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37" y="0"/>
            <a:ext cx="4721252" cy="66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3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4C89E6-4D7B-481B-BA04-AEB94270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59" y="222422"/>
            <a:ext cx="3882774" cy="58694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B87D480-AEBF-4532-ADF5-600C2A3BA280}"/>
              </a:ext>
            </a:extLst>
          </p:cNvPr>
          <p:cNvSpPr/>
          <p:nvPr/>
        </p:nvSpPr>
        <p:spPr>
          <a:xfrm>
            <a:off x="5651497" y="235271"/>
            <a:ext cx="6096000" cy="389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翻唱</a:t>
            </a:r>
            <a:r>
              <a:rPr lang="en-US" altLang="zh-TW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番</a:t>
            </a:r>
            <a:r>
              <a:rPr lang="en-US" altLang="zh-TW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)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：</a:t>
            </a:r>
            <a:endParaRPr lang="en-US" altLang="zh-TW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康熙年間，台灣被編入清帝國版圖。清帝國開始以「番」來指稱台灣的原住民族，後成為台灣漢人對台灣原住民的稱呼，是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帶有歧視的蔑稱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，應該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避免使用該詞彙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。</a:t>
            </a: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2CAC342-37F1-40E4-A56F-0B57453E11C4}"/>
              </a:ext>
            </a:extLst>
          </p:cNvPr>
          <p:cNvSpPr txBox="1"/>
          <p:nvPr/>
        </p:nvSpPr>
        <p:spPr>
          <a:xfrm>
            <a:off x="5669228" y="4401175"/>
            <a:ext cx="5585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說說看，</a:t>
            </a:r>
            <a:endParaRPr lang="en-US" altLang="zh-TW" sz="40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為什麼這個玩笑不應該？</a:t>
            </a:r>
            <a:endParaRPr lang="en-US" sz="40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0B33DA6-2CC6-488B-8E5B-F8353132B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2" y="-86497"/>
            <a:ext cx="4879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A823A5A-1404-4563-9B66-D42676AD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F04480A-FE10-4038-892B-8EC6AA966757}"/>
              </a:ext>
            </a:extLst>
          </p:cNvPr>
          <p:cNvSpPr txBox="1"/>
          <p:nvPr/>
        </p:nvSpPr>
        <p:spPr>
          <a:xfrm>
            <a:off x="1791728" y="896025"/>
            <a:ext cx="165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Aharoni" panose="02010803020104030203" pitchFamily="2" charset="-79"/>
                <a:cs typeface="Aharoni" panose="02010803020104030203" pitchFamily="2" charset="-79"/>
              </a:rPr>
              <a:t>WHY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73B32C0-137E-4643-9DEA-8885D577C9B0}"/>
              </a:ext>
            </a:extLst>
          </p:cNvPr>
          <p:cNvSpPr txBox="1"/>
          <p:nvPr/>
        </p:nvSpPr>
        <p:spPr>
          <a:xfrm>
            <a:off x="5375186" y="512617"/>
            <a:ext cx="5747953" cy="18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這些梗圖中，嘲笑了誰？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      為什麼這就是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</a:t>
            </a: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？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0978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EE5C191-A320-4781-BA47-A9984E244EBD}"/>
              </a:ext>
            </a:extLst>
          </p:cNvPr>
          <p:cNvSpPr/>
          <p:nvPr/>
        </p:nvSpPr>
        <p:spPr>
          <a:xfrm>
            <a:off x="3237469" y="4160438"/>
            <a:ext cx="85014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歧視是：</a:t>
            </a:r>
            <a:endParaRPr lang="en-US" altLang="zh-TW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對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不同族群的人</a:t>
            </a: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有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偏見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，並給予較差的對待，限制了他們的機會和權利。</a:t>
            </a: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58221E-0677-4FBC-AEEC-9F2C45789DAA}"/>
              </a:ext>
            </a:extLst>
          </p:cNvPr>
          <p:cNvSpPr/>
          <p:nvPr/>
        </p:nvSpPr>
        <p:spPr>
          <a:xfrm>
            <a:off x="3237469" y="389238"/>
            <a:ext cx="8933935" cy="82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罕見疾病患者和原住民的共同特點是甚麼？</a:t>
            </a:r>
            <a:endParaRPr lang="en-US" sz="36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C0CA4A-77A2-43EE-A7E6-C390B5AEBC2D}"/>
              </a:ext>
            </a:extLst>
          </p:cNvPr>
          <p:cNvSpPr txBox="1"/>
          <p:nvPr/>
        </p:nvSpPr>
        <p:spPr>
          <a:xfrm>
            <a:off x="3237469" y="1468175"/>
            <a:ext cx="7068065" cy="243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少數族群、相對弱勢</a:t>
            </a:r>
            <a:endParaRPr lang="en-US" altLang="zh-TW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有特別辛苦之處！</a:t>
            </a:r>
            <a:endParaRPr lang="en-US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18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EE5C191-A320-4781-BA47-A9984E244EBD}"/>
              </a:ext>
            </a:extLst>
          </p:cNvPr>
          <p:cNvSpPr/>
          <p:nvPr/>
        </p:nvSpPr>
        <p:spPr>
          <a:xfrm>
            <a:off x="3237469" y="4160438"/>
            <a:ext cx="85014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歧視是：</a:t>
            </a:r>
            <a:endParaRPr lang="en-US" altLang="zh-TW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對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不同族群的人</a:t>
            </a: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有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偏見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，並給予較差的對待，限制了他們的機會和權利。</a:t>
            </a: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58221E-0677-4FBC-AEEC-9F2C45789DAA}"/>
              </a:ext>
            </a:extLst>
          </p:cNvPr>
          <p:cNvSpPr/>
          <p:nvPr/>
        </p:nvSpPr>
        <p:spPr>
          <a:xfrm>
            <a:off x="3237469" y="389238"/>
            <a:ext cx="8933935" cy="907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還有哪些族群，常會遭遇歧視？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C0CA4A-77A2-43EE-A7E6-C390B5AEBC2D}"/>
              </a:ext>
            </a:extLst>
          </p:cNvPr>
          <p:cNvSpPr txBox="1"/>
          <p:nvPr/>
        </p:nvSpPr>
        <p:spPr>
          <a:xfrm>
            <a:off x="3237469" y="1468175"/>
            <a:ext cx="8501449" cy="243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老人、小孩、同志、移工、身心障礙、肥胖、貧窮</a:t>
            </a:r>
            <a:r>
              <a:rPr lang="en-US" altLang="zh-TW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……</a:t>
            </a:r>
            <a:endParaRPr lang="en-US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00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EE5C191-A320-4781-BA47-A9984E244EBD}"/>
              </a:ext>
            </a:extLst>
          </p:cNvPr>
          <p:cNvSpPr/>
          <p:nvPr/>
        </p:nvSpPr>
        <p:spPr>
          <a:xfrm>
            <a:off x="3237469" y="4160438"/>
            <a:ext cx="85014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歧視是：</a:t>
            </a:r>
            <a:endParaRPr lang="en-US" altLang="zh-TW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對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不同族群的人有偏見，並給予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較差的對待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，限制了他們的機會和權利。</a:t>
            </a: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58221E-0677-4FBC-AEEC-9F2C45789DAA}"/>
              </a:ext>
            </a:extLst>
          </p:cNvPr>
          <p:cNvSpPr/>
          <p:nvPr/>
        </p:nvSpPr>
        <p:spPr>
          <a:xfrm>
            <a:off x="3237469" y="389238"/>
            <a:ext cx="8933935" cy="907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在梗圖中，有那些較差的對待？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C0CA4A-77A2-43EE-A7E6-C390B5AEBC2D}"/>
              </a:ext>
            </a:extLst>
          </p:cNvPr>
          <p:cNvSpPr txBox="1"/>
          <p:nvPr/>
        </p:nvSpPr>
        <p:spPr>
          <a:xfrm>
            <a:off x="3237469" y="1296731"/>
            <a:ext cx="7068065" cy="243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帶有惡意的嘲笑！</a:t>
            </a:r>
            <a:endParaRPr lang="en-US" altLang="zh-TW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被標籤、強化偏見！</a:t>
            </a:r>
            <a:endParaRPr lang="en-US" altLang="zh-TW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5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EE5C191-A320-4781-BA47-A9984E244EBD}"/>
              </a:ext>
            </a:extLst>
          </p:cNvPr>
          <p:cNvSpPr/>
          <p:nvPr/>
        </p:nvSpPr>
        <p:spPr>
          <a:xfrm>
            <a:off x="3015046" y="4160438"/>
            <a:ext cx="85014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歧視是：</a:t>
            </a:r>
            <a:endParaRPr lang="en-US" altLang="zh-TW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對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不同族群的人有偏見，並給予較差的對待，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限制了他們的機會和權利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。</a:t>
            </a: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58221E-0677-4FBC-AEEC-9F2C45789DAA}"/>
              </a:ext>
            </a:extLst>
          </p:cNvPr>
          <p:cNvSpPr/>
          <p:nvPr/>
        </p:nvSpPr>
        <p:spPr>
          <a:xfrm>
            <a:off x="3015046" y="574589"/>
            <a:ext cx="8933935" cy="907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嘲笑會限制他們的機會和權利嗎？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C0CA4A-77A2-43EE-A7E6-C390B5AEBC2D}"/>
              </a:ext>
            </a:extLst>
          </p:cNvPr>
          <p:cNvSpPr txBox="1"/>
          <p:nvPr/>
        </p:nvSpPr>
        <p:spPr>
          <a:xfrm>
            <a:off x="3015046" y="1809380"/>
            <a:ext cx="8723872" cy="2023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被尊重，是每一個人的權利！</a:t>
            </a:r>
            <a:endParaRPr lang="en-US" altLang="zh-TW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被尊重，身心才能良好發展！</a:t>
            </a:r>
            <a:endParaRPr lang="en-US" sz="54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37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1B593B3-54ED-4C53-B22E-F0F0D031BF66}"/>
              </a:ext>
            </a:extLst>
          </p:cNvPr>
          <p:cNvSpPr txBox="1"/>
          <p:nvPr/>
        </p:nvSpPr>
        <p:spPr>
          <a:xfrm>
            <a:off x="1357184" y="753622"/>
            <a:ext cx="997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這些地獄梗，常常就是歧視！</a:t>
            </a:r>
            <a:endParaRPr lang="en-US" sz="4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08D4D005-63FE-4A9E-AFD3-99159CFC8AF3}"/>
              </a:ext>
            </a:extLst>
          </p:cNvPr>
          <p:cNvSpPr/>
          <p:nvPr/>
        </p:nvSpPr>
        <p:spPr>
          <a:xfrm>
            <a:off x="4769269" y="4316557"/>
            <a:ext cx="3385074" cy="2017674"/>
          </a:xfrm>
          <a:prstGeom prst="wedgeEllipseCallout">
            <a:avLst>
              <a:gd name="adj1" fmla="val 71808"/>
              <a:gd name="adj2" fmla="val -37088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我用影片回答你！</a:t>
            </a:r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AB9969-380F-489A-9070-7C1E98FA7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567" y="3792789"/>
            <a:ext cx="4602842" cy="3065211"/>
          </a:xfrm>
          <a:prstGeom prst="rect">
            <a:avLst/>
          </a:prstGeom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66CA8C9A-0338-4BB4-B948-8DFEB9B059C4}"/>
              </a:ext>
            </a:extLst>
          </p:cNvPr>
          <p:cNvSpPr/>
          <p:nvPr/>
        </p:nvSpPr>
        <p:spPr>
          <a:xfrm>
            <a:off x="1445401" y="1987974"/>
            <a:ext cx="5511453" cy="2448997"/>
          </a:xfrm>
          <a:prstGeom prst="wedgeEllipseCallout">
            <a:avLst>
              <a:gd name="adj1" fmla="val -55345"/>
              <a:gd name="adj2" fmla="val 37262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老師，只是開玩笑，不可以嗎？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24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239F06E-250A-4E44-A2B8-0953C25574E2}"/>
              </a:ext>
            </a:extLst>
          </p:cNvPr>
          <p:cNvSpPr/>
          <p:nvPr/>
        </p:nvSpPr>
        <p:spPr>
          <a:xfrm>
            <a:off x="172122" y="6395306"/>
            <a:ext cx="6015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https://www.youtube.com/watch?v=Kj4Yp8WF71A&amp;t=16s</a:t>
            </a:r>
          </a:p>
        </p:txBody>
      </p:sp>
      <p:pic>
        <p:nvPicPr>
          <p:cNvPr id="3" name="認識一個人不該從貼標籤開始 _ 2022年度 ">
            <a:hlinkClick r:id="" action="ppaction://media"/>
            <a:extLst>
              <a:ext uri="{FF2B5EF4-FFF2-40B4-BE49-F238E27FC236}">
                <a16:creationId xmlns:a16="http://schemas.microsoft.com/office/drawing/2014/main" id="{0D1A09B3-25AA-4AC0-9F2D-2B9D72665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6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0" y="1947392"/>
            <a:ext cx="12192000" cy="243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NYuanMXBold-B5" panose="020F0800000000000000" pitchFamily="34" charset="-120"/>
                <a:ea typeface="DFPNYuanMXBold-B5" panose="020F0800000000000000" pitchFamily="34" charset="-120"/>
                <a:cs typeface="+mn-cs"/>
              </a:rPr>
              <a:t>你有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DFPNYuanMXBold-B5" panose="020F0800000000000000" pitchFamily="34" charset="-120"/>
                <a:ea typeface="DFPNYuanMXBold-B5" panose="020F0800000000000000" pitchFamily="34" charset="-120"/>
                <a:cs typeface="+mn-cs"/>
              </a:rPr>
              <a:t>被歧視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NYuanMXBold-B5" panose="020F0800000000000000" pitchFamily="34" charset="-120"/>
                <a:ea typeface="DFPNYuanMXBold-B5" panose="020F0800000000000000" pitchFamily="34" charset="-120"/>
                <a:cs typeface="+mn-cs"/>
              </a:rPr>
              <a:t>的經驗嗎？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NYuanMXBold-B5" panose="020F0800000000000000" pitchFamily="34" charset="-120"/>
              <a:ea typeface="DFPNYuanMXBold-B5" panose="020F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NYuanMXBold-B5" panose="020F0800000000000000" pitchFamily="34" charset="-120"/>
                <a:ea typeface="DFPNYuanMXBold-B5" panose="020F0800000000000000" pitchFamily="34" charset="-120"/>
                <a:cs typeface="+mn-cs"/>
              </a:rPr>
              <a:t>你當時的心情是甚麼？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NYuanMXBold-B5" panose="020F0800000000000000" pitchFamily="34" charset="-120"/>
              <a:ea typeface="DFPNYuanMXBold-B5" panose="020F0800000000000000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6777F7-6D7F-456F-AE70-B6688DA34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9291"/>
            <a:ext cx="12186960" cy="2194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84DC437-1067-4461-8B76-2E1836766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635" y="4386649"/>
            <a:ext cx="2610365" cy="24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2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878AA6F-FC51-40DD-A203-CC8BADF1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08" y="641964"/>
            <a:ext cx="4855590" cy="76496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實質內涵：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ADDB085-50B1-4044-99EE-D15563B4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2105" y="1780427"/>
            <a:ext cx="10515600" cy="124863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DFPNYuanMXBold-B5" panose="020F0800000000000000" pitchFamily="34" charset="-120"/>
                <a:ea typeface="DFPNYuanMXBold-B5" panose="020F0800000000000000" pitchFamily="34" charset="-120"/>
                <a:cs typeface="Times New Roman" panose="02020603050405020304" pitchFamily="18" charset="0"/>
              </a:rPr>
              <a:t>人</a:t>
            </a:r>
            <a:r>
              <a:rPr lang="en-US" sz="3200" b="1" dirty="0">
                <a:latin typeface="DFPNYuanMXBold-B5" panose="020F0800000000000000" pitchFamily="34" charset="-120"/>
                <a:ea typeface="DFPNYuanMXBold-B5" panose="020F0800000000000000" pitchFamily="34" charset="-120"/>
                <a:cs typeface="Times New Roman" panose="02020603050405020304" pitchFamily="18" charset="0"/>
              </a:rPr>
              <a:t>E6</a:t>
            </a:r>
            <a:r>
              <a:rPr lang="zh-TW" altLang="en-US" sz="3200" b="1" dirty="0">
                <a:latin typeface="DFPNYuanMXBold-B5" panose="020F0800000000000000" pitchFamily="34" charset="-120"/>
                <a:ea typeface="DFPNYuanMXBold-B5" panose="020F0800000000000000" pitchFamily="34" charset="-120"/>
                <a:cs typeface="Times New Roman" panose="02020603050405020304" pitchFamily="18" charset="0"/>
              </a:rPr>
              <a:t>覺察個人的</a:t>
            </a:r>
            <a:r>
              <a:rPr lang="zh-TW" altLang="en-US" sz="3600" b="1" dirty="0">
                <a:latin typeface="DFPNYuanMXBold-B5" panose="020F0800000000000000" pitchFamily="34" charset="-120"/>
                <a:ea typeface="DFPNYuanMXBold-B5" panose="020F0800000000000000" pitchFamily="34" charset="-120"/>
                <a:cs typeface="Times New Roman" panose="02020603050405020304" pitchFamily="18" charset="0"/>
              </a:rPr>
              <a:t>偏見</a:t>
            </a:r>
            <a:r>
              <a:rPr lang="zh-TW" altLang="en-US" sz="3200" b="1" dirty="0">
                <a:latin typeface="DFPNYuanMXBold-B5" panose="020F0800000000000000" pitchFamily="34" charset="-120"/>
                <a:ea typeface="DFPNYuanMXBold-B5" panose="020F0800000000000000" pitchFamily="34" charset="-120"/>
                <a:cs typeface="Times New Roman" panose="02020603050405020304" pitchFamily="18" charset="0"/>
              </a:rPr>
              <a:t>，並避免歧視行為的產生。</a:t>
            </a:r>
            <a:endParaRPr lang="en-US" sz="3200" b="1" dirty="0">
              <a:latin typeface="DFPNYuanMXBold-B5" panose="020F0800000000000000" pitchFamily="34" charset="-120"/>
              <a:ea typeface="DFPNYuanMXBold-B5" panose="020F0800000000000000" pitchFamily="34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65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1B593B3-54ED-4C53-B22E-F0F0D031BF66}"/>
              </a:ext>
            </a:extLst>
          </p:cNvPr>
          <p:cNvSpPr txBox="1"/>
          <p:nvPr/>
        </p:nvSpPr>
        <p:spPr>
          <a:xfrm>
            <a:off x="1357184" y="753622"/>
            <a:ext cx="997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歧視！不關我的事！</a:t>
            </a:r>
            <a:endParaRPr lang="en-US" sz="4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08D4D005-63FE-4A9E-AFD3-99159CFC8AF3}"/>
              </a:ext>
            </a:extLst>
          </p:cNvPr>
          <p:cNvSpPr/>
          <p:nvPr/>
        </p:nvSpPr>
        <p:spPr>
          <a:xfrm>
            <a:off x="4769269" y="4316557"/>
            <a:ext cx="3385074" cy="2017674"/>
          </a:xfrm>
          <a:prstGeom prst="wedgeEllipseCallout">
            <a:avLst>
              <a:gd name="adj1" fmla="val 71808"/>
              <a:gd name="adj2" fmla="val -37088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我用新聞回答你！</a:t>
            </a:r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AB9969-380F-489A-9070-7C1E98FA7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567" y="3792789"/>
            <a:ext cx="4602842" cy="3065211"/>
          </a:xfrm>
          <a:prstGeom prst="rect">
            <a:avLst/>
          </a:prstGeom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66CA8C9A-0338-4BB4-B948-8DFEB9B059C4}"/>
              </a:ext>
            </a:extLst>
          </p:cNvPr>
          <p:cNvSpPr/>
          <p:nvPr/>
        </p:nvSpPr>
        <p:spPr>
          <a:xfrm>
            <a:off x="1445401" y="1987974"/>
            <a:ext cx="5511453" cy="2448997"/>
          </a:xfrm>
          <a:prstGeom prst="wedgeEllipseCallout">
            <a:avLst>
              <a:gd name="adj1" fmla="val -55345"/>
              <a:gd name="adj2" fmla="val 37262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老師，被歧視的又不是我，不關我的事吧</a:t>
            </a:r>
            <a:r>
              <a:rPr lang="en-US" altLang="zh-TW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64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B53C0AE-57A7-4B18-9C35-C9B0926D8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7" r="4509"/>
          <a:stretch/>
        </p:blipFill>
        <p:spPr>
          <a:xfrm>
            <a:off x="0" y="0"/>
            <a:ext cx="8118389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89B36B2-B943-4B98-8366-9A3ED509D3BC}"/>
              </a:ext>
            </a:extLst>
          </p:cNvPr>
          <p:cNvSpPr/>
          <p:nvPr/>
        </p:nvSpPr>
        <p:spPr>
          <a:xfrm>
            <a:off x="8279028" y="434200"/>
            <a:ext cx="3768810" cy="5741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種族歧視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一直是美國社會難解的問題。</a:t>
            </a:r>
            <a:endParaRPr lang="en-US" altLang="zh-TW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2020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年警方暴力執法引發的黑人喬治．佛洛伊德死亡事件，讓全美燃起「黑人的命也是命」抗議活動。</a:t>
            </a:r>
            <a:endParaRPr lang="en-US" altLang="zh-TW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Black Lives Matter</a:t>
            </a:r>
            <a:r>
              <a:rPr lang="en-US" altLang="zh-TW" sz="2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0E8FC8-822F-4147-82F9-E27BB7DE9E3E}"/>
              </a:ext>
            </a:extLst>
          </p:cNvPr>
          <p:cNvSpPr/>
          <p:nvPr/>
        </p:nvSpPr>
        <p:spPr>
          <a:xfrm>
            <a:off x="8279028" y="6175452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dirty="0"/>
              <a:t>圖片文字：天下雜誌未來城市</a:t>
            </a:r>
            <a:endParaRPr lang="en-US" sz="1100" dirty="0"/>
          </a:p>
          <a:p>
            <a:r>
              <a:rPr lang="en-US" sz="1100" dirty="0"/>
              <a:t>https://futurecity.cw.com.tw/article/1503</a:t>
            </a:r>
          </a:p>
        </p:txBody>
      </p:sp>
    </p:spTree>
    <p:extLst>
      <p:ext uri="{BB962C8B-B14F-4D97-AF65-F5344CB8AC3E}">
        <p14:creationId xmlns:p14="http://schemas.microsoft.com/office/powerpoint/2010/main" val="188587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89B36B2-B943-4B98-8366-9A3ED509D3BC}"/>
              </a:ext>
            </a:extLst>
          </p:cNvPr>
          <p:cNvSpPr/>
          <p:nvPr/>
        </p:nvSpPr>
        <p:spPr>
          <a:xfrm>
            <a:off x="8279028" y="434200"/>
            <a:ext cx="3793524" cy="5648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抗議活動引發全球響應，許多人共同聲援黑人的人權，但抗議活動也帶來許多紛擾和暴力。</a:t>
            </a:r>
            <a:endParaRPr lang="en-US" altLang="zh-TW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歧視，影響每一個人的生活</a:t>
            </a: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。</a:t>
            </a:r>
            <a:endParaRPr lang="en-US" altLang="zh-TW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D85B65-662E-4386-BEA9-FDB6EBE9C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0" r="11046"/>
          <a:stretch/>
        </p:blipFill>
        <p:spPr>
          <a:xfrm>
            <a:off x="0" y="0"/>
            <a:ext cx="8217243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2DF272-9E3D-44BD-9324-C0026ABB93A2}"/>
              </a:ext>
            </a:extLst>
          </p:cNvPr>
          <p:cNvSpPr/>
          <p:nvPr/>
        </p:nvSpPr>
        <p:spPr>
          <a:xfrm>
            <a:off x="8279028" y="6175452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00" dirty="0"/>
              <a:t>圖片：天下雜誌未來城市</a:t>
            </a:r>
            <a:endParaRPr lang="en-US" sz="1100" dirty="0"/>
          </a:p>
          <a:p>
            <a:r>
              <a:rPr lang="en-US" sz="1100" dirty="0"/>
              <a:t>https://futurecity.cw.com.tw/article/1503</a:t>
            </a:r>
          </a:p>
        </p:txBody>
      </p:sp>
    </p:spTree>
    <p:extLst>
      <p:ext uri="{BB962C8B-B14F-4D97-AF65-F5344CB8AC3E}">
        <p14:creationId xmlns:p14="http://schemas.microsoft.com/office/powerpoint/2010/main" val="3425459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0" y="1729290"/>
            <a:ext cx="12192000" cy="243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NYuanMXBold-B5" panose="020F0800000000000000" pitchFamily="34" charset="-120"/>
                <a:ea typeface="DFPNYuanMXBold-B5" panose="020F0800000000000000" pitchFamily="34" charset="-120"/>
                <a:cs typeface="+mn-cs"/>
              </a:rPr>
              <a:t>在台灣，有哪些常見的歧視？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NYuanMXBold-B5" panose="020F0800000000000000" pitchFamily="34" charset="-120"/>
              <a:ea typeface="DFPNYuanMXBold-B5" panose="020F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</a:t>
            </a:r>
            <a:r>
              <a:rPr lang="zh-TW" altLang="en-US" sz="5400" dirty="0">
                <a:solidFill>
                  <a:prstClr val="white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也影響了我們的生活嗎？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NYuanMXBold-B5" panose="020F0800000000000000" pitchFamily="34" charset="-120"/>
              <a:ea typeface="DFPNYuanMXBold-B5" panose="020F0800000000000000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CE724D5-2744-49DB-AAA2-96A2F7073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" y="6638525"/>
            <a:ext cx="12186960" cy="2194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84DC437-1067-4461-8B76-2E1836766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635" y="4386649"/>
            <a:ext cx="2610365" cy="24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0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1B593B3-54ED-4C53-B22E-F0F0D031BF66}"/>
              </a:ext>
            </a:extLst>
          </p:cNvPr>
          <p:cNvSpPr txBox="1"/>
          <p:nvPr/>
        </p:nvSpPr>
        <p:spPr>
          <a:xfrm>
            <a:off x="1357184" y="753622"/>
            <a:ext cx="9971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反歧視，世界會變好嗎？</a:t>
            </a:r>
            <a:endParaRPr lang="en-US" sz="4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08D4D005-63FE-4A9E-AFD3-99159CFC8AF3}"/>
              </a:ext>
            </a:extLst>
          </p:cNvPr>
          <p:cNvSpPr/>
          <p:nvPr/>
        </p:nvSpPr>
        <p:spPr>
          <a:xfrm>
            <a:off x="4256275" y="4316557"/>
            <a:ext cx="3898068" cy="2017674"/>
          </a:xfrm>
          <a:prstGeom prst="wedgeEllipseCallout">
            <a:avLst>
              <a:gd name="adj1" fmla="val 71808"/>
              <a:gd name="adj2" fmla="val -37088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我用妮妃雅回答你！</a:t>
            </a:r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AB9969-380F-489A-9070-7C1E98FA7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567" y="3792789"/>
            <a:ext cx="4602842" cy="3065211"/>
          </a:xfrm>
          <a:prstGeom prst="rect">
            <a:avLst/>
          </a:prstGeom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66CA8C9A-0338-4BB4-B948-8DFEB9B059C4}"/>
              </a:ext>
            </a:extLst>
          </p:cNvPr>
          <p:cNvSpPr/>
          <p:nvPr/>
        </p:nvSpPr>
        <p:spPr>
          <a:xfrm>
            <a:off x="1500549" y="1655809"/>
            <a:ext cx="4602842" cy="2347780"/>
          </a:xfrm>
          <a:prstGeom prst="wedgeEllipseCallout">
            <a:avLst>
              <a:gd name="adj1" fmla="val -55345"/>
              <a:gd name="adj2" fmla="val 37262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老師，反歧視有用嗎？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55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53323FE-C37E-42E5-808F-8E4758C06BEE}"/>
              </a:ext>
            </a:extLst>
          </p:cNvPr>
          <p:cNvSpPr/>
          <p:nvPr/>
        </p:nvSpPr>
        <p:spPr>
          <a:xfrm>
            <a:off x="4920051" y="812842"/>
            <a:ext cx="6423451" cy="4437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妮妃雅</a:t>
            </a:r>
            <a:r>
              <a:rPr lang="zh-TW" altLang="en-US" sz="32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是第一個在美國</a:t>
            </a:r>
            <a:r>
              <a:rPr lang="en-US" altLang="zh-TW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《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魯保羅變裝皇后秀</a:t>
            </a:r>
            <a:r>
              <a:rPr lang="en-US" altLang="zh-TW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》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奪得后冠的亞洲人，被</a:t>
            </a:r>
            <a:r>
              <a:rPr lang="en-US" altLang="zh-TW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《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富比士</a:t>
            </a:r>
            <a:r>
              <a:rPr lang="en-US" altLang="zh-TW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》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列為：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「亞洲</a:t>
            </a:r>
            <a:r>
              <a:rPr lang="en-US" altLang="zh-TW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30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歲以下傑出青年」。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2024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年他獲邀總統府演出，她以一己之力，讓更多人看見台灣。</a:t>
            </a:r>
            <a:endParaRPr lang="en-US" sz="32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61169DB-DBE6-4AD8-94FF-F168DFC4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EF2B250-6D39-4173-A7A7-6D61FDB1F242}"/>
              </a:ext>
            </a:extLst>
          </p:cNvPr>
          <p:cNvSpPr txBox="1"/>
          <p:nvPr/>
        </p:nvSpPr>
        <p:spPr>
          <a:xfrm>
            <a:off x="4920051" y="5403977"/>
            <a:ext cx="261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圖片：</a:t>
            </a:r>
            <a:r>
              <a:rPr lang="en-US" altLang="zh-TW" dirty="0"/>
              <a:t>Vogue Taiwan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89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A40C9C8-411C-48AD-A813-D9242A03B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89" r="19357"/>
          <a:stretch/>
        </p:blipFill>
        <p:spPr>
          <a:xfrm>
            <a:off x="0" y="0"/>
            <a:ext cx="6796216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53323FE-C37E-42E5-808F-8E4758C06BEE}"/>
              </a:ext>
            </a:extLst>
          </p:cNvPr>
          <p:cNvSpPr/>
          <p:nvPr/>
        </p:nvSpPr>
        <p:spPr>
          <a:xfrm>
            <a:off x="6993925" y="66870"/>
            <a:ext cx="5064726" cy="5187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前總統蔡英文在致詞時這樣說：</a:t>
            </a:r>
            <a:endParaRPr lang="en-US" altLang="zh-TW" sz="2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「在華麗演出背後其實是一場反抗，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反抗社會的歧視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反抗異樣的眼光</a:t>
            </a:r>
            <a:r>
              <a:rPr lang="en-US" altLang="zh-TW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感謝各位皇后，展現無所畏懼的美麗</a:t>
            </a:r>
            <a:r>
              <a:rPr lang="en-US" altLang="zh-TW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……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在自由民主的台灣，</a:t>
            </a: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每個人都能展現自我</a:t>
            </a:r>
            <a:r>
              <a:rPr lang="en-US" altLang="zh-TW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……</a:t>
            </a:r>
            <a:r>
              <a:rPr lang="zh-TW" altLang="en-US" sz="2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台灣的妮妃雅，是世界的皇后。」</a:t>
            </a:r>
            <a:endParaRPr lang="en-US" altLang="zh-TW" sz="2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A67D517-BE75-40B1-A309-EFCFEA6F3FA4}"/>
              </a:ext>
            </a:extLst>
          </p:cNvPr>
          <p:cNvSpPr txBox="1"/>
          <p:nvPr/>
        </p:nvSpPr>
        <p:spPr>
          <a:xfrm>
            <a:off x="6993925" y="6469298"/>
            <a:ext cx="261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圖片：</a:t>
            </a:r>
            <a:r>
              <a:rPr lang="en-US" altLang="zh-TW" dirty="0"/>
              <a:t>Vogue Taiwan</a:t>
            </a:r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B8110FB-BB81-4C71-A021-D8EBE2BDBB68}"/>
              </a:ext>
            </a:extLst>
          </p:cNvPr>
          <p:cNvSpPr/>
          <p:nvPr/>
        </p:nvSpPr>
        <p:spPr>
          <a:xfrm>
            <a:off x="6993925" y="5091898"/>
            <a:ext cx="5064726" cy="1309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感謝妮妃雅的努力，讓我們生活在一個更多元包容的世界。</a:t>
            </a:r>
            <a:endParaRPr lang="en-US" altLang="zh-TW" sz="28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6757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1B593B3-54ED-4C53-B22E-F0F0D031BF66}"/>
              </a:ext>
            </a:extLst>
          </p:cNvPr>
          <p:cNvSpPr txBox="1"/>
          <p:nvPr/>
        </p:nvSpPr>
        <p:spPr>
          <a:xfrm>
            <a:off x="1208902" y="570065"/>
            <a:ext cx="6538784" cy="107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為什麼</a:t>
            </a:r>
            <a:r>
              <a:rPr lang="zh-TW" altLang="en-US" sz="4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不應該</a:t>
            </a:r>
            <a:r>
              <a:rPr lang="zh-TW" altLang="en-US" sz="48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歧視？</a:t>
            </a:r>
            <a:endParaRPr lang="en-US" altLang="zh-TW" sz="48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BD7C1AA-A1C5-442C-9102-D6974937DC72}"/>
              </a:ext>
            </a:extLst>
          </p:cNvPr>
          <p:cNvSpPr txBox="1"/>
          <p:nvPr/>
        </p:nvSpPr>
        <p:spPr>
          <a:xfrm>
            <a:off x="1208902" y="1640551"/>
            <a:ext cx="6538784" cy="107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左右鄰居討論</a:t>
            </a:r>
            <a:r>
              <a:rPr lang="en-US" altLang="zh-TW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1</a:t>
            </a:r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分鐘</a:t>
            </a:r>
            <a:endParaRPr lang="en-US" altLang="zh-TW" sz="4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0615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08D4D005-63FE-4A9E-AFD3-99159CFC8AF3}"/>
              </a:ext>
            </a:extLst>
          </p:cNvPr>
          <p:cNvSpPr/>
          <p:nvPr/>
        </p:nvSpPr>
        <p:spPr>
          <a:xfrm>
            <a:off x="1112108" y="208841"/>
            <a:ext cx="5418389" cy="2497289"/>
          </a:xfrm>
          <a:prstGeom prst="wedgeEllipseCallout">
            <a:avLst>
              <a:gd name="adj1" fmla="val 69592"/>
              <a:gd name="adj2" fmla="val 2854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時間到！</a:t>
            </a:r>
            <a:endParaRPr lang="en-US" altLang="zh-TW" sz="40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同學請踴躍回答！</a:t>
            </a:r>
            <a:endParaRPr lang="en-US" altLang="zh-TW" sz="40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algn="ctr"/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2AB9969-380F-489A-9070-7C1E98FA7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567" y="3792789"/>
            <a:ext cx="4602842" cy="3065211"/>
          </a:xfrm>
          <a:prstGeom prst="rect">
            <a:avLst/>
          </a:prstGeom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66CA8C9A-0338-4BB4-B948-8DFEB9B059C4}"/>
              </a:ext>
            </a:extLst>
          </p:cNvPr>
          <p:cNvSpPr/>
          <p:nvPr/>
        </p:nvSpPr>
        <p:spPr>
          <a:xfrm>
            <a:off x="3266303" y="3429000"/>
            <a:ext cx="2829697" cy="2309697"/>
          </a:xfrm>
          <a:prstGeom prst="wedgeEllipseCallout">
            <a:avLst>
              <a:gd name="adj1" fmla="val -55345"/>
              <a:gd name="adj2" fmla="val 37262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我回答！</a:t>
            </a:r>
            <a:endParaRPr lang="en-US" altLang="zh-TW" sz="40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選我！</a:t>
            </a:r>
            <a:endParaRPr lang="en-US" altLang="zh-TW" sz="40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820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1B593B3-54ED-4C53-B22E-F0F0D031BF66}"/>
              </a:ext>
            </a:extLst>
          </p:cNvPr>
          <p:cNvSpPr txBox="1"/>
          <p:nvPr/>
        </p:nvSpPr>
        <p:spPr>
          <a:xfrm>
            <a:off x="726990" y="580768"/>
            <a:ext cx="7168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為什麼</a:t>
            </a:r>
            <a:r>
              <a:rPr lang="zh-TW" altLang="en-US" sz="48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不應該</a:t>
            </a:r>
            <a:r>
              <a:rPr lang="zh-TW" altLang="en-US" sz="48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歧視？</a:t>
            </a:r>
            <a:endParaRPr lang="en-US" sz="48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CB0E360-C097-4E68-A9D1-079592B6E2D1}"/>
              </a:ext>
            </a:extLst>
          </p:cNvPr>
          <p:cNvSpPr txBox="1"/>
          <p:nvPr/>
        </p:nvSpPr>
        <p:spPr>
          <a:xfrm>
            <a:off x="726989" y="1614090"/>
            <a:ext cx="10616513" cy="367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你覺得很好玩，他卻很受傷！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許多人深受偏見所苦，請別再加深偏見！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一個沒有歧視的社會，是你我生活都更安全、更精采美好的社會。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0466B1C-5EF6-48CD-A7D5-06ED68771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52" b="2980"/>
          <a:stretch/>
        </p:blipFill>
        <p:spPr>
          <a:xfrm>
            <a:off x="3797" y="6640830"/>
            <a:ext cx="12188203" cy="2171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B90D5C2-9124-4519-8554-3FBF1E185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605" y="4907111"/>
            <a:ext cx="2060627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7BD4F6-F686-4111-B2C5-CED89578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316" y="859536"/>
            <a:ext cx="8860536" cy="987552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dirty="0"/>
            </a:br>
            <a:r>
              <a:rPr lang="zh-TW" altLang="en-US" sz="44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各位同學，開始上課</a:t>
            </a:r>
            <a:endParaRPr lang="en-US" sz="44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DE0C4C17-33FC-4DB3-B552-FE9C1B6F773D}"/>
              </a:ext>
            </a:extLst>
          </p:cNvPr>
          <p:cNvSpPr txBox="1">
            <a:spLocks/>
          </p:cNvSpPr>
          <p:nvPr/>
        </p:nvSpPr>
        <p:spPr>
          <a:xfrm>
            <a:off x="4956048" y="1847088"/>
            <a:ext cx="7053072" cy="9875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zh-TW" dirty="0"/>
            </a:br>
            <a:r>
              <a:rPr lang="zh-TW" altLang="en-US" sz="89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這堂課請</a:t>
            </a:r>
            <a:r>
              <a:rPr lang="zh-TW" altLang="en-US" sz="89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務必</a:t>
            </a:r>
            <a:r>
              <a:rPr lang="zh-TW" altLang="en-US" sz="89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遵守以下班規</a:t>
            </a:r>
            <a:endParaRPr lang="en-US" sz="89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4E230A0-9018-49DD-8E66-F2857DA05A82}"/>
              </a:ext>
            </a:extLst>
          </p:cNvPr>
          <p:cNvSpPr txBox="1">
            <a:spLocks/>
          </p:cNvSpPr>
          <p:nvPr/>
        </p:nvSpPr>
        <p:spPr>
          <a:xfrm>
            <a:off x="4956048" y="3035809"/>
            <a:ext cx="7053072" cy="9875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9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8197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B90D5C2-9124-4519-8554-3FBF1E185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73" y="4907111"/>
            <a:ext cx="2060627" cy="195088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E454E1-1322-4F05-B321-9B127E43DB65}"/>
              </a:ext>
            </a:extLst>
          </p:cNvPr>
          <p:cNvSpPr txBox="1"/>
          <p:nvPr/>
        </p:nvSpPr>
        <p:spPr>
          <a:xfrm>
            <a:off x="308610" y="1626453"/>
            <a:ext cx="11624310" cy="317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梗圖大反擊，讓我們一起用梗圖</a:t>
            </a:r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1500" dirty="0">
                <a:solidFill>
                  <a:schemeClr val="accent4"/>
                </a:solidFill>
                <a:latin typeface="DFNYuanMXBold-B5" panose="020F0809000000000000" pitchFamily="49" charset="-120"/>
                <a:ea typeface="DFNYuanMXBold-B5" panose="020F0809000000000000" pitchFamily="49" charset="-120"/>
              </a:rPr>
              <a:t>反歧視！</a:t>
            </a:r>
            <a:endParaRPr lang="en-US" sz="11500" dirty="0">
              <a:solidFill>
                <a:schemeClr val="accent4"/>
              </a:solidFill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5336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B90D5C2-9124-4519-8554-3FBF1E185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373" y="4907111"/>
            <a:ext cx="2060627" cy="195088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E454E1-1322-4F05-B321-9B127E43DB65}"/>
              </a:ext>
            </a:extLst>
          </p:cNvPr>
          <p:cNvSpPr txBox="1"/>
          <p:nvPr/>
        </p:nvSpPr>
        <p:spPr>
          <a:xfrm>
            <a:off x="738333" y="346293"/>
            <a:ext cx="10715334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選擇一張喜歡的圖片</a:t>
            </a:r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利用創意，寫出</a:t>
            </a:r>
            <a:r>
              <a:rPr lang="zh-TW" altLang="en-US" sz="4800" dirty="0">
                <a:solidFill>
                  <a:schemeClr val="accent4"/>
                </a:solidFill>
                <a:latin typeface="DFNYuanMXBold-B5" panose="020F0809000000000000" pitchFamily="49" charset="-120"/>
                <a:ea typeface="DFNYuanMXBold-B5" panose="020F0809000000000000" pitchFamily="49" charset="-120"/>
              </a:rPr>
              <a:t>反歧視</a:t>
            </a:r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的標語</a:t>
            </a:r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完成反歧視梗圖</a:t>
            </a:r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選擇宣傳梗圖的方法：</a:t>
            </a:r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     </a:t>
            </a:r>
            <a:r>
              <a:rPr lang="en-US" altLang="zh-TW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Ex</a:t>
            </a:r>
            <a:r>
              <a:rPr lang="zh-TW" altLang="en-US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：張貼在學校教室、放到社群班體</a:t>
            </a:r>
            <a:r>
              <a:rPr lang="en-US" altLang="zh-TW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(</a:t>
            </a:r>
            <a:r>
              <a:rPr lang="zh-TW" altLang="en-US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班網、自己的</a:t>
            </a:r>
            <a:r>
              <a:rPr lang="en-US" altLang="zh-TW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IG)</a:t>
            </a:r>
            <a:r>
              <a:rPr lang="zh-TW" altLang="en-US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、對家人</a:t>
            </a:r>
            <a:endParaRPr lang="en-US" altLang="zh-TW" sz="24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     朋友鄰居老師宣傳</a:t>
            </a:r>
            <a:r>
              <a:rPr lang="en-US" altLang="zh-TW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…..</a:t>
            </a:r>
            <a:r>
              <a:rPr lang="zh-TW" altLang="en-US" sz="24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各種有創意的方法都可以喔！</a:t>
            </a:r>
            <a:endParaRPr lang="en-US" altLang="zh-TW" sz="24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  <a:p>
            <a:endParaRPr lang="en-US" altLang="zh-TW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8517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2F48E0D-EED4-4312-A3D1-71E37E8EF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15012"/>
          <a:stretch/>
        </p:blipFill>
        <p:spPr>
          <a:xfrm>
            <a:off x="895350" y="1780225"/>
            <a:ext cx="5074920" cy="387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4907280" y="582930"/>
            <a:ext cx="325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反歧視梗圖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12D0E02-6931-46CA-BE30-D9AFF00B0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r="13375"/>
          <a:stretch/>
        </p:blipFill>
        <p:spPr>
          <a:xfrm>
            <a:off x="6392430" y="1780224"/>
            <a:ext cx="4904220" cy="387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307870-1FBD-411E-B62C-D009364F2F82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918376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297180" y="60579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參考圖片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44468B-6AB5-479A-8EFF-6C0DEF357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85" y="1485186"/>
            <a:ext cx="7555230" cy="424981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8E0E3BC-7F1A-4B84-ADD6-63B155CCC78D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294218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297180" y="60579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參考圖片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BC7461-3D10-41C2-81C6-9D40C6B2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85" y="1635145"/>
            <a:ext cx="7402830" cy="416409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68C389-D173-4A00-8749-382ACE7CBA43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2427521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297180" y="60579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參考圖片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44468B-6AB5-479A-8EFF-6C0DEF357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86" y="1485186"/>
            <a:ext cx="7555228" cy="424981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028E176-2A65-4711-891E-26D841F2A3CA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1279829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297180" y="60579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參考圖片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44468B-6AB5-479A-8EFF-6C0DEF357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86" y="1485186"/>
            <a:ext cx="7555228" cy="424981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30D135B-31AB-44A5-B205-B276633B7FB1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2322779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297180" y="60579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參考圖片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44468B-6AB5-479A-8EFF-6C0DEF357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86" y="1485186"/>
            <a:ext cx="7555228" cy="424981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0BD6778-DE4E-4AA2-8D58-EDBF947D4CAE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3461916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8EDBB66-5E62-4C37-9456-7BF8DCB48450}"/>
              </a:ext>
            </a:extLst>
          </p:cNvPr>
          <p:cNvSpPr txBox="1"/>
          <p:nvPr/>
        </p:nvSpPr>
        <p:spPr>
          <a:xfrm>
            <a:off x="297180" y="605790"/>
            <a:ext cx="1165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參考圖片</a:t>
            </a:r>
            <a:endParaRPr lang="en-US" sz="40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44468B-6AB5-479A-8EFF-6C0DEF357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86" y="1485186"/>
            <a:ext cx="7555228" cy="424981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3E55EDF-8917-4F4A-9509-8BD8D0091C59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3466688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049A8D-C376-4267-B278-7A3E7533D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37" y="1518546"/>
            <a:ext cx="7077205" cy="39809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909A33-BE82-4459-AA6C-B923AF56C73D}"/>
              </a:ext>
            </a:extLst>
          </p:cNvPr>
          <p:cNvSpPr txBox="1"/>
          <p:nvPr/>
        </p:nvSpPr>
        <p:spPr>
          <a:xfrm>
            <a:off x="1771650" y="481810"/>
            <a:ext cx="9818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DFNYuanMXBold-B5" panose="020F0809000000000000" pitchFamily="49" charset="-120"/>
                <a:ea typeface="DFNYuanMXBold-B5" panose="020F0809000000000000" pitchFamily="49" charset="-120"/>
              </a:rPr>
              <a:t>讓我們一起反對歧視，倡議人權！</a:t>
            </a:r>
            <a:endParaRPr lang="en-US" sz="4800" dirty="0">
              <a:latin typeface="DFNYuanMXBold-B5" panose="020F0809000000000000" pitchFamily="49" charset="-120"/>
              <a:ea typeface="DFNYuanMXBold-B5" panose="020F0809000000000000" pitchFamily="49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E11495-8875-4E7F-8D71-E2AB99723F8D}"/>
              </a:ext>
            </a:extLst>
          </p:cNvPr>
          <p:cNvSpPr/>
          <p:nvPr/>
        </p:nvSpPr>
        <p:spPr>
          <a:xfrm>
            <a:off x="7086600" y="6215252"/>
            <a:ext cx="5017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教育部國教署中央課程與教學輔導諮詢人權教育議題輔導群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DB1FB6-1CBE-42CB-B29B-912D2508E67F}"/>
              </a:ext>
            </a:extLst>
          </p:cNvPr>
          <p:cNvSpPr/>
          <p:nvPr/>
        </p:nvSpPr>
        <p:spPr>
          <a:xfrm>
            <a:off x="9372600" y="5914524"/>
            <a:ext cx="2899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圖片來源：</a:t>
            </a:r>
            <a:r>
              <a:rPr lang="en-US" altLang="zh-TW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Canva</a:t>
            </a:r>
            <a:r>
              <a:rPr lang="zh-TW" altLang="en-US" sz="1400" dirty="0">
                <a:solidFill>
                  <a:schemeClr val="bg1"/>
                </a:solidFill>
                <a:latin typeface="DFHeiBold-B5" panose="020B0709000000000000" pitchFamily="49" charset="-120"/>
                <a:ea typeface="DFHeiBold-B5" panose="020B0709000000000000" pitchFamily="49" charset="-120"/>
              </a:rPr>
              <a:t>梗圖產生器</a:t>
            </a:r>
          </a:p>
        </p:txBody>
      </p:sp>
    </p:spTree>
    <p:extLst>
      <p:ext uri="{BB962C8B-B14F-4D97-AF65-F5344CB8AC3E}">
        <p14:creationId xmlns:p14="http://schemas.microsoft.com/office/powerpoint/2010/main" val="1904605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0C4C17-33FC-4DB3-B552-FE9C1B6F773D}"/>
              </a:ext>
            </a:extLst>
          </p:cNvPr>
          <p:cNvSpPr txBox="1">
            <a:spLocks/>
          </p:cNvSpPr>
          <p:nvPr/>
        </p:nvSpPr>
        <p:spPr>
          <a:xfrm>
            <a:off x="4892040" y="658368"/>
            <a:ext cx="7053072" cy="9875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zh-TW" dirty="0"/>
            </a:br>
            <a:endParaRPr lang="en-US" sz="89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2E04ECC-9D85-4F33-8F35-562AB85178E2}"/>
              </a:ext>
            </a:extLst>
          </p:cNvPr>
          <p:cNvSpPr txBox="1"/>
          <p:nvPr/>
        </p:nvSpPr>
        <p:spPr>
          <a:xfrm>
            <a:off x="5148072" y="1042416"/>
            <a:ext cx="6940296" cy="493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男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同學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起立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，這堂課請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站立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上課。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女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同學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坐好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，姿勢以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舒服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為宜。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上課請踴躍回答。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答對一個答案得到一點。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男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同學於下課前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無法</a:t>
            </a:r>
            <a:r>
              <a:rPr lang="zh-TW" altLang="en-US" sz="32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集滿三點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，則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罰寫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第一課國語課文一次。</a:t>
            </a:r>
            <a:endParaRPr lang="en-US" altLang="zh-TW" sz="32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女</a:t>
            </a:r>
            <a:r>
              <a:rPr lang="zh-TW" altLang="en-US" sz="32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同學集滿三點，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成績加</a:t>
            </a:r>
            <a:r>
              <a:rPr lang="en-US" altLang="zh-TW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10</a:t>
            </a:r>
            <a:r>
              <a:rPr lang="zh-TW" altLang="en-US" sz="32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分。</a:t>
            </a:r>
            <a:endParaRPr lang="en-US" sz="3200" dirty="0">
              <a:solidFill>
                <a:schemeClr val="accent4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FABF624-451C-4929-8528-257043131C58}"/>
              </a:ext>
            </a:extLst>
          </p:cNvPr>
          <p:cNvSpPr txBox="1"/>
          <p:nvPr/>
        </p:nvSpPr>
        <p:spPr>
          <a:xfrm>
            <a:off x="5148072" y="197370"/>
            <a:ext cx="180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班規：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77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224A7D9-14A0-4F24-B087-E9A40E8F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550" y="2167987"/>
            <a:ext cx="7042708" cy="4690013"/>
          </a:xfrm>
          <a:prstGeom prst="rect">
            <a:avLst/>
          </a:prstGeom>
        </p:spPr>
      </p:pic>
      <p:sp>
        <p:nvSpPr>
          <p:cNvPr id="8" name="語音泡泡: 橢圓形 7">
            <a:extLst>
              <a:ext uri="{FF2B5EF4-FFF2-40B4-BE49-F238E27FC236}">
                <a16:creationId xmlns:a16="http://schemas.microsoft.com/office/drawing/2014/main" id="{55F719CB-F5BF-42E9-9B90-DFC8F924E3F8}"/>
              </a:ext>
            </a:extLst>
          </p:cNvPr>
          <p:cNvSpPr/>
          <p:nvPr/>
        </p:nvSpPr>
        <p:spPr>
          <a:xfrm>
            <a:off x="4809994" y="150313"/>
            <a:ext cx="3369501" cy="2017674"/>
          </a:xfrm>
          <a:prstGeom prst="wedgeEllipseCallout">
            <a:avLst>
              <a:gd name="adj1" fmla="val 64114"/>
              <a:gd name="adj2" fmla="val 4742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有甚麼不對嗎</a:t>
            </a:r>
            <a:r>
              <a:rPr lang="en-US" altLang="zh-TW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9" name="語音泡泡: 橢圓形 8">
            <a:extLst>
              <a:ext uri="{FF2B5EF4-FFF2-40B4-BE49-F238E27FC236}">
                <a16:creationId xmlns:a16="http://schemas.microsoft.com/office/drawing/2014/main" id="{56D18D49-365B-4FCC-AA58-65BC21EC0804}"/>
              </a:ext>
            </a:extLst>
          </p:cNvPr>
          <p:cNvSpPr/>
          <p:nvPr/>
        </p:nvSpPr>
        <p:spPr>
          <a:xfrm>
            <a:off x="2611676" y="1565754"/>
            <a:ext cx="2099291" cy="1462411"/>
          </a:xfrm>
          <a:prstGeom prst="wedgeEllipseCallout">
            <a:avLst>
              <a:gd name="adj1" fmla="val 2032"/>
              <a:gd name="adj2" fmla="val 78468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老師等一下</a:t>
            </a:r>
            <a:r>
              <a:rPr lang="en-US" altLang="zh-TW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  <a:endParaRPr lang="en-US" sz="32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0" name="語音泡泡: 橢圓形 9">
            <a:extLst>
              <a:ext uri="{FF2B5EF4-FFF2-40B4-BE49-F238E27FC236}">
                <a16:creationId xmlns:a16="http://schemas.microsoft.com/office/drawing/2014/main" id="{699529F8-3DBB-4461-8C18-3058E0D4F031}"/>
              </a:ext>
            </a:extLst>
          </p:cNvPr>
          <p:cNvSpPr/>
          <p:nvPr/>
        </p:nvSpPr>
        <p:spPr>
          <a:xfrm>
            <a:off x="553867" y="363255"/>
            <a:ext cx="1958782" cy="2756216"/>
          </a:xfrm>
          <a:prstGeom prst="wedgeEllipseCallout">
            <a:avLst>
              <a:gd name="adj1" fmla="val 3311"/>
              <a:gd name="adj2" fmla="val 61198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老師這樣不對吧</a:t>
            </a:r>
            <a:r>
              <a:rPr lang="en-US" altLang="zh-TW" sz="40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  <a:endParaRPr lang="en-US" sz="40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1" name="語音泡泡: 橢圓形 10">
            <a:extLst>
              <a:ext uri="{FF2B5EF4-FFF2-40B4-BE49-F238E27FC236}">
                <a16:creationId xmlns:a16="http://schemas.microsoft.com/office/drawing/2014/main" id="{F40966E6-753B-42B8-9463-A4B96CFF0977}"/>
              </a:ext>
            </a:extLst>
          </p:cNvPr>
          <p:cNvSpPr/>
          <p:nvPr/>
        </p:nvSpPr>
        <p:spPr>
          <a:xfrm>
            <a:off x="4615841" y="4546948"/>
            <a:ext cx="1709804" cy="1101124"/>
          </a:xfrm>
          <a:prstGeom prst="wedgeEllipseCallout">
            <a:avLst>
              <a:gd name="adj1" fmla="val -46299"/>
              <a:gd name="adj2" fmla="val 74185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老師</a:t>
            </a:r>
            <a:r>
              <a:rPr lang="en-US" altLang="zh-TW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  <a:endParaRPr lang="en-US" sz="3200" dirty="0">
              <a:solidFill>
                <a:srgbClr val="000000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58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C190C15-C4EB-4513-AE94-E0EFB6986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12" r="25570"/>
          <a:stretch/>
        </p:blipFill>
        <p:spPr>
          <a:xfrm>
            <a:off x="-618882" y="3093928"/>
            <a:ext cx="5240986" cy="3764071"/>
          </a:xfrm>
          <a:prstGeom prst="rect">
            <a:avLst/>
          </a:prstGeom>
        </p:spPr>
      </p:pic>
      <p:sp>
        <p:nvSpPr>
          <p:cNvPr id="10" name="語音泡泡: 橢圓形 9">
            <a:extLst>
              <a:ext uri="{FF2B5EF4-FFF2-40B4-BE49-F238E27FC236}">
                <a16:creationId xmlns:a16="http://schemas.microsoft.com/office/drawing/2014/main" id="{9F3A4F1C-22AD-4B10-9D2C-0A77DBBD8F7E}"/>
              </a:ext>
            </a:extLst>
          </p:cNvPr>
          <p:cNvSpPr/>
          <p:nvPr/>
        </p:nvSpPr>
        <p:spPr>
          <a:xfrm>
            <a:off x="0" y="1152395"/>
            <a:ext cx="2680102" cy="1941533"/>
          </a:xfrm>
          <a:prstGeom prst="wedgeEllipseCallout">
            <a:avLst>
              <a:gd name="adj1" fmla="val -17645"/>
              <a:gd name="adj2" fmla="val 67006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這樣的班規是</a:t>
            </a:r>
            <a:r>
              <a:rPr lang="en-US" altLang="zh-TW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</a:t>
            </a:r>
          </a:p>
        </p:txBody>
      </p:sp>
      <p:sp>
        <p:nvSpPr>
          <p:cNvPr id="12" name="語音泡泡: 橢圓形 11">
            <a:extLst>
              <a:ext uri="{FF2B5EF4-FFF2-40B4-BE49-F238E27FC236}">
                <a16:creationId xmlns:a16="http://schemas.microsoft.com/office/drawing/2014/main" id="{8819DE39-8BD3-49D6-A1E0-C8F86B6F7635}"/>
              </a:ext>
            </a:extLst>
          </p:cNvPr>
          <p:cNvSpPr/>
          <p:nvPr/>
        </p:nvSpPr>
        <p:spPr>
          <a:xfrm>
            <a:off x="2369504" y="663880"/>
            <a:ext cx="2849673" cy="1941533"/>
          </a:xfrm>
          <a:prstGeom prst="wedgeEllipseCallout">
            <a:avLst>
              <a:gd name="adj1" fmla="val -16327"/>
              <a:gd name="adj2" fmla="val 82490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這樣好像充滿</a:t>
            </a:r>
            <a:r>
              <a:rPr lang="en-US" altLang="zh-TW" sz="3200" dirty="0">
                <a:solidFill>
                  <a:srgbClr val="000000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F7A6D38-0011-4FF6-817D-655431DF07E6}"/>
              </a:ext>
            </a:extLst>
          </p:cNvPr>
          <p:cNvSpPr txBox="1"/>
          <p:nvPr/>
        </p:nvSpPr>
        <p:spPr>
          <a:xfrm>
            <a:off x="5862180" y="2179527"/>
            <a:ext cx="5110619" cy="1825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同學你們知道答案嗎？</a:t>
            </a:r>
            <a:endParaRPr lang="en-US" altLang="zh-TW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這樣的班規就是甚麼？</a:t>
            </a:r>
            <a:endParaRPr lang="en-US" sz="40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2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4FFB2A-B35E-4CE8-8424-2697DBB6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548" y="3437848"/>
            <a:ext cx="3987452" cy="342015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4404986" y="2515778"/>
            <a:ext cx="3382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</a:t>
            </a:r>
            <a:endParaRPr lang="en-US" sz="96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10ED49A-BCE9-45E6-91B4-B8D82B63BBE6}"/>
              </a:ext>
            </a:extLst>
          </p:cNvPr>
          <p:cNvSpPr txBox="1"/>
          <p:nvPr/>
        </p:nvSpPr>
        <p:spPr>
          <a:xfrm>
            <a:off x="1751556" y="1665962"/>
            <a:ext cx="530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DFPNYuanMXBold-B5" panose="020F0800000000000000" pitchFamily="34" charset="-120"/>
                <a:ea typeface="DFPNYuanMXBold-B5" panose="020F0800000000000000" pitchFamily="34" charset="-120"/>
              </a:rPr>
              <a:t>這樣的班規就是：</a:t>
            </a:r>
            <a:endParaRPr lang="en-US" sz="3600" dirty="0"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353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4FFB2A-B35E-4CE8-8424-2697DBB6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556" y="4908710"/>
            <a:ext cx="2058444" cy="194928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928DBAB-5E9F-4E50-AB45-DB0082E9C9C5}"/>
              </a:ext>
            </a:extLst>
          </p:cNvPr>
          <p:cNvSpPr txBox="1"/>
          <p:nvPr/>
        </p:nvSpPr>
        <p:spPr>
          <a:xfrm>
            <a:off x="0" y="62434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歧視，是</a:t>
            </a:r>
            <a:r>
              <a:rPr lang="zh-TW" altLang="en-US" sz="54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不好</a:t>
            </a:r>
            <a:r>
              <a:rPr lang="zh-TW" altLang="en-US" sz="5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的</a:t>
            </a:r>
            <a:r>
              <a:rPr lang="en-US" altLang="zh-TW" sz="54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…</a:t>
            </a:r>
            <a:endParaRPr lang="en-US" sz="54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7F797E-8F3B-4885-8FBD-1E6E3D1F9642}"/>
              </a:ext>
            </a:extLst>
          </p:cNvPr>
          <p:cNvSpPr txBox="1"/>
          <p:nvPr/>
        </p:nvSpPr>
        <p:spPr>
          <a:xfrm>
            <a:off x="0" y="1923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剛剛的班規是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錯的</a:t>
            </a: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，男同學請坐下</a:t>
            </a:r>
            <a:r>
              <a:rPr lang="en-US" altLang="zh-TW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  <a:endParaRPr lang="en-US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A196E46-783A-4B65-9618-3DA71E42B301}"/>
              </a:ext>
            </a:extLst>
          </p:cNvPr>
          <p:cNvSpPr txBox="1"/>
          <p:nvPr/>
        </p:nvSpPr>
        <p:spPr>
          <a:xfrm>
            <a:off x="0" y="3839590"/>
            <a:ext cx="12192000" cy="18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今天真正的班規是：</a:t>
            </a:r>
            <a:endParaRPr lang="en-US" altLang="zh-TW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轉動頭腦，踴躍回答</a:t>
            </a:r>
            <a:r>
              <a:rPr lang="en-US" altLang="zh-TW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  <a:endParaRPr lang="en-US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F52FF3D-88E2-4AD0-8FC6-E49CBBFF04E3}"/>
              </a:ext>
            </a:extLst>
          </p:cNvPr>
          <p:cNvSpPr txBox="1"/>
          <p:nvPr/>
        </p:nvSpPr>
        <p:spPr>
          <a:xfrm>
            <a:off x="0" y="29794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謝謝你們剛剛</a:t>
            </a:r>
            <a:r>
              <a:rPr lang="zh-TW" altLang="en-US" sz="4000" dirty="0">
                <a:solidFill>
                  <a:schemeClr val="accent4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勇於指出錯誤</a:t>
            </a:r>
            <a:r>
              <a:rPr lang="en-US" altLang="zh-TW" sz="4000" dirty="0">
                <a:solidFill>
                  <a:schemeClr val="bg1"/>
                </a:solidFill>
                <a:latin typeface="DFPNYuanMXBold-B5" panose="020F0800000000000000" pitchFamily="34" charset="-120"/>
                <a:ea typeface="DFPNYuanMXBold-B5" panose="020F0800000000000000" pitchFamily="34" charset="-120"/>
              </a:rPr>
              <a:t>!</a:t>
            </a:r>
            <a:endParaRPr lang="en-US" sz="4000" dirty="0">
              <a:solidFill>
                <a:schemeClr val="bg1"/>
              </a:solidFill>
              <a:latin typeface="DFPNYuanMXBold-B5" panose="020F0800000000000000" pitchFamily="34" charset="-120"/>
              <a:ea typeface="DFPNYuanMXBold-B5" panose="020F08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67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佈景主題">
  <a:themeElements>
    <a:clrScheme name="自訂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1676</Words>
  <Application>Microsoft Office PowerPoint</Application>
  <PresentationFormat>寬螢幕</PresentationFormat>
  <Paragraphs>207</Paragraphs>
  <Slides>49</Slides>
  <Notes>5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1" baseType="lpstr">
      <vt:lpstr>DFHeiBold-B5</vt:lpstr>
      <vt:lpstr>DFNYuanMXBold-B5</vt:lpstr>
      <vt:lpstr>DFPNYuanMXBold-B5</vt:lpstr>
      <vt:lpstr>微軟正黑體</vt:lpstr>
      <vt:lpstr>新細明體</vt:lpstr>
      <vt:lpstr>Aharoni</vt:lpstr>
      <vt:lpstr>Arial</vt:lpstr>
      <vt:lpstr>Arial Rounded MT Bold</vt:lpstr>
      <vt:lpstr>Calibri</vt:lpstr>
      <vt:lpstr>Times New Roman</vt:lpstr>
      <vt:lpstr>Tw Cen MT</vt:lpstr>
      <vt:lpstr>Office 佈景主題</vt:lpstr>
      <vt:lpstr>2024世界人權日教材包 5-6年級</vt:lpstr>
      <vt:lpstr>學習目標：</vt:lpstr>
      <vt:lpstr>實質內涵：</vt:lpstr>
      <vt:lpstr> 各位同學，開始上課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2024世界人權日</dc:title>
  <dc:creator>samsa</dc:creator>
  <cp:lastModifiedBy>win98</cp:lastModifiedBy>
  <cp:revision>98</cp:revision>
  <dcterms:created xsi:type="dcterms:W3CDTF">2024-07-08T02:50:53Z</dcterms:created>
  <dcterms:modified xsi:type="dcterms:W3CDTF">2024-11-08T06:39:46Z</dcterms:modified>
</cp:coreProperties>
</file>