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6" r:id="rId25"/>
    <p:sldId id="280" r:id="rId26"/>
    <p:sldId id="281" r:id="rId27"/>
    <p:sldId id="282" r:id="rId28"/>
    <p:sldId id="297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embeddedFontLst>
    <p:embeddedFont>
      <p:font typeface="Bpmf Zihi Sans" panose="02020500000000000000" charset="-120"/>
      <p:regular r:id="rId43"/>
    </p:embeddedFont>
    <p:embeddedFont>
      <p:font typeface="Noto Sans T Chinese Bold" panose="02020500000000000000" charset="-120"/>
      <p:regular r:id="rId44"/>
      <p:bold r:id="rId45"/>
    </p:embeddedFont>
    <p:embeddedFont>
      <p:font typeface="Microsoft JhengHei" panose="020B0604030504040204" pitchFamily="34" charset="-12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IreneFlorentina" panose="02020500000000000000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8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簡報插圖來源：</a:t>
            </a:r>
          </a:p>
          <a:p>
            <a:r>
              <a:rPr lang="en-US"/>
              <a:t>人偶和圓形圖標為Copilot圖片生成，其他為Canva教育版 EDU圖片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2022/04</a:t>
            </a:r>
          </a:p>
          <a:p>
            <a:r>
              <a:rPr lang="en-US"/>
              <a:t>阿翰：淚揭校園霸凌往事</a:t>
            </a:r>
          </a:p>
          <a:p>
            <a:r>
              <a:rPr lang="en-US"/>
              <a:t>https://reurl.cc/vvp4WA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2020/01</a:t>
            </a:r>
          </a:p>
          <a:p>
            <a:r>
              <a:rPr lang="en-US"/>
              <a:t>阿滴：阿滴花10年擺脫惡夢</a:t>
            </a:r>
          </a:p>
          <a:p>
            <a:r>
              <a:rPr lang="en-US"/>
              <a:t>https://reurl.cc/dy1lOV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2022/04</a:t>
            </a:r>
          </a:p>
          <a:p>
            <a:r>
              <a:rPr lang="en-US"/>
              <a:t>阿翰：淚揭校園霸凌往事</a:t>
            </a:r>
          </a:p>
          <a:p>
            <a:r>
              <a:rPr lang="en-US"/>
              <a:t>https://reurl.cc/vvp4WA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2022/04</a:t>
            </a:r>
          </a:p>
          <a:p>
            <a:r>
              <a:rPr lang="en-US"/>
              <a:t>阿翰：淚揭校園霸凌往事</a:t>
            </a:r>
          </a:p>
          <a:p>
            <a:r>
              <a:rPr lang="en-US"/>
              <a:t>https://reurl.cc/vvp4WA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2022/04</a:t>
            </a:r>
          </a:p>
          <a:p>
            <a:r>
              <a:rPr lang="en-US"/>
              <a:t>阿翰：淚揭校園霸凌往事</a:t>
            </a:r>
          </a:p>
          <a:p>
            <a:r>
              <a:rPr lang="en-US"/>
              <a:t>https://reurl.cc/vvp4WA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2019/10</a:t>
            </a:r>
          </a:p>
          <a:p>
            <a:r>
              <a:rPr lang="en-US"/>
              <a:t>千千：自以為混血，不過就是混泰國的 </a:t>
            </a:r>
          </a:p>
          <a:p>
            <a:r>
              <a:rPr lang="en-US"/>
              <a:t>https://reurl.cc/VM0QzA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2022/04</a:t>
            </a:r>
          </a:p>
          <a:p>
            <a:r>
              <a:rPr lang="en-US"/>
              <a:t>阿翰：淚揭校園霸凌往事</a:t>
            </a:r>
          </a:p>
          <a:p>
            <a:r>
              <a:rPr lang="en-US"/>
              <a:t>https://reurl.cc/vvp4WA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2019/10</a:t>
            </a:r>
          </a:p>
          <a:p>
            <a:r>
              <a:rPr lang="en-US"/>
              <a:t>千千：自以為混血，不過就是混泰國的 </a:t>
            </a:r>
          </a:p>
          <a:p>
            <a:r>
              <a:rPr lang="en-US"/>
              <a:t>https://reurl.cc/VM0QzA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CRC兒童權利公約是最具普世性的國際公約，我國自2014年立法施行《兒童權利公約施行法》，以具體且明確的法律來保障每一位兒童的權利。</a:t>
            </a:r>
          </a:p>
          <a:p>
            <a:endParaRPr lang="en-US"/>
          </a:p>
          <a:p>
            <a:r>
              <a:rPr lang="en-US"/>
              <a:t>資料來源：</a:t>
            </a:r>
          </a:p>
          <a:p>
            <a:r>
              <a:rPr lang="en-US"/>
              <a:t>CRC資訊網</a:t>
            </a:r>
          </a:p>
          <a:p>
            <a:r>
              <a:rPr lang="en-US"/>
              <a:t>https://crc.sfaa.gov.tw/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鋼琴家：林易</a:t>
            </a:r>
          </a:p>
          <a:p>
            <a:r>
              <a:rPr lang="en-US"/>
              <a:t>台灣出生，在美國取得音樂演奏碩士，多次榮獲鋼琴國際大賽獎項，現為台北市立大學音樂學系助理教授</a:t>
            </a:r>
          </a:p>
          <a:p>
            <a:r>
              <a:rPr lang="en-US"/>
              <a:t>https://reurl.cc/WNAVnD</a:t>
            </a:r>
          </a:p>
          <a:p>
            <a:endParaRPr lang="en-US"/>
          </a:p>
          <a:p>
            <a:r>
              <a:rPr lang="en-US"/>
              <a:t>米其林餐廳主廚：譚綺文</a:t>
            </a:r>
          </a:p>
          <a:p>
            <a:r>
              <a:rPr lang="en-US"/>
              <a:t>香港出生，在加拿大和香港學習廚藝，2021年榮獲「亞洲最佳女廚師獎」</a:t>
            </a:r>
          </a:p>
          <a:p>
            <a:r>
              <a:rPr lang="en-US"/>
              <a:t>https://reurl.cc/6dje8r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鋼琴家：林易</a:t>
            </a:r>
          </a:p>
          <a:p>
            <a:r>
              <a:rPr lang="en-US"/>
              <a:t>台灣出生，在美國取得音樂演奏碩士，多次榮獲鋼琴國際大賽獎項，現為台北市立大學音樂學系助理教授</a:t>
            </a:r>
          </a:p>
          <a:p>
            <a:r>
              <a:rPr lang="en-US"/>
              <a:t>https://reurl.cc/WNAVnD</a:t>
            </a:r>
          </a:p>
          <a:p>
            <a:endParaRPr lang="en-US"/>
          </a:p>
          <a:p>
            <a:r>
              <a:rPr lang="en-US"/>
              <a:t>米其林餐廳主廚：譚綺文</a:t>
            </a:r>
          </a:p>
          <a:p>
            <a:r>
              <a:rPr lang="en-US"/>
              <a:t>香港出生，在加拿大和香港學習廚藝，2021年榮獲「亞洲最佳女廚師獎」</a:t>
            </a:r>
          </a:p>
          <a:p>
            <a:r>
              <a:rPr lang="en-US"/>
              <a:t>https://reurl.cc/6dje8r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法官：比安埃梅</a:t>
            </a:r>
          </a:p>
          <a:p>
            <a:r>
              <a:rPr lang="en-US"/>
              <a:t>加拿大籍，畢業於美國哈佛大學法學院，2023年開始在加拿大高等法院擔任法官</a:t>
            </a:r>
          </a:p>
          <a:p>
            <a:r>
              <a:rPr lang="en-US"/>
              <a:t>https://reurl.cc/myRNV1</a:t>
            </a:r>
          </a:p>
          <a:p>
            <a:endParaRPr lang="en-US"/>
          </a:p>
          <a:p>
            <a:r>
              <a:rPr lang="en-US"/>
              <a:t>NBA籃球員：賴瑞</a:t>
            </a:r>
          </a:p>
          <a:p>
            <a:r>
              <a:rPr lang="en-US"/>
              <a:t>美國籍，以三分球神射手聞名全球，從1980年代開始，在美國職業籃球界陸續獲得新人王、MVP、總冠軍賽MVP、明星賽MVP...等多個獎項</a:t>
            </a:r>
          </a:p>
          <a:p>
            <a:r>
              <a:rPr lang="en-US"/>
              <a:t>https://reurl.cc/5dDZkz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法官：比安埃梅</a:t>
            </a:r>
          </a:p>
          <a:p>
            <a:r>
              <a:rPr lang="en-US"/>
              <a:t>加拿大籍，畢業於美國哈佛大學法學院，2023年開始在加拿大高等法院擔任法官</a:t>
            </a:r>
          </a:p>
          <a:p>
            <a:r>
              <a:rPr lang="en-US"/>
              <a:t>https://reurl.cc/myRNV1</a:t>
            </a:r>
          </a:p>
          <a:p>
            <a:endParaRPr lang="en-US"/>
          </a:p>
          <a:p>
            <a:r>
              <a:rPr lang="en-US"/>
              <a:t>NBA籃球員：賴瑞</a:t>
            </a:r>
          </a:p>
          <a:p>
            <a:r>
              <a:rPr lang="en-US"/>
              <a:t>美國籍，以三分球神射手聞名全球，從1980年代開始，在美國職業籃球界陸續獲得新人王、MVP、總冠軍賽MVP、明星賽MVP...等多個獎項</a:t>
            </a:r>
          </a:p>
          <a:p>
            <a:r>
              <a:rPr lang="en-US"/>
              <a:t>https://reurl.cc/5dDZkz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科學家-海蒂•拉瑪</a:t>
            </a:r>
          </a:p>
          <a:p>
            <a:r>
              <a:rPr lang="en-US"/>
              <a:t>出生於奧地利的猶太人，是電影明星，同時也是偉大的科學家，她發明「跳頻展頻」的關鍵技術，是今天手機通信、藍芽傳輸與無線通訊能確保私密性的基礎。</a:t>
            </a:r>
          </a:p>
          <a:p>
            <a:r>
              <a:rPr lang="en-US"/>
              <a:t>https://reurl.cc/ReLE4r</a:t>
            </a:r>
          </a:p>
          <a:p>
            <a:endParaRPr lang="en-US"/>
          </a:p>
          <a:p>
            <a:r>
              <a:rPr lang="en-US"/>
              <a:t>作家-莫迪雅諾</a:t>
            </a:r>
          </a:p>
          <a:p>
            <a:r>
              <a:rPr lang="en-US"/>
              <a:t>出生於法國，父親是猶太人，他的作品多是小說，許多故事發生於納粹佔領時期的法國。</a:t>
            </a:r>
          </a:p>
          <a:p>
            <a:r>
              <a:rPr lang="en-US"/>
              <a:t>他在2014年獲得諾貝爾文學獎</a:t>
            </a:r>
          </a:p>
          <a:p>
            <a:r>
              <a:rPr lang="en-US"/>
              <a:t>https://reurl.cc/A26LLe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科學家-海蒂•拉瑪</a:t>
            </a:r>
          </a:p>
          <a:p>
            <a:r>
              <a:rPr lang="en-US"/>
              <a:t>出生於奧地利的猶太人，是電影明星，同時也是偉大的科學家，她發明「跳頻展頻」的關鍵技術，是今天手機通信、藍芽傳輸與無線通訊能確保私密性的基礎。</a:t>
            </a:r>
          </a:p>
          <a:p>
            <a:r>
              <a:rPr lang="en-US"/>
              <a:t>https://reurl.cc/ReLE4r</a:t>
            </a:r>
          </a:p>
          <a:p>
            <a:endParaRPr lang="en-US"/>
          </a:p>
          <a:p>
            <a:r>
              <a:rPr lang="en-US"/>
              <a:t>作家-莫迪雅諾</a:t>
            </a:r>
          </a:p>
          <a:p>
            <a:r>
              <a:rPr lang="en-US"/>
              <a:t>出生於法國，父親是猶太人，他的作品多是小說，許多故事發生於納粹佔領時期的法國。</a:t>
            </a:r>
          </a:p>
          <a:p>
            <a:r>
              <a:rPr lang="en-US"/>
              <a:t>他在2014年獲得諾貝爾文學獎</a:t>
            </a:r>
          </a:p>
          <a:p>
            <a:r>
              <a:rPr lang="en-US"/>
              <a:t>https://reurl.cc/A26LLe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生活中常見的偏見例子：</a:t>
            </a:r>
          </a:p>
          <a:p>
            <a:r>
              <a:rPr lang="en-US"/>
              <a:t>女生都很愛哭、女生比較細心、你是女生要文雅一點不能那麼粗魯</a:t>
            </a:r>
          </a:p>
          <a:p>
            <a:endParaRPr lang="en-US"/>
          </a:p>
          <a:p>
            <a:r>
              <a:rPr lang="en-US"/>
              <a:t>男生力氣比較大、男生都很粗魯或粗心、男孩子還哭羞羞臉</a:t>
            </a:r>
          </a:p>
          <a:p>
            <a:endParaRPr lang="en-US"/>
          </a:p>
          <a:p>
            <a:r>
              <a:rPr lang="en-US"/>
              <a:t>混血兒英文都很好、混血兒都長得很帥很漂亮、你是混血兒為什麼不會講英文？</a:t>
            </a:r>
          </a:p>
          <a:p>
            <a:endParaRPr lang="en-US"/>
          </a:p>
          <a:p>
            <a:r>
              <a:rPr lang="en-US"/>
              <a:t>原住民皮膚比較黑、原住民都很會唱歌、原住民運動能力都很強、你是原住民皮膚怎麼那麼白？你是原住民還跑那麼慢？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資料來源：</a:t>
            </a:r>
          </a:p>
          <a:p>
            <a:r>
              <a:rPr lang="en-US"/>
              <a:t>2020/01</a:t>
            </a:r>
          </a:p>
          <a:p>
            <a:r>
              <a:rPr lang="en-US"/>
              <a:t>阿滴：阿滴花10年擺脫惡夢</a:t>
            </a:r>
          </a:p>
          <a:p>
            <a:r>
              <a:rPr lang="en-US"/>
              <a:t>https://reurl.cc/dy1lOV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" Type="http://schemas.openxmlformats.org/officeDocument/2006/relationships/image" Target="../media/image23.jpe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3.png"/><Relationship Id="rId4" Type="http://schemas.openxmlformats.org/officeDocument/2006/relationships/image" Target="../media/image8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88877" y="2741920"/>
            <a:ext cx="705512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1"/>
              </a:lnSpc>
              <a:spcBef>
                <a:spcPct val="0"/>
              </a:spcBef>
            </a:pPr>
            <a:r>
              <a:rPr lang="en-US" sz="6399" b="1" spc="-281" dirty="0" err="1">
                <a:solidFill>
                  <a:srgbClr val="FFEA9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反歧視與人權</a:t>
            </a:r>
            <a:endParaRPr lang="en-US" sz="6399" b="1" spc="-281" dirty="0">
              <a:solidFill>
                <a:srgbClr val="FFEA9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00393">
            <a:off x="5847477" y="2135789"/>
            <a:ext cx="1934246" cy="9045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346059" y="1142512"/>
            <a:ext cx="4901159" cy="79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0"/>
              </a:lnSpc>
            </a:pPr>
            <a:r>
              <a:rPr lang="en-US" sz="2600" spc="52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芫荽"/>
                <a:sym typeface="芫荽"/>
              </a:rPr>
              <a:t>教育部國民教育中央輔導團</a:t>
            </a:r>
          </a:p>
          <a:p>
            <a:pPr algn="r">
              <a:lnSpc>
                <a:spcPts val="3120"/>
              </a:lnSpc>
            </a:pPr>
            <a:r>
              <a:rPr lang="en-US" sz="2600" spc="52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芫荽"/>
                <a:sym typeface="芫荽"/>
              </a:rPr>
              <a:t>人權教育議題分團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247219" y="905255"/>
            <a:ext cx="3012081" cy="1027723"/>
            <a:chOff x="0" y="0"/>
            <a:chExt cx="4016108" cy="1370298"/>
          </a:xfrm>
        </p:grpSpPr>
        <p:sp>
          <p:nvSpPr>
            <p:cNvPr id="7" name="Freeform 7"/>
            <p:cNvSpPr/>
            <p:nvPr/>
          </p:nvSpPr>
          <p:spPr>
            <a:xfrm>
              <a:off x="0" y="82132"/>
              <a:ext cx="3409850" cy="1288166"/>
            </a:xfrm>
            <a:custGeom>
              <a:avLst/>
              <a:gdLst/>
              <a:ahLst/>
              <a:cxnLst/>
              <a:rect l="l" t="t" r="r" b="b"/>
              <a:pathLst>
                <a:path w="3409850" h="1288166">
                  <a:moveTo>
                    <a:pt x="0" y="0"/>
                  </a:moveTo>
                  <a:lnTo>
                    <a:pt x="3409850" y="0"/>
                  </a:lnTo>
                  <a:lnTo>
                    <a:pt x="3409850" y="1288166"/>
                  </a:lnTo>
                  <a:lnTo>
                    <a:pt x="0" y="1288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273089" y="0"/>
              <a:ext cx="743019" cy="999259"/>
            </a:xfrm>
            <a:custGeom>
              <a:avLst/>
              <a:gdLst/>
              <a:ahLst/>
              <a:cxnLst/>
              <a:rect l="l" t="t" r="r" b="b"/>
              <a:pathLst>
                <a:path w="743019" h="999259">
                  <a:moveTo>
                    <a:pt x="0" y="0"/>
                  </a:moveTo>
                  <a:lnTo>
                    <a:pt x="743019" y="0"/>
                  </a:lnTo>
                  <a:lnTo>
                    <a:pt x="743019" y="999259"/>
                  </a:lnTo>
                  <a:lnTo>
                    <a:pt x="0" y="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58918" t="-2891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3449912"/>
            <a:ext cx="13420578" cy="171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60"/>
              </a:lnSpc>
              <a:spcBef>
                <a:spcPct val="0"/>
              </a:spcBef>
            </a:pPr>
            <a:r>
              <a:rPr lang="en-US" sz="10400" b="1" spc="488" dirty="0" err="1">
                <a:solidFill>
                  <a:srgbClr val="FFFEF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是好玩？還是傷害</a:t>
            </a:r>
            <a:r>
              <a:rPr lang="en-US" sz="10400" b="1" spc="488" dirty="0">
                <a:solidFill>
                  <a:srgbClr val="FFFEF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？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8877" y="5511214"/>
            <a:ext cx="12360402" cy="17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8"/>
              </a:lnSpc>
            </a:pPr>
            <a:r>
              <a:rPr lang="en-US" sz="5600" spc="-22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2024世界人權日教材包</a:t>
            </a:r>
          </a:p>
          <a:p>
            <a:pPr algn="just">
              <a:lnSpc>
                <a:spcPts val="6608"/>
              </a:lnSpc>
            </a:pPr>
            <a:r>
              <a:rPr lang="en-US" sz="5600" spc="-22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3-4年級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220974" y="5433585"/>
            <a:ext cx="5771789" cy="4966874"/>
            <a:chOff x="0" y="0"/>
            <a:chExt cx="7695718" cy="6622499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3847859" cy="6622499"/>
            </a:xfrm>
            <a:custGeom>
              <a:avLst/>
              <a:gdLst/>
              <a:ahLst/>
              <a:cxnLst/>
              <a:rect l="l" t="t" r="r" b="b"/>
              <a:pathLst>
                <a:path w="3847859" h="6622499">
                  <a:moveTo>
                    <a:pt x="3847859" y="0"/>
                  </a:moveTo>
                  <a:lnTo>
                    <a:pt x="0" y="0"/>
                  </a:lnTo>
                  <a:lnTo>
                    <a:pt x="0" y="6622499"/>
                  </a:lnTo>
                  <a:lnTo>
                    <a:pt x="3847859" y="6622499"/>
                  </a:lnTo>
                  <a:lnTo>
                    <a:pt x="3847859" y="0"/>
                  </a:lnTo>
                  <a:close/>
                </a:path>
              </a:pathLst>
            </a:custGeom>
            <a:blipFill>
              <a:blip r:embed="rId6"/>
              <a:stretch>
                <a:fillRect l="-124433" t="-24924" r="-7209" b="-966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flipH="1">
              <a:off x="3847859" y="0"/>
              <a:ext cx="3847859" cy="6622499"/>
            </a:xfrm>
            <a:custGeom>
              <a:avLst/>
              <a:gdLst/>
              <a:ahLst/>
              <a:cxnLst/>
              <a:rect l="l" t="t" r="r" b="b"/>
              <a:pathLst>
                <a:path w="3847859" h="6622499">
                  <a:moveTo>
                    <a:pt x="3847859" y="0"/>
                  </a:moveTo>
                  <a:lnTo>
                    <a:pt x="0" y="0"/>
                  </a:lnTo>
                  <a:lnTo>
                    <a:pt x="0" y="6622499"/>
                  </a:lnTo>
                  <a:lnTo>
                    <a:pt x="3847859" y="6622499"/>
                  </a:lnTo>
                  <a:lnTo>
                    <a:pt x="3847859" y="0"/>
                  </a:lnTo>
                  <a:close/>
                </a:path>
              </a:pathLst>
            </a:custGeom>
            <a:blipFill>
              <a:blip r:embed="rId7"/>
              <a:stretch>
                <a:fillRect l="-9877" t="-24473" r="-121764" b="-1011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088877" y="9392489"/>
            <a:ext cx="4712467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Noto Sans T Chinese"/>
                <a:sym typeface="Noto Sans T Chinese"/>
              </a:rPr>
              <a:t>簡報插圖：Copilot AI圖片生成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007415"/>
            <a:ext cx="18288000" cy="7268387"/>
            <a:chOff x="0" y="0"/>
            <a:chExt cx="6186311" cy="2458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458689"/>
            </a:xfrm>
            <a:custGeom>
              <a:avLst/>
              <a:gdLst/>
              <a:ahLst/>
              <a:cxnLst/>
              <a:rect l="l" t="t" r="r" b="b"/>
              <a:pathLst>
                <a:path w="6186311" h="2458689">
                  <a:moveTo>
                    <a:pt x="0" y="0"/>
                  </a:moveTo>
                  <a:lnTo>
                    <a:pt x="6186311" y="0"/>
                  </a:lnTo>
                  <a:lnTo>
                    <a:pt x="6186311" y="2458689"/>
                  </a:lnTo>
                  <a:lnTo>
                    <a:pt x="0" y="2458689"/>
                  </a:lnTo>
                  <a:close/>
                </a:path>
              </a:pathLst>
            </a:custGeom>
            <a:solidFill>
              <a:srgbClr val="FFF46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653980" y="3877855"/>
            <a:ext cx="4833002" cy="4721138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13044" b="-3307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b="1" spc="856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猜一猜：誰是科學家？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92897" y="8652905"/>
            <a:ext cx="2755167" cy="89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>
                <a:solidFill>
                  <a:srgbClr val="1287D6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01019" y="3877855"/>
            <a:ext cx="4833002" cy="4721138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10718" b="-2513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839936" y="8652905"/>
            <a:ext cx="2755167" cy="89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>
                <a:solidFill>
                  <a:srgbClr val="1287D6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2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75802"/>
            <a:chOff x="0" y="0"/>
            <a:chExt cx="3093156" cy="3476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698753" y="1449890"/>
            <a:ext cx="6255514" cy="1204403"/>
            <a:chOff x="0" y="0"/>
            <a:chExt cx="6825695" cy="1314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698753" y="3545055"/>
            <a:ext cx="6255514" cy="1204403"/>
            <a:chOff x="0" y="0"/>
            <a:chExt cx="6825695" cy="1314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698753" y="5658446"/>
            <a:ext cx="6255514" cy="1204403"/>
            <a:chOff x="0" y="0"/>
            <a:chExt cx="6825695" cy="1314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98753" y="7867258"/>
            <a:ext cx="6255514" cy="1204403"/>
            <a:chOff x="0" y="0"/>
            <a:chExt cx="6825695" cy="13141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1308295" y="1701101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308295" y="4147256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0477732" y="1204140"/>
            <a:ext cx="6255514" cy="1204403"/>
            <a:chOff x="0" y="0"/>
            <a:chExt cx="6825695" cy="13141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477732" y="3299305"/>
            <a:ext cx="6255514" cy="1204403"/>
            <a:chOff x="0" y="0"/>
            <a:chExt cx="6825695" cy="13141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477732" y="5412697"/>
            <a:ext cx="6255514" cy="1204403"/>
            <a:chOff x="0" y="0"/>
            <a:chExt cx="6825695" cy="13141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477732" y="7621509"/>
            <a:ext cx="6255514" cy="1204403"/>
            <a:chOff x="0" y="0"/>
            <a:chExt cx="6825695" cy="131418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695602" y="1421315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1. </a:t>
            </a:r>
            <a:r>
              <a:rPr lang="en-US" sz="4800" b="1" spc="-211" dirty="0" err="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性別或種族</a:t>
            </a:r>
            <a:endParaRPr lang="en-US" sz="4800" b="1" spc="-211" dirty="0">
              <a:solidFill>
                <a:srgbClr val="007DD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695602" y="3516480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2. 外貌長相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95602" y="5623040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3. 穿著打扮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95602" y="7831852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4. 其他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2426025"/>
            <a:ext cx="745637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  <a:spcBef>
                <a:spcPct val="0"/>
              </a:spcBef>
            </a:pPr>
            <a:r>
              <a:rPr lang="en-US" sz="6399" b="1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你是怎麼判斷的？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08295" y="680087"/>
            <a:ext cx="7835705" cy="790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說說看</a:t>
            </a:r>
          </a:p>
        </p:txBody>
      </p:sp>
      <p:sp>
        <p:nvSpPr>
          <p:cNvPr id="29" name="Freeform 29"/>
          <p:cNvSpPr/>
          <p:nvPr/>
        </p:nvSpPr>
        <p:spPr>
          <a:xfrm>
            <a:off x="2128684" y="5227404"/>
            <a:ext cx="4840389" cy="5048398"/>
          </a:xfrm>
          <a:custGeom>
            <a:avLst/>
            <a:gdLst/>
            <a:ahLst/>
            <a:cxnLst/>
            <a:rect l="l" t="t" r="r" b="b"/>
            <a:pathLst>
              <a:path w="4840389" h="5048398">
                <a:moveTo>
                  <a:pt x="0" y="0"/>
                </a:moveTo>
                <a:lnTo>
                  <a:pt x="4840388" y="0"/>
                </a:lnTo>
                <a:lnTo>
                  <a:pt x="4840388" y="5048398"/>
                </a:lnTo>
                <a:lnTo>
                  <a:pt x="0" y="504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7"/>
            </a:stretch>
          </a:blipFill>
        </p:spPr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007415"/>
            <a:ext cx="18288000" cy="7268387"/>
            <a:chOff x="0" y="0"/>
            <a:chExt cx="6186311" cy="2458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458689"/>
            </a:xfrm>
            <a:custGeom>
              <a:avLst/>
              <a:gdLst/>
              <a:ahLst/>
              <a:cxnLst/>
              <a:rect l="l" t="t" r="r" b="b"/>
              <a:pathLst>
                <a:path w="6186311" h="2458689">
                  <a:moveTo>
                    <a:pt x="0" y="0"/>
                  </a:moveTo>
                  <a:lnTo>
                    <a:pt x="6186311" y="0"/>
                  </a:lnTo>
                  <a:lnTo>
                    <a:pt x="6186311" y="2458689"/>
                  </a:lnTo>
                  <a:lnTo>
                    <a:pt x="0" y="2458689"/>
                  </a:lnTo>
                  <a:close/>
                </a:path>
              </a:pathLst>
            </a:custGeom>
            <a:solidFill>
              <a:srgbClr val="FFF46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653980" y="3456921"/>
            <a:ext cx="4833002" cy="4721138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13044" b="-3307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038225"/>
            <a:ext cx="17259300" cy="108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b="1" spc="856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通訊技術的科學家</a:t>
            </a:r>
          </a:p>
        </p:txBody>
      </p:sp>
      <p:sp>
        <p:nvSpPr>
          <p:cNvPr id="8" name="Freeform 8"/>
          <p:cNvSpPr/>
          <p:nvPr/>
        </p:nvSpPr>
        <p:spPr>
          <a:xfrm>
            <a:off x="2665746" y="3236874"/>
            <a:ext cx="6809469" cy="6809469"/>
          </a:xfrm>
          <a:custGeom>
            <a:avLst/>
            <a:gdLst/>
            <a:ahLst/>
            <a:cxnLst/>
            <a:rect l="l" t="t" r="r" b="b"/>
            <a:pathLst>
              <a:path w="6809469" h="6809469">
                <a:moveTo>
                  <a:pt x="0" y="0"/>
                </a:moveTo>
                <a:lnTo>
                  <a:pt x="6809469" y="0"/>
                </a:lnTo>
                <a:lnTo>
                  <a:pt x="6809469" y="6809469"/>
                </a:lnTo>
                <a:lnTo>
                  <a:pt x="0" y="6809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53980" y="8231971"/>
            <a:ext cx="4833002" cy="159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</a:pPr>
            <a:r>
              <a:rPr lang="en-US" sz="5200" spc="119" dirty="0" err="1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科學家</a:t>
            </a:r>
            <a:r>
              <a:rPr lang="en-US" sz="5200" spc="119" dirty="0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：</a:t>
            </a:r>
          </a:p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5200" spc="119" dirty="0" err="1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海蒂•拉瑪</a:t>
            </a:r>
            <a:endParaRPr lang="en-US" sz="5200" spc="119" dirty="0">
              <a:solidFill>
                <a:srgbClr val="1287D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01019" y="3456921"/>
            <a:ext cx="4833002" cy="4721138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t="-10718" b="-25138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9801019" y="8231971"/>
            <a:ext cx="4833002" cy="1594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</a:pPr>
            <a:r>
              <a:rPr lang="en-US" sz="5200" spc="119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作家：</a:t>
            </a:r>
          </a:p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5200" spc="119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莫迪雅諾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20453" y="1461405"/>
            <a:ext cx="14847093" cy="6991631"/>
          </a:xfrm>
          <a:custGeom>
            <a:avLst/>
            <a:gdLst/>
            <a:ahLst/>
            <a:cxnLst/>
            <a:rect l="l" t="t" r="r" b="b"/>
            <a:pathLst>
              <a:path w="14847093" h="6991631">
                <a:moveTo>
                  <a:pt x="14847094" y="0"/>
                </a:moveTo>
                <a:lnTo>
                  <a:pt x="0" y="0"/>
                </a:lnTo>
                <a:lnTo>
                  <a:pt x="0" y="6991631"/>
                </a:lnTo>
                <a:lnTo>
                  <a:pt x="14847094" y="6991631"/>
                </a:lnTo>
                <a:lnTo>
                  <a:pt x="148470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60971" y="5038945"/>
            <a:ext cx="5248055" cy="5248055"/>
          </a:xfrm>
          <a:custGeom>
            <a:avLst/>
            <a:gdLst/>
            <a:ahLst/>
            <a:cxnLst/>
            <a:rect l="l" t="t" r="r" b="b"/>
            <a:pathLst>
              <a:path w="5248055" h="5248055">
                <a:moveTo>
                  <a:pt x="5248055" y="0"/>
                </a:moveTo>
                <a:lnTo>
                  <a:pt x="0" y="0"/>
                </a:lnTo>
                <a:lnTo>
                  <a:pt x="0" y="5248055"/>
                </a:lnTo>
                <a:lnTo>
                  <a:pt x="5248055" y="5248055"/>
                </a:lnTo>
                <a:lnTo>
                  <a:pt x="524805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20453" y="3073005"/>
            <a:ext cx="14589921" cy="378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如果只用性別、種族、外表或是</a:t>
            </a:r>
            <a:endParaRPr lang="en-US" sz="7200" dirty="0">
              <a:solidFill>
                <a:srgbClr val="FFF5D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Lazydog"/>
              <a:sym typeface="Lazydog"/>
            </a:endParaRPr>
          </a:p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其他特質來做判斷</a:t>
            </a:r>
            <a:r>
              <a:rPr lang="en-US" sz="7200" dirty="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，</a:t>
            </a:r>
          </a:p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有什麼問題嗎</a:t>
            </a:r>
            <a:r>
              <a:rPr lang="en-US" sz="7200" dirty="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00500" y="2186261"/>
            <a:ext cx="7835705" cy="790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想一想，說一說：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12504" y="1775460"/>
            <a:ext cx="14162875" cy="57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0"/>
              </a:lnSpc>
            </a:pPr>
            <a:r>
              <a:rPr lang="en-US" sz="9600" spc="48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只用性別、種族、外表</a:t>
            </a:r>
            <a:endParaRPr lang="en-US" sz="9600" spc="480" dirty="0">
              <a:solidFill>
                <a:srgbClr val="FDF9D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15360"/>
              </a:lnSpc>
            </a:pPr>
            <a:r>
              <a:rPr lang="en-US" sz="9600" spc="48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或其他特質來做回應</a:t>
            </a:r>
            <a:r>
              <a:rPr lang="en-US" sz="9600" spc="48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，</a:t>
            </a:r>
          </a:p>
          <a:p>
            <a:pPr algn="l">
              <a:lnSpc>
                <a:spcPts val="15360"/>
              </a:lnSpc>
            </a:pPr>
            <a:r>
              <a:rPr lang="en-US" sz="9600" spc="48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這就是</a:t>
            </a:r>
            <a:r>
              <a:rPr lang="en-US" sz="9600" spc="48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</a:t>
            </a:r>
            <a:r>
              <a:rPr lang="zh-TW" altLang="en-US" sz="9600" spc="48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</a:t>
            </a:r>
            <a:r>
              <a:rPr lang="en-US" sz="9600" spc="48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 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91469" y="5303800"/>
            <a:ext cx="7204945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spc="-1200" dirty="0" err="1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偏見</a:t>
            </a:r>
            <a:endParaRPr lang="en-US" sz="15000" spc="-1200" dirty="0">
              <a:solidFill>
                <a:srgbClr val="FFAB5D"/>
              </a:solidFill>
              <a:latin typeface="Bpmf Zihi Sans"/>
              <a:ea typeface="Bpmf Zihi Sans"/>
              <a:cs typeface="Bpmf Zihi Sans"/>
              <a:sym typeface="Bpmf Zihi Sans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0453" y="849158"/>
            <a:ext cx="14847093" cy="6991631"/>
          </a:xfrm>
          <a:custGeom>
            <a:avLst/>
            <a:gdLst/>
            <a:ahLst/>
            <a:cxnLst/>
            <a:rect l="l" t="t" r="r" b="b"/>
            <a:pathLst>
              <a:path w="14847093" h="6991631">
                <a:moveTo>
                  <a:pt x="0" y="0"/>
                </a:moveTo>
                <a:lnTo>
                  <a:pt x="14847094" y="0"/>
                </a:lnTo>
                <a:lnTo>
                  <a:pt x="14847094" y="6991631"/>
                </a:lnTo>
                <a:lnTo>
                  <a:pt x="0" y="6991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00" y="5394762"/>
            <a:ext cx="3697066" cy="4892054"/>
          </a:xfrm>
          <a:custGeom>
            <a:avLst/>
            <a:gdLst/>
            <a:ahLst/>
            <a:cxnLst/>
            <a:rect l="l" t="t" r="r" b="b"/>
            <a:pathLst>
              <a:path w="3697066" h="4892054">
                <a:moveTo>
                  <a:pt x="0" y="0"/>
                </a:moveTo>
                <a:lnTo>
                  <a:pt x="3697066" y="0"/>
                </a:lnTo>
                <a:lnTo>
                  <a:pt x="3697066" y="4892054"/>
                </a:lnTo>
                <a:lnTo>
                  <a:pt x="0" y="4892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9096" t="-4264" r="-51353" b="-4722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20453" y="2647520"/>
            <a:ext cx="14847093" cy="283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en-US" sz="7200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你曾經看過、聽過或是遇到過</a:t>
            </a:r>
            <a:r>
              <a:rPr lang="en-US" sz="7200" dirty="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，</a:t>
            </a:r>
          </a:p>
          <a:p>
            <a:pPr algn="ctr">
              <a:lnSpc>
                <a:spcPts val="11520"/>
              </a:lnSpc>
            </a:pPr>
            <a:r>
              <a:rPr lang="en-US" sz="7200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生活中關於</a:t>
            </a:r>
            <a:r>
              <a:rPr lang="en-US" sz="7200" dirty="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                 </a:t>
            </a:r>
            <a:r>
              <a:rPr lang="en-US" sz="7200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的例子嗎</a:t>
            </a:r>
            <a:r>
              <a:rPr lang="en-US" sz="7200" dirty="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4491" y="1846823"/>
            <a:ext cx="7835705" cy="790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想一想，說一說：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81801" y="3662747"/>
            <a:ext cx="4504486" cy="1939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0000" spc="-1200" dirty="0" err="1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偏見</a:t>
            </a:r>
            <a:endParaRPr lang="en-US" sz="10000" spc="-1200" dirty="0">
              <a:solidFill>
                <a:srgbClr val="FFAB5D"/>
              </a:solidFill>
              <a:latin typeface="Bpmf Zihi Sans"/>
              <a:ea typeface="Bpmf Zihi Sans"/>
              <a:cs typeface="Bpmf Zihi Sans"/>
              <a:sym typeface="Bpmf Zihi Sans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34431" y="1823822"/>
            <a:ext cx="13970926" cy="57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60"/>
              </a:lnSpc>
            </a:pPr>
            <a:r>
              <a:rPr lang="en-US" sz="9600" spc="96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</a:t>
            </a:r>
            <a:r>
              <a:rPr lang="zh-TW" altLang="en-US" sz="9600" spc="96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</a:t>
            </a:r>
            <a:r>
              <a:rPr lang="en-US" sz="9600" spc="96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可能會讓人判斷</a:t>
            </a:r>
            <a:endParaRPr lang="en-US" sz="9600" spc="960" dirty="0">
              <a:solidFill>
                <a:srgbClr val="FDF9D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15360"/>
              </a:lnSpc>
            </a:pPr>
            <a:r>
              <a:rPr lang="en-US" sz="9600" spc="96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錯誤，甚至會對他人</a:t>
            </a:r>
            <a:endParaRPr lang="en-US" sz="9600" spc="960" dirty="0">
              <a:solidFill>
                <a:srgbClr val="FDF9D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15360"/>
              </a:lnSpc>
            </a:pPr>
            <a:r>
              <a:rPr lang="en-US" sz="9600" spc="96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造成可怕的</a:t>
            </a:r>
            <a:r>
              <a:rPr lang="zh-TW" altLang="en-US" sz="9600" spc="96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</a:t>
            </a:r>
            <a:r>
              <a:rPr lang="en-US" sz="9600" spc="96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05800" y="5358272"/>
            <a:ext cx="7757253" cy="2581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spc="-1200" dirty="0" err="1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傷害</a:t>
            </a:r>
            <a:endParaRPr lang="en-US" sz="15000" spc="-1200" dirty="0">
              <a:solidFill>
                <a:srgbClr val="FFAB5D"/>
              </a:solidFill>
              <a:latin typeface="Bpmf Zihi Sans"/>
              <a:ea typeface="Bpmf Zihi Sans"/>
              <a:cs typeface="Bpmf Zihi Sans"/>
              <a:sym typeface="Bpmf Zihi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92555" y="1900022"/>
            <a:ext cx="4485789" cy="182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0"/>
              </a:lnSpc>
            </a:pPr>
            <a:r>
              <a:rPr lang="en-US" sz="9600" spc="-480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偏見</a:t>
            </a: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" b="-18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520146"/>
            <a:ext cx="18288000" cy="2766854"/>
            <a:chOff x="0" y="0"/>
            <a:chExt cx="6964797" cy="10537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64797" cy="1053728"/>
            </a:xfrm>
            <a:custGeom>
              <a:avLst/>
              <a:gdLst/>
              <a:ahLst/>
              <a:cxnLst/>
              <a:rect l="l" t="t" r="r" b="b"/>
              <a:pathLst>
                <a:path w="6964797" h="1053728">
                  <a:moveTo>
                    <a:pt x="0" y="0"/>
                  </a:moveTo>
                  <a:lnTo>
                    <a:pt x="6964797" y="0"/>
                  </a:lnTo>
                  <a:lnTo>
                    <a:pt x="6964797" y="1053728"/>
                  </a:lnTo>
                  <a:lnTo>
                    <a:pt x="0" y="1053728"/>
                  </a:lnTo>
                  <a:close/>
                </a:path>
              </a:pathLst>
            </a:custGeom>
            <a:solidFill>
              <a:srgbClr val="2DB18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897680" y="5301887"/>
            <a:ext cx="3361620" cy="4985113"/>
          </a:xfrm>
          <a:custGeom>
            <a:avLst/>
            <a:gdLst/>
            <a:ahLst/>
            <a:cxnLst/>
            <a:rect l="l" t="t" r="r" b="b"/>
            <a:pathLst>
              <a:path w="3361620" h="4985113">
                <a:moveTo>
                  <a:pt x="0" y="0"/>
                </a:moveTo>
                <a:lnTo>
                  <a:pt x="3361620" y="0"/>
                </a:lnTo>
                <a:lnTo>
                  <a:pt x="3361620" y="4985113"/>
                </a:lnTo>
                <a:lnTo>
                  <a:pt x="0" y="4985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04" t="-4789" r="-30776" b="-862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822300"/>
            <a:ext cx="17259300" cy="597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7800" spc="23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他容易臉紅，大家常常指著他的臉</a:t>
            </a:r>
          </a:p>
          <a:p>
            <a:pPr algn="l">
              <a:lnSpc>
                <a:spcPts val="9360"/>
              </a:lnSpc>
            </a:pPr>
            <a:r>
              <a:rPr lang="en-US" sz="7800" spc="23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一直笑，還取綽號叫他「關公」！</a:t>
            </a:r>
          </a:p>
          <a:p>
            <a:pPr algn="l">
              <a:lnSpc>
                <a:spcPts val="9360"/>
              </a:lnSpc>
            </a:pPr>
            <a:r>
              <a:rPr lang="en-US" sz="7800" spc="23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他很不喜歡被別人這樣叫。</a:t>
            </a:r>
          </a:p>
          <a:p>
            <a:pPr algn="l">
              <a:lnSpc>
                <a:spcPts val="9360"/>
              </a:lnSpc>
            </a:pPr>
            <a:r>
              <a:rPr lang="en-US" sz="7800" spc="23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他沒有朋友，</a:t>
            </a:r>
          </a:p>
          <a:p>
            <a:pPr algn="l">
              <a:lnSpc>
                <a:spcPts val="9360"/>
              </a:lnSpc>
            </a:pPr>
            <a:r>
              <a:rPr lang="en-US" sz="7800" spc="23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逼他去跑腿做事他不敢不去。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64579" y="8244564"/>
            <a:ext cx="11123421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有什麼問題嗎？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644434"/>
            <a:ext cx="7804132" cy="217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40"/>
              </a:lnSpc>
            </a:pPr>
            <a:r>
              <a:rPr lang="en-US" sz="6800" b="1" spc="-299" dirty="0" err="1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被叫「關公</a:t>
            </a:r>
            <a:r>
              <a:rPr lang="en-US" sz="6800" b="1" spc="-299" dirty="0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」、</a:t>
            </a:r>
          </a:p>
          <a:p>
            <a:pPr algn="l">
              <a:lnSpc>
                <a:spcPts val="8840"/>
              </a:lnSpc>
            </a:pPr>
            <a:r>
              <a:rPr lang="en-US" sz="6800" b="1" spc="-299" dirty="0" err="1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叫他去跑腿做事</a:t>
            </a:r>
            <a:endParaRPr lang="en-US" sz="6800" b="1" spc="-299" dirty="0">
              <a:solidFill>
                <a:srgbClr val="FFEA6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7127" y="6603907"/>
            <a:ext cx="7835705" cy="7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1060" dirty="0" err="1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說說看</a:t>
            </a:r>
            <a:r>
              <a:rPr lang="en-US" sz="4800" spc="1060" dirty="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：</a:t>
            </a: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9584" y="1463580"/>
            <a:ext cx="9503466" cy="7777852"/>
            <a:chOff x="0" y="0"/>
            <a:chExt cx="2706135" cy="22147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6135" cy="2214762"/>
            </a:xfrm>
            <a:custGeom>
              <a:avLst/>
              <a:gdLst/>
              <a:ahLst/>
              <a:cxnLst/>
              <a:rect l="l" t="t" r="r" b="b"/>
              <a:pathLst>
                <a:path w="2706135" h="2214762">
                  <a:moveTo>
                    <a:pt x="2581675" y="2214762"/>
                  </a:moveTo>
                  <a:lnTo>
                    <a:pt x="124460" y="2214762"/>
                  </a:lnTo>
                  <a:cubicBezTo>
                    <a:pt x="55880" y="2214762"/>
                    <a:pt x="0" y="2158882"/>
                    <a:pt x="0" y="2090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2090302"/>
                  </a:lnTo>
                  <a:cubicBezTo>
                    <a:pt x="2706135" y="2158882"/>
                    <a:pt x="2650255" y="2214762"/>
                    <a:pt x="2581675" y="2214762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63948" y="1799681"/>
            <a:ext cx="9059102" cy="652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容易緊張、臉紅</a:t>
            </a: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這是</a:t>
            </a:r>
          </a:p>
          <a:p>
            <a:pPr algn="l">
              <a:lnSpc>
                <a:spcPts val="3600"/>
              </a:lnSpc>
            </a:pPr>
            <a:endParaRPr lang="en-US" sz="6000" spc="-180">
              <a:solidFill>
                <a:srgbClr val="18966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以身體特質來取笑或是</a:t>
            </a: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逼他去跑腿做事，</a:t>
            </a: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就是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07834" y="6826884"/>
            <a:ext cx="5126966" cy="179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>
                <a:solidFill>
                  <a:srgbClr val="F1495F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傷害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511584" y="1463580"/>
            <a:ext cx="5296697" cy="7762672"/>
            <a:chOff x="0" y="0"/>
            <a:chExt cx="7062262" cy="1035023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062262" cy="10350230"/>
              <a:chOff x="0" y="0"/>
              <a:chExt cx="2398161" cy="35146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398161" cy="3514669"/>
              </a:xfrm>
              <a:custGeom>
                <a:avLst/>
                <a:gdLst/>
                <a:ahLst/>
                <a:cxnLst/>
                <a:rect l="l" t="t" r="r" b="b"/>
                <a:pathLst>
                  <a:path w="2398161" h="3514669">
                    <a:moveTo>
                      <a:pt x="0" y="0"/>
                    </a:moveTo>
                    <a:lnTo>
                      <a:pt x="2398161" y="0"/>
                    </a:lnTo>
                    <a:lnTo>
                      <a:pt x="2398161" y="3514669"/>
                    </a:lnTo>
                    <a:lnTo>
                      <a:pt x="0" y="3514669"/>
                    </a:lnTo>
                    <a:close/>
                  </a:path>
                </a:pathLst>
              </a:custGeom>
              <a:solidFill>
                <a:srgbClr val="FFEA92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510070" y="292273"/>
              <a:ext cx="6042121" cy="8855143"/>
              <a:chOff x="0" y="0"/>
              <a:chExt cx="2398161" cy="35146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98161" cy="3514669"/>
              </a:xfrm>
              <a:custGeom>
                <a:avLst/>
                <a:gdLst/>
                <a:ahLst/>
                <a:cxnLst/>
                <a:rect l="l" t="t" r="r" b="b"/>
                <a:pathLst>
                  <a:path w="2398161" h="3514669">
                    <a:moveTo>
                      <a:pt x="0" y="0"/>
                    </a:moveTo>
                    <a:lnTo>
                      <a:pt x="2398161" y="0"/>
                    </a:lnTo>
                    <a:lnTo>
                      <a:pt x="2398161" y="3514669"/>
                    </a:lnTo>
                    <a:lnTo>
                      <a:pt x="0" y="3514669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1118563" y="1991983"/>
              <a:ext cx="4825137" cy="7155434"/>
            </a:xfrm>
            <a:custGeom>
              <a:avLst/>
              <a:gdLst/>
              <a:ahLst/>
              <a:cxnLst/>
              <a:rect l="l" t="t" r="r" b="b"/>
              <a:pathLst>
                <a:path w="4825137" h="7155434">
                  <a:moveTo>
                    <a:pt x="0" y="0"/>
                  </a:moveTo>
                  <a:lnTo>
                    <a:pt x="4825136" y="0"/>
                  </a:lnTo>
                  <a:lnTo>
                    <a:pt x="4825136" y="7155434"/>
                  </a:lnTo>
                  <a:lnTo>
                    <a:pt x="0" y="7155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7404" t="-4789" r="-30776" b="-862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719754" y="2874621"/>
            <a:ext cx="5595449" cy="136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AB5D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身體特質</a:t>
            </a: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11584" y="1463580"/>
            <a:ext cx="5296697" cy="7762672"/>
            <a:chOff x="0" y="0"/>
            <a:chExt cx="2398161" cy="3514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161" cy="3514669"/>
            </a:xfrm>
            <a:custGeom>
              <a:avLst/>
              <a:gdLst/>
              <a:ahLst/>
              <a:cxnLst/>
              <a:rect l="l" t="t" r="r" b="b"/>
              <a:pathLst>
                <a:path w="2398161" h="3514669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19584" y="1463580"/>
            <a:ext cx="9503466" cy="7777852"/>
            <a:chOff x="0" y="0"/>
            <a:chExt cx="2706135" cy="22147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6135" cy="2214762"/>
            </a:xfrm>
            <a:custGeom>
              <a:avLst/>
              <a:gdLst/>
              <a:ahLst/>
              <a:cxnLst/>
              <a:rect l="l" t="t" r="r" b="b"/>
              <a:pathLst>
                <a:path w="2706135" h="2214762">
                  <a:moveTo>
                    <a:pt x="2581675" y="2214762"/>
                  </a:moveTo>
                  <a:lnTo>
                    <a:pt x="124460" y="2214762"/>
                  </a:lnTo>
                  <a:cubicBezTo>
                    <a:pt x="55880" y="2214762"/>
                    <a:pt x="0" y="2158882"/>
                    <a:pt x="0" y="2090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2090302"/>
                  </a:lnTo>
                  <a:cubicBezTo>
                    <a:pt x="2706135" y="2158882"/>
                    <a:pt x="2650255" y="2214762"/>
                    <a:pt x="2581675" y="2214762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85076" y="1691048"/>
            <a:ext cx="4549712" cy="6616957"/>
          </a:xfrm>
          <a:custGeom>
            <a:avLst/>
            <a:gdLst/>
            <a:ahLst/>
            <a:cxnLst/>
            <a:rect l="l" t="t" r="r" b="b"/>
            <a:pathLst>
              <a:path w="4549712" h="6616957">
                <a:moveTo>
                  <a:pt x="0" y="0"/>
                </a:moveTo>
                <a:lnTo>
                  <a:pt x="4549712" y="0"/>
                </a:lnTo>
                <a:lnTo>
                  <a:pt x="4549712" y="6616958"/>
                </a:lnTo>
                <a:lnTo>
                  <a:pt x="0" y="661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718" r="-2271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379857" y="8447986"/>
            <a:ext cx="3800784" cy="61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  <a:spcBef>
                <a:spcPct val="0"/>
              </a:spcBef>
            </a:pPr>
            <a:r>
              <a:rPr lang="en-US" sz="3999" spc="475">
                <a:solidFill>
                  <a:srgbClr val="32856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阿滴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49824" y="2788409"/>
            <a:ext cx="8842988" cy="2073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47"/>
              </a:lnSpc>
            </a:pPr>
            <a:r>
              <a:rPr lang="en-US" sz="6399" b="1" spc="-262" dirty="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「</a:t>
            </a:r>
            <a:r>
              <a:rPr lang="en-US" sz="6399" b="1" spc="-262" dirty="0" err="1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那邊那個關公</a:t>
            </a:r>
            <a:r>
              <a:rPr lang="en-US" sz="6399" b="1" spc="-262" dirty="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，</a:t>
            </a:r>
          </a:p>
          <a:p>
            <a:pPr algn="l">
              <a:lnSpc>
                <a:spcPts val="8447"/>
              </a:lnSpc>
            </a:pPr>
            <a:r>
              <a:rPr lang="en-US" sz="6399" b="1" spc="-262" dirty="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</a:t>
            </a:r>
            <a:r>
              <a:rPr lang="en-US" sz="6399" b="1" spc="-262" dirty="0" err="1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把球幫我撿過來</a:t>
            </a:r>
            <a:r>
              <a:rPr lang="en-US" sz="6399" b="1" spc="-262" dirty="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！」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9824" y="5692582"/>
            <a:ext cx="8842988" cy="322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6"/>
              </a:lnSpc>
            </a:pPr>
            <a:r>
              <a:rPr lang="en-US" sz="4800" spc="-196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高中時因為異位性皮膚炎比較嚴重，臉經常發紅，特別是緊張的時候更紅，因此被同學取笑、被排擠，也常常被欺負。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" t="-181" b="-1868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120128" y="3116354"/>
            <a:ext cx="5526486" cy="170819"/>
          </a:xfrm>
          <a:custGeom>
            <a:avLst/>
            <a:gdLst/>
            <a:ahLst/>
            <a:cxnLst/>
            <a:rect l="l" t="t" r="r" b="b"/>
            <a:pathLst>
              <a:path w="5526486" h="170819">
                <a:moveTo>
                  <a:pt x="0" y="0"/>
                </a:moveTo>
                <a:lnTo>
                  <a:pt x="5526486" y="0"/>
                </a:lnTo>
                <a:lnTo>
                  <a:pt x="5526486" y="170818"/>
                </a:lnTo>
                <a:lnTo>
                  <a:pt x="0" y="170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20128" y="3678446"/>
            <a:ext cx="12214634" cy="418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人 E6 </a:t>
            </a:r>
          </a:p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覺察個人的偏見，</a:t>
            </a:r>
          </a:p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並避免歧視行為的產生。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15347" flipV="1">
            <a:off x="11852061" y="5106375"/>
            <a:ext cx="1323551" cy="1122141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2739485" y="4903513"/>
            <a:ext cx="3965074" cy="5383487"/>
          </a:xfrm>
          <a:custGeom>
            <a:avLst/>
            <a:gdLst/>
            <a:ahLst/>
            <a:cxnLst/>
            <a:rect l="l" t="t" r="r" b="b"/>
            <a:pathLst>
              <a:path w="3965074" h="5383487">
                <a:moveTo>
                  <a:pt x="0" y="0"/>
                </a:moveTo>
                <a:lnTo>
                  <a:pt x="3965074" y="0"/>
                </a:lnTo>
                <a:lnTo>
                  <a:pt x="3965074" y="5383487"/>
                </a:lnTo>
                <a:lnTo>
                  <a:pt x="0" y="5383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559" t="-7571" r="-2549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20128" y="1264750"/>
            <a:ext cx="9977507" cy="144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</a:pPr>
            <a:r>
              <a:rPr lang="en-US" sz="8799" b="1" spc="1944" dirty="0" err="1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實質內涵</a:t>
            </a:r>
            <a:endParaRPr lang="en-US" sz="8799" b="1" spc="1944" dirty="0">
              <a:solidFill>
                <a:srgbClr val="FFEB8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王漢宗特黑體"/>
              <a:sym typeface="王漢宗特黑體"/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11198"/>
            <a:ext cx="9144000" cy="10275802"/>
            <a:chOff x="0" y="0"/>
            <a:chExt cx="3093156" cy="3476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F5DE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308295" y="1604658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308295" y="4147256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9540569" y="1078430"/>
            <a:ext cx="2481869" cy="1212828"/>
            <a:chOff x="0" y="0"/>
            <a:chExt cx="3309159" cy="1617103"/>
          </a:xfrm>
        </p:grpSpPr>
        <p:grpSp>
          <p:nvGrpSpPr>
            <p:cNvPr id="8" name="Group 8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被嘲笑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55244" y="1078430"/>
            <a:ext cx="2481869" cy="1212828"/>
            <a:chOff x="0" y="0"/>
            <a:chExt cx="3309159" cy="1617103"/>
          </a:xfrm>
        </p:grpSpPr>
        <p:grpSp>
          <p:nvGrpSpPr>
            <p:cNvPr id="14" name="Group 14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沒朋友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40569" y="2761979"/>
            <a:ext cx="7907014" cy="1212828"/>
            <a:chOff x="0" y="0"/>
            <a:chExt cx="10542685" cy="1617103"/>
          </a:xfrm>
        </p:grpSpPr>
        <p:grpSp>
          <p:nvGrpSpPr>
            <p:cNvPr id="20" name="Group 20"/>
            <p:cNvGrpSpPr/>
            <p:nvPr/>
          </p:nvGrpSpPr>
          <p:grpSpPr>
            <a:xfrm>
              <a:off x="830753" y="288578"/>
              <a:ext cx="9711932" cy="1328525"/>
              <a:chOff x="0" y="0"/>
              <a:chExt cx="7947870" cy="108721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947870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947870" h="1087214">
                    <a:moveTo>
                      <a:pt x="782340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823410" y="0"/>
                    </a:lnTo>
                    <a:cubicBezTo>
                      <a:pt x="7891990" y="0"/>
                      <a:pt x="7947870" y="55880"/>
                      <a:pt x="7947870" y="124460"/>
                    </a:cubicBezTo>
                    <a:lnTo>
                      <a:pt x="7947870" y="962754"/>
                    </a:lnTo>
                    <a:cubicBezTo>
                      <a:pt x="7947870" y="1031333"/>
                      <a:pt x="7891990" y="1087214"/>
                      <a:pt x="7823410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10285161" cy="1415504"/>
              <a:chOff x="0" y="0"/>
              <a:chExt cx="8416978" cy="11583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16978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8416978" h="1158394">
                    <a:moveTo>
                      <a:pt x="8292518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92519" y="0"/>
                    </a:lnTo>
                    <a:cubicBezTo>
                      <a:pt x="8361098" y="0"/>
                      <a:pt x="8416978" y="55880"/>
                      <a:pt x="8416978" y="124460"/>
                    </a:cubicBezTo>
                    <a:lnTo>
                      <a:pt x="8416978" y="1033934"/>
                    </a:lnTo>
                    <a:cubicBezTo>
                      <a:pt x="8416978" y="1102514"/>
                      <a:pt x="8361098" y="1158394"/>
                      <a:pt x="8292519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被取不喜歡的綽號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40569" y="8045472"/>
            <a:ext cx="7907014" cy="1212828"/>
            <a:chOff x="0" y="0"/>
            <a:chExt cx="10542685" cy="1617103"/>
          </a:xfrm>
        </p:grpSpPr>
        <p:grpSp>
          <p:nvGrpSpPr>
            <p:cNvPr id="26" name="Group 26"/>
            <p:cNvGrpSpPr/>
            <p:nvPr/>
          </p:nvGrpSpPr>
          <p:grpSpPr>
            <a:xfrm>
              <a:off x="830753" y="288578"/>
              <a:ext cx="9711932" cy="1328525"/>
              <a:chOff x="0" y="0"/>
              <a:chExt cx="7947870" cy="108721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947870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947870" h="1087214">
                    <a:moveTo>
                      <a:pt x="782340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823410" y="0"/>
                    </a:lnTo>
                    <a:cubicBezTo>
                      <a:pt x="7891990" y="0"/>
                      <a:pt x="7947870" y="55880"/>
                      <a:pt x="7947870" y="124460"/>
                    </a:cubicBezTo>
                    <a:lnTo>
                      <a:pt x="7947870" y="962754"/>
                    </a:lnTo>
                    <a:cubicBezTo>
                      <a:pt x="7947870" y="1031333"/>
                      <a:pt x="7891990" y="1087214"/>
                      <a:pt x="7823410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10285161" cy="1415504"/>
              <a:chOff x="0" y="0"/>
              <a:chExt cx="8416978" cy="115839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416978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8416978" h="1158394">
                    <a:moveTo>
                      <a:pt x="8292518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92519" y="0"/>
                    </a:lnTo>
                    <a:cubicBezTo>
                      <a:pt x="8361098" y="0"/>
                      <a:pt x="8416978" y="55880"/>
                      <a:pt x="8416978" y="124460"/>
                    </a:cubicBezTo>
                    <a:lnTo>
                      <a:pt x="8416978" y="1033934"/>
                    </a:lnTo>
                    <a:cubicBezTo>
                      <a:pt x="8416978" y="1102514"/>
                      <a:pt x="8361098" y="1158394"/>
                      <a:pt x="8292519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 dirty="0" err="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其他傷害</a:t>
              </a:r>
              <a:r>
                <a:rPr lang="en-US" altLang="zh-TW" sz="4800" b="1" spc="-211" dirty="0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__________</a:t>
              </a:r>
              <a:endPara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965714" y="1078430"/>
            <a:ext cx="2481869" cy="1212828"/>
            <a:chOff x="0" y="0"/>
            <a:chExt cx="3309159" cy="1617103"/>
          </a:xfrm>
        </p:grpSpPr>
        <p:grpSp>
          <p:nvGrpSpPr>
            <p:cNvPr id="32" name="Group 32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被欺負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903013" y="4474399"/>
            <a:ext cx="5622592" cy="1212828"/>
            <a:chOff x="0" y="0"/>
            <a:chExt cx="7496790" cy="1617103"/>
          </a:xfrm>
        </p:grpSpPr>
        <p:grpSp>
          <p:nvGrpSpPr>
            <p:cNvPr id="38" name="Group 38"/>
            <p:cNvGrpSpPr/>
            <p:nvPr/>
          </p:nvGrpSpPr>
          <p:grpSpPr>
            <a:xfrm>
              <a:off x="571198" y="288578"/>
              <a:ext cx="6925591" cy="1328525"/>
              <a:chOff x="0" y="0"/>
              <a:chExt cx="5667636" cy="108721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667636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5667636" h="1087214">
                    <a:moveTo>
                      <a:pt x="5543176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43176" y="0"/>
                    </a:lnTo>
                    <a:cubicBezTo>
                      <a:pt x="5611756" y="0"/>
                      <a:pt x="5667636" y="55880"/>
                      <a:pt x="5667636" y="124460"/>
                    </a:cubicBezTo>
                    <a:lnTo>
                      <a:pt x="5667636" y="962754"/>
                    </a:lnTo>
                    <a:cubicBezTo>
                      <a:pt x="5667636" y="1031333"/>
                      <a:pt x="5611756" y="1087214"/>
                      <a:pt x="5543176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0" y="0"/>
              <a:ext cx="7071738" cy="1415504"/>
              <a:chOff x="0" y="0"/>
              <a:chExt cx="5787237" cy="115839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787237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5787237" h="1158394">
                    <a:moveTo>
                      <a:pt x="5662777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62777" y="0"/>
                    </a:lnTo>
                    <a:cubicBezTo>
                      <a:pt x="5731357" y="0"/>
                      <a:pt x="5787237" y="55880"/>
                      <a:pt x="5787237" y="124460"/>
                    </a:cubicBezTo>
                    <a:lnTo>
                      <a:pt x="5787237" y="1033934"/>
                    </a:lnTo>
                    <a:cubicBezTo>
                      <a:pt x="5787237" y="1102514"/>
                      <a:pt x="5731357" y="1158394"/>
                      <a:pt x="5662777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0" y="246468"/>
              <a:ext cx="7071738" cy="894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  <a:spcBef>
                  <a:spcPct val="0"/>
                </a:spcBef>
              </a:pPr>
              <a:r>
                <a:rPr lang="en-US" sz="4300" b="1" spc="-189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不想或不敢上學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843949" y="6259936"/>
            <a:ext cx="2650127" cy="1212828"/>
            <a:chOff x="0" y="0"/>
            <a:chExt cx="3533503" cy="1617103"/>
          </a:xfrm>
        </p:grpSpPr>
        <p:grpSp>
          <p:nvGrpSpPr>
            <p:cNvPr id="44" name="Group 44"/>
            <p:cNvGrpSpPr/>
            <p:nvPr/>
          </p:nvGrpSpPr>
          <p:grpSpPr>
            <a:xfrm>
              <a:off x="269226" y="288578"/>
              <a:ext cx="3264277" cy="1328525"/>
              <a:chOff x="0" y="0"/>
              <a:chExt cx="2671358" cy="108721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671358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671358" h="1087214">
                    <a:moveTo>
                      <a:pt x="2546898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46898" y="0"/>
                    </a:lnTo>
                    <a:cubicBezTo>
                      <a:pt x="2615478" y="0"/>
                      <a:pt x="2671358" y="55880"/>
                      <a:pt x="2671358" y="124460"/>
                    </a:cubicBezTo>
                    <a:lnTo>
                      <a:pt x="2671358" y="962754"/>
                    </a:lnTo>
                    <a:cubicBezTo>
                      <a:pt x="2671358" y="1031333"/>
                      <a:pt x="2615478" y="1087214"/>
                      <a:pt x="2546898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3333161" cy="1415504"/>
              <a:chOff x="0" y="0"/>
              <a:chExt cx="2727730" cy="115839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727730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727730" h="1158394">
                    <a:moveTo>
                      <a:pt x="2603270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03270" y="0"/>
                    </a:lnTo>
                    <a:cubicBezTo>
                      <a:pt x="2671850" y="0"/>
                      <a:pt x="2727730" y="55880"/>
                      <a:pt x="2727730" y="124460"/>
                    </a:cubicBezTo>
                    <a:lnTo>
                      <a:pt x="2727730" y="1033934"/>
                    </a:lnTo>
                    <a:cubicBezTo>
                      <a:pt x="2727730" y="1102514"/>
                      <a:pt x="2671850" y="1158394"/>
                      <a:pt x="2603270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8" name="TextBox 48"/>
            <p:cNvSpPr txBox="1"/>
            <p:nvPr/>
          </p:nvSpPr>
          <p:spPr>
            <a:xfrm>
              <a:off x="0" y="155023"/>
              <a:ext cx="333316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不舒服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325974" y="6259936"/>
            <a:ext cx="2262077" cy="1212828"/>
            <a:chOff x="0" y="0"/>
            <a:chExt cx="3016103" cy="1617103"/>
          </a:xfrm>
        </p:grpSpPr>
        <p:grpSp>
          <p:nvGrpSpPr>
            <p:cNvPr id="50" name="Group 50"/>
            <p:cNvGrpSpPr/>
            <p:nvPr/>
          </p:nvGrpSpPr>
          <p:grpSpPr>
            <a:xfrm>
              <a:off x="229804" y="288578"/>
              <a:ext cx="2786299" cy="1328525"/>
              <a:chOff x="0" y="0"/>
              <a:chExt cx="2280199" cy="108721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280199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280199" h="1087214">
                    <a:moveTo>
                      <a:pt x="215573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55739" y="0"/>
                    </a:lnTo>
                    <a:cubicBezTo>
                      <a:pt x="2224319" y="0"/>
                      <a:pt x="2280199" y="55880"/>
                      <a:pt x="2280199" y="124460"/>
                    </a:cubicBezTo>
                    <a:lnTo>
                      <a:pt x="2280199" y="962754"/>
                    </a:lnTo>
                    <a:cubicBezTo>
                      <a:pt x="2280199" y="1031333"/>
                      <a:pt x="2224319" y="1087214"/>
                      <a:pt x="2155739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0" y="0"/>
              <a:ext cx="2845096" cy="1415504"/>
              <a:chOff x="0" y="0"/>
              <a:chExt cx="2328317" cy="1158394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328317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328317" h="1158394">
                    <a:moveTo>
                      <a:pt x="2203857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857" y="0"/>
                    </a:lnTo>
                    <a:cubicBezTo>
                      <a:pt x="2272437" y="0"/>
                      <a:pt x="2328317" y="55880"/>
                      <a:pt x="2328317" y="124460"/>
                    </a:cubicBezTo>
                    <a:lnTo>
                      <a:pt x="2328317" y="1033934"/>
                    </a:lnTo>
                    <a:cubicBezTo>
                      <a:pt x="2328317" y="1102514"/>
                      <a:pt x="2272437" y="1158394"/>
                      <a:pt x="2203857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4" name="TextBox 54"/>
            <p:cNvSpPr txBox="1"/>
            <p:nvPr/>
          </p:nvSpPr>
          <p:spPr>
            <a:xfrm>
              <a:off x="0" y="155023"/>
              <a:ext cx="2845096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傷心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1908699" y="4732610"/>
            <a:ext cx="5480307" cy="5480307"/>
          </a:xfrm>
          <a:custGeom>
            <a:avLst/>
            <a:gdLst/>
            <a:ahLst/>
            <a:cxnLst/>
            <a:rect l="l" t="t" r="r" b="b"/>
            <a:pathLst>
              <a:path w="5480307" h="5480307">
                <a:moveTo>
                  <a:pt x="0" y="0"/>
                </a:moveTo>
                <a:lnTo>
                  <a:pt x="5480306" y="0"/>
                </a:lnTo>
                <a:lnTo>
                  <a:pt x="5480306" y="5480307"/>
                </a:lnTo>
                <a:lnTo>
                  <a:pt x="0" y="548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1308295" y="1856279"/>
            <a:ext cx="7835705" cy="199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u="sng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阿滴</a:t>
            </a:r>
            <a:r>
              <a:rPr lang="en-US" sz="5600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在這個事件裡可能</a:t>
            </a:r>
          </a:p>
          <a:p>
            <a:pPr algn="just">
              <a:lnSpc>
                <a:spcPts val="7840"/>
              </a:lnSpc>
            </a:pPr>
            <a:r>
              <a:rPr lang="en-US" sz="5600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受到什麼傷害？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08295" y="655081"/>
            <a:ext cx="7835705" cy="81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-96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小組討論，符合的項目打✔︎</a:t>
            </a: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" b="-18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520146"/>
            <a:ext cx="18288000" cy="2766854"/>
            <a:chOff x="0" y="0"/>
            <a:chExt cx="6964797" cy="10537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64797" cy="1053728"/>
            </a:xfrm>
            <a:custGeom>
              <a:avLst/>
              <a:gdLst/>
              <a:ahLst/>
              <a:cxnLst/>
              <a:rect l="l" t="t" r="r" b="b"/>
              <a:pathLst>
                <a:path w="6964797" h="1053728">
                  <a:moveTo>
                    <a:pt x="0" y="0"/>
                  </a:moveTo>
                  <a:lnTo>
                    <a:pt x="6964797" y="0"/>
                  </a:lnTo>
                  <a:lnTo>
                    <a:pt x="6964797" y="1053728"/>
                  </a:lnTo>
                  <a:lnTo>
                    <a:pt x="0" y="1053728"/>
                  </a:lnTo>
                  <a:close/>
                </a:path>
              </a:pathLst>
            </a:custGeom>
            <a:solidFill>
              <a:srgbClr val="2DB189"/>
            </a:solidFill>
          </p:spPr>
        </p:sp>
      </p:grpSp>
      <p:sp>
        <p:nvSpPr>
          <p:cNvPr id="5" name="Freeform 5"/>
          <p:cNvSpPr/>
          <p:nvPr/>
        </p:nvSpPr>
        <p:spPr>
          <a:xfrm flipH="1">
            <a:off x="13669621" y="3534666"/>
            <a:ext cx="2755118" cy="6752334"/>
          </a:xfrm>
          <a:custGeom>
            <a:avLst/>
            <a:gdLst/>
            <a:ahLst/>
            <a:cxnLst/>
            <a:rect l="l" t="t" r="r" b="b"/>
            <a:pathLst>
              <a:path w="2755118" h="6752334">
                <a:moveTo>
                  <a:pt x="2755118" y="0"/>
                </a:moveTo>
                <a:lnTo>
                  <a:pt x="0" y="0"/>
                </a:lnTo>
                <a:lnTo>
                  <a:pt x="0" y="6752334"/>
                </a:lnTo>
                <a:lnTo>
                  <a:pt x="2755118" y="6752334"/>
                </a:lnTo>
                <a:lnTo>
                  <a:pt x="2755118" y="0"/>
                </a:lnTo>
                <a:close/>
              </a:path>
            </a:pathLst>
          </a:custGeom>
          <a:blipFill>
            <a:blip r:embed="rId4"/>
            <a:stretch>
              <a:fillRect l="-83461" t="-7638" r="-93602" b="-54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11802" y="7694328"/>
            <a:ext cx="13957619" cy="21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</a:pPr>
            <a:r>
              <a:rPr lang="en-US" sz="7200" b="1" dirty="0" err="1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學別人講話</a:t>
            </a:r>
            <a:endParaRPr lang="en-US" sz="7200" b="1" dirty="0">
              <a:solidFill>
                <a:srgbClr val="FFEA6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王漢宗特黑體"/>
              <a:sym typeface="王漢宗特黑體"/>
            </a:endParaRPr>
          </a:p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有什麼問題嗎</a:t>
            </a:r>
            <a:r>
              <a:rPr lang="en-US" sz="7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？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465232"/>
            <a:ext cx="17259300" cy="513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0"/>
              </a:lnSpc>
            </a:pPr>
            <a:r>
              <a:rPr lang="en-US" sz="8000" spc="16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因為他的聲音比較高、講話柔柔的，</a:t>
            </a:r>
          </a:p>
          <a:p>
            <a:pPr algn="l">
              <a:lnSpc>
                <a:spcPts val="10000"/>
              </a:lnSpc>
            </a:pPr>
            <a:r>
              <a:rPr lang="en-US" sz="8000" spc="16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雖然他不喜歡別人學他講話，</a:t>
            </a:r>
          </a:p>
          <a:p>
            <a:pPr algn="l">
              <a:lnSpc>
                <a:spcPts val="10000"/>
              </a:lnSpc>
            </a:pPr>
            <a:r>
              <a:rPr lang="en-US" sz="8000" spc="16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不過大家還是一直學他，</a:t>
            </a:r>
          </a:p>
          <a:p>
            <a:pPr algn="l">
              <a:lnSpc>
                <a:spcPts val="10000"/>
              </a:lnSpc>
            </a:pPr>
            <a:r>
              <a:rPr lang="en-US" sz="8000" spc="16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真的好好笑！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603907"/>
            <a:ext cx="7835705" cy="7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 dirty="0" err="1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說說看</a:t>
            </a:r>
            <a:r>
              <a:rPr lang="en-US" sz="4800" b="1" spc="1060" dirty="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：</a:t>
            </a: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9584" y="1463580"/>
            <a:ext cx="9503466" cy="7777852"/>
            <a:chOff x="0" y="0"/>
            <a:chExt cx="2706135" cy="22147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6135" cy="2214762"/>
            </a:xfrm>
            <a:custGeom>
              <a:avLst/>
              <a:gdLst/>
              <a:ahLst/>
              <a:cxnLst/>
              <a:rect l="l" t="t" r="r" b="b"/>
              <a:pathLst>
                <a:path w="2706135" h="2214762">
                  <a:moveTo>
                    <a:pt x="2581675" y="2214762"/>
                  </a:moveTo>
                  <a:lnTo>
                    <a:pt x="124460" y="2214762"/>
                  </a:lnTo>
                  <a:cubicBezTo>
                    <a:pt x="55880" y="2214762"/>
                    <a:pt x="0" y="2158882"/>
                    <a:pt x="0" y="2090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2090302"/>
                  </a:lnTo>
                  <a:cubicBezTo>
                    <a:pt x="2706135" y="2158882"/>
                    <a:pt x="2650255" y="2214762"/>
                    <a:pt x="2581675" y="2214762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30603" y="2318957"/>
            <a:ext cx="8992448" cy="5505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聲音比較高、講話柔柔的</a:t>
            </a: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這是</a:t>
            </a:r>
          </a:p>
          <a:p>
            <a:pPr algn="l">
              <a:lnSpc>
                <a:spcPts val="5200"/>
              </a:lnSpc>
            </a:pPr>
            <a:endParaRPr lang="en-US" sz="6000" spc="-180">
              <a:solidFill>
                <a:srgbClr val="18966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認為男生不能有這樣的</a:t>
            </a: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特質，就是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11584" y="1463580"/>
            <a:ext cx="5296697" cy="7762672"/>
            <a:chOff x="0" y="0"/>
            <a:chExt cx="7062262" cy="1035023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062262" cy="10350230"/>
              <a:chOff x="0" y="0"/>
              <a:chExt cx="2398161" cy="351466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398161" cy="3514669"/>
              </a:xfrm>
              <a:custGeom>
                <a:avLst/>
                <a:gdLst/>
                <a:ahLst/>
                <a:cxnLst/>
                <a:rect l="l" t="t" r="r" b="b"/>
                <a:pathLst>
                  <a:path w="2398161" h="3514669">
                    <a:moveTo>
                      <a:pt x="0" y="0"/>
                    </a:moveTo>
                    <a:lnTo>
                      <a:pt x="2398161" y="0"/>
                    </a:lnTo>
                    <a:lnTo>
                      <a:pt x="2398161" y="3514669"/>
                    </a:lnTo>
                    <a:lnTo>
                      <a:pt x="0" y="3514669"/>
                    </a:lnTo>
                    <a:close/>
                  </a:path>
                </a:pathLst>
              </a:custGeom>
              <a:solidFill>
                <a:srgbClr val="FFEA92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510070" y="292273"/>
              <a:ext cx="6042121" cy="8855143"/>
              <a:chOff x="0" y="0"/>
              <a:chExt cx="2398161" cy="35146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98161" cy="3514669"/>
              </a:xfrm>
              <a:custGeom>
                <a:avLst/>
                <a:gdLst/>
                <a:ahLst/>
                <a:cxnLst/>
                <a:rect l="l" t="t" r="r" b="b"/>
                <a:pathLst>
                  <a:path w="2398161" h="3514669">
                    <a:moveTo>
                      <a:pt x="0" y="0"/>
                    </a:moveTo>
                    <a:lnTo>
                      <a:pt x="2398161" y="0"/>
                    </a:lnTo>
                    <a:lnTo>
                      <a:pt x="2398161" y="3514669"/>
                    </a:lnTo>
                    <a:lnTo>
                      <a:pt x="0" y="3514669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flipH="1">
              <a:off x="1694386" y="218289"/>
              <a:ext cx="3673491" cy="9003112"/>
            </a:xfrm>
            <a:custGeom>
              <a:avLst/>
              <a:gdLst/>
              <a:ahLst/>
              <a:cxnLst/>
              <a:rect l="l" t="t" r="r" b="b"/>
              <a:pathLst>
                <a:path w="3673491" h="9003112">
                  <a:moveTo>
                    <a:pt x="3673491" y="0"/>
                  </a:moveTo>
                  <a:lnTo>
                    <a:pt x="0" y="0"/>
                  </a:lnTo>
                  <a:lnTo>
                    <a:pt x="0" y="9003112"/>
                  </a:lnTo>
                  <a:lnTo>
                    <a:pt x="3673491" y="9003112"/>
                  </a:lnTo>
                  <a:lnTo>
                    <a:pt x="3673491" y="0"/>
                  </a:lnTo>
                  <a:close/>
                </a:path>
              </a:pathLst>
            </a:custGeom>
            <a:blipFill>
              <a:blip r:embed="rId6"/>
              <a:stretch>
                <a:fillRect l="-83461" t="-7638" r="-93602" b="-541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4773169" y="6315513"/>
            <a:ext cx="5783263" cy="179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F1495F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偏見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08627" y="3451664"/>
            <a:ext cx="5595449" cy="136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AB5D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身體特質</a:t>
            </a: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11584" y="1463580"/>
            <a:ext cx="5296697" cy="7762672"/>
            <a:chOff x="0" y="0"/>
            <a:chExt cx="2398161" cy="3514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161" cy="3514669"/>
            </a:xfrm>
            <a:custGeom>
              <a:avLst/>
              <a:gdLst/>
              <a:ahLst/>
              <a:cxnLst/>
              <a:rect l="l" t="t" r="r" b="b"/>
              <a:pathLst>
                <a:path w="2398161" h="3514669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19584" y="1463580"/>
            <a:ext cx="9503466" cy="7777852"/>
            <a:chOff x="0" y="0"/>
            <a:chExt cx="2706135" cy="22147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6135" cy="2214762"/>
            </a:xfrm>
            <a:custGeom>
              <a:avLst/>
              <a:gdLst/>
              <a:ahLst/>
              <a:cxnLst/>
              <a:rect l="l" t="t" r="r" b="b"/>
              <a:pathLst>
                <a:path w="2706135" h="2214762">
                  <a:moveTo>
                    <a:pt x="2581675" y="2214762"/>
                  </a:moveTo>
                  <a:lnTo>
                    <a:pt x="124460" y="2214762"/>
                  </a:lnTo>
                  <a:cubicBezTo>
                    <a:pt x="55880" y="2214762"/>
                    <a:pt x="0" y="2158882"/>
                    <a:pt x="0" y="2090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2090302"/>
                  </a:lnTo>
                  <a:cubicBezTo>
                    <a:pt x="2706135" y="2158882"/>
                    <a:pt x="2650255" y="2214762"/>
                    <a:pt x="2581675" y="2214762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81582" y="1690549"/>
            <a:ext cx="4556700" cy="6616957"/>
          </a:xfrm>
          <a:custGeom>
            <a:avLst/>
            <a:gdLst/>
            <a:ahLst/>
            <a:cxnLst/>
            <a:rect l="l" t="t" r="r" b="b"/>
            <a:pathLst>
              <a:path w="4556700" h="6616957">
                <a:moveTo>
                  <a:pt x="0" y="0"/>
                </a:moveTo>
                <a:lnTo>
                  <a:pt x="4556700" y="0"/>
                </a:lnTo>
                <a:lnTo>
                  <a:pt x="4556700" y="6616957"/>
                </a:lnTo>
                <a:lnTo>
                  <a:pt x="0" y="6616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036" r="-2303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379857" y="8447986"/>
            <a:ext cx="3800784" cy="61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  <a:spcBef>
                <a:spcPct val="0"/>
              </a:spcBef>
            </a:pPr>
            <a:r>
              <a:rPr lang="en-US" sz="3999" spc="475">
                <a:solidFill>
                  <a:srgbClr val="32856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阿翰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49824" y="2788159"/>
            <a:ext cx="9861760" cy="207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47"/>
              </a:lnSpc>
            </a:pPr>
            <a:r>
              <a:rPr lang="en-US" sz="6399" b="1" spc="-262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「一講話同學就會模仿，   </a:t>
            </a:r>
          </a:p>
          <a:p>
            <a:pPr algn="l">
              <a:lnSpc>
                <a:spcPts val="8447"/>
              </a:lnSpc>
            </a:pPr>
            <a:r>
              <a:rPr lang="en-US" sz="6399" b="1" spc="-511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讓我感覺背脊發涼(害怕)」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9824" y="5885306"/>
            <a:ext cx="8842988" cy="242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6"/>
              </a:lnSpc>
            </a:pPr>
            <a:r>
              <a:rPr lang="en-US" sz="4800" spc="-196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因為聲音比較高、柔柔的，一講話就被同學模仿、被取笑，常常被欺負，也沒有朋友。</a:t>
            </a: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11198"/>
            <a:ext cx="9144000" cy="10275802"/>
            <a:chOff x="0" y="0"/>
            <a:chExt cx="3093156" cy="3476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F5DE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308295" y="1604658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308295" y="4147256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9540569" y="1078430"/>
            <a:ext cx="2481869" cy="1212828"/>
            <a:chOff x="0" y="0"/>
            <a:chExt cx="3309159" cy="1617103"/>
          </a:xfrm>
        </p:grpSpPr>
        <p:grpSp>
          <p:nvGrpSpPr>
            <p:cNvPr id="8" name="Group 8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被嘲笑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55244" y="1078430"/>
            <a:ext cx="2481869" cy="1212828"/>
            <a:chOff x="0" y="0"/>
            <a:chExt cx="3309159" cy="1617103"/>
          </a:xfrm>
        </p:grpSpPr>
        <p:grpSp>
          <p:nvGrpSpPr>
            <p:cNvPr id="14" name="Group 14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沒朋友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40569" y="2761979"/>
            <a:ext cx="7907014" cy="1212828"/>
            <a:chOff x="0" y="0"/>
            <a:chExt cx="10542685" cy="1617103"/>
          </a:xfrm>
        </p:grpSpPr>
        <p:grpSp>
          <p:nvGrpSpPr>
            <p:cNvPr id="20" name="Group 20"/>
            <p:cNvGrpSpPr/>
            <p:nvPr/>
          </p:nvGrpSpPr>
          <p:grpSpPr>
            <a:xfrm>
              <a:off x="830753" y="288578"/>
              <a:ext cx="9711932" cy="1328525"/>
              <a:chOff x="0" y="0"/>
              <a:chExt cx="7947870" cy="108721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947870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947870" h="1087214">
                    <a:moveTo>
                      <a:pt x="782340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823410" y="0"/>
                    </a:lnTo>
                    <a:cubicBezTo>
                      <a:pt x="7891990" y="0"/>
                      <a:pt x="7947870" y="55880"/>
                      <a:pt x="7947870" y="124460"/>
                    </a:cubicBezTo>
                    <a:lnTo>
                      <a:pt x="7947870" y="962754"/>
                    </a:lnTo>
                    <a:cubicBezTo>
                      <a:pt x="7947870" y="1031333"/>
                      <a:pt x="7891990" y="1087214"/>
                      <a:pt x="7823410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10285161" cy="1415504"/>
              <a:chOff x="0" y="0"/>
              <a:chExt cx="8416978" cy="11583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16978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8416978" h="1158394">
                    <a:moveTo>
                      <a:pt x="8292518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92519" y="0"/>
                    </a:lnTo>
                    <a:cubicBezTo>
                      <a:pt x="8361098" y="0"/>
                      <a:pt x="8416978" y="55880"/>
                      <a:pt x="8416978" y="124460"/>
                    </a:cubicBezTo>
                    <a:lnTo>
                      <a:pt x="8416978" y="1033934"/>
                    </a:lnTo>
                    <a:cubicBezTo>
                      <a:pt x="8416978" y="1102514"/>
                      <a:pt x="8361098" y="1158394"/>
                      <a:pt x="8292519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被取不喜歡的綽號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40569" y="8045472"/>
            <a:ext cx="7907014" cy="1212828"/>
            <a:chOff x="0" y="0"/>
            <a:chExt cx="10542685" cy="1617103"/>
          </a:xfrm>
        </p:grpSpPr>
        <p:grpSp>
          <p:nvGrpSpPr>
            <p:cNvPr id="26" name="Group 26"/>
            <p:cNvGrpSpPr/>
            <p:nvPr/>
          </p:nvGrpSpPr>
          <p:grpSpPr>
            <a:xfrm>
              <a:off x="830753" y="288578"/>
              <a:ext cx="9711932" cy="1328525"/>
              <a:chOff x="0" y="0"/>
              <a:chExt cx="7947870" cy="108721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947870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947870" h="1087214">
                    <a:moveTo>
                      <a:pt x="782340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823410" y="0"/>
                    </a:lnTo>
                    <a:cubicBezTo>
                      <a:pt x="7891990" y="0"/>
                      <a:pt x="7947870" y="55880"/>
                      <a:pt x="7947870" y="124460"/>
                    </a:cubicBezTo>
                    <a:lnTo>
                      <a:pt x="7947870" y="962754"/>
                    </a:lnTo>
                    <a:cubicBezTo>
                      <a:pt x="7947870" y="1031333"/>
                      <a:pt x="7891990" y="1087214"/>
                      <a:pt x="7823410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10285161" cy="1415504"/>
              <a:chOff x="0" y="0"/>
              <a:chExt cx="8416978" cy="115839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416978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8416978" h="1158394">
                    <a:moveTo>
                      <a:pt x="8292518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92519" y="0"/>
                    </a:lnTo>
                    <a:cubicBezTo>
                      <a:pt x="8361098" y="0"/>
                      <a:pt x="8416978" y="55880"/>
                      <a:pt x="8416978" y="124460"/>
                    </a:cubicBezTo>
                    <a:lnTo>
                      <a:pt x="8416978" y="1033934"/>
                    </a:lnTo>
                    <a:cubicBezTo>
                      <a:pt x="8416978" y="1102514"/>
                      <a:pt x="8361098" y="1158394"/>
                      <a:pt x="8292519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 dirty="0" err="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其他傷害</a:t>
              </a:r>
              <a:r>
                <a:rPr lang="en-US" altLang="zh-TW" sz="4800" b="1" spc="-211" dirty="0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__________</a:t>
              </a:r>
              <a:endPara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965714" y="1078430"/>
            <a:ext cx="2481869" cy="1212828"/>
            <a:chOff x="0" y="0"/>
            <a:chExt cx="3309159" cy="1617103"/>
          </a:xfrm>
        </p:grpSpPr>
        <p:grpSp>
          <p:nvGrpSpPr>
            <p:cNvPr id="32" name="Group 32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被欺負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903013" y="4474399"/>
            <a:ext cx="5622592" cy="1212828"/>
            <a:chOff x="0" y="0"/>
            <a:chExt cx="7496790" cy="1617103"/>
          </a:xfrm>
        </p:grpSpPr>
        <p:grpSp>
          <p:nvGrpSpPr>
            <p:cNvPr id="38" name="Group 38"/>
            <p:cNvGrpSpPr/>
            <p:nvPr/>
          </p:nvGrpSpPr>
          <p:grpSpPr>
            <a:xfrm>
              <a:off x="571198" y="288578"/>
              <a:ext cx="6925591" cy="1328525"/>
              <a:chOff x="0" y="0"/>
              <a:chExt cx="5667636" cy="108721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667636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5667636" h="1087214">
                    <a:moveTo>
                      <a:pt x="5543176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43176" y="0"/>
                    </a:lnTo>
                    <a:cubicBezTo>
                      <a:pt x="5611756" y="0"/>
                      <a:pt x="5667636" y="55880"/>
                      <a:pt x="5667636" y="124460"/>
                    </a:cubicBezTo>
                    <a:lnTo>
                      <a:pt x="5667636" y="962754"/>
                    </a:lnTo>
                    <a:cubicBezTo>
                      <a:pt x="5667636" y="1031333"/>
                      <a:pt x="5611756" y="1087214"/>
                      <a:pt x="5543176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0" y="0"/>
              <a:ext cx="7071738" cy="1415504"/>
              <a:chOff x="0" y="0"/>
              <a:chExt cx="5787237" cy="115839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787237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5787237" h="1158394">
                    <a:moveTo>
                      <a:pt x="5662777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62777" y="0"/>
                    </a:lnTo>
                    <a:cubicBezTo>
                      <a:pt x="5731357" y="0"/>
                      <a:pt x="5787237" y="55880"/>
                      <a:pt x="5787237" y="124460"/>
                    </a:cubicBezTo>
                    <a:lnTo>
                      <a:pt x="5787237" y="1033934"/>
                    </a:lnTo>
                    <a:cubicBezTo>
                      <a:pt x="5787237" y="1102514"/>
                      <a:pt x="5731357" y="1158394"/>
                      <a:pt x="5662777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0" y="246468"/>
              <a:ext cx="7071738" cy="894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  <a:spcBef>
                  <a:spcPct val="0"/>
                </a:spcBef>
              </a:pPr>
              <a:r>
                <a:rPr lang="en-US" sz="4300" b="1" spc="-189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不想或不敢上學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843949" y="6259936"/>
            <a:ext cx="2650127" cy="1212828"/>
            <a:chOff x="0" y="0"/>
            <a:chExt cx="3533503" cy="1617103"/>
          </a:xfrm>
        </p:grpSpPr>
        <p:grpSp>
          <p:nvGrpSpPr>
            <p:cNvPr id="44" name="Group 44"/>
            <p:cNvGrpSpPr/>
            <p:nvPr/>
          </p:nvGrpSpPr>
          <p:grpSpPr>
            <a:xfrm>
              <a:off x="269226" y="288578"/>
              <a:ext cx="3264277" cy="1328525"/>
              <a:chOff x="0" y="0"/>
              <a:chExt cx="2671358" cy="108721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671358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671358" h="1087214">
                    <a:moveTo>
                      <a:pt x="2546898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46898" y="0"/>
                    </a:lnTo>
                    <a:cubicBezTo>
                      <a:pt x="2615478" y="0"/>
                      <a:pt x="2671358" y="55880"/>
                      <a:pt x="2671358" y="124460"/>
                    </a:cubicBezTo>
                    <a:lnTo>
                      <a:pt x="2671358" y="962754"/>
                    </a:lnTo>
                    <a:cubicBezTo>
                      <a:pt x="2671358" y="1031333"/>
                      <a:pt x="2615478" y="1087214"/>
                      <a:pt x="2546898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3333161" cy="1415504"/>
              <a:chOff x="0" y="0"/>
              <a:chExt cx="2727730" cy="115839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727730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727730" h="1158394">
                    <a:moveTo>
                      <a:pt x="2603270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03270" y="0"/>
                    </a:lnTo>
                    <a:cubicBezTo>
                      <a:pt x="2671850" y="0"/>
                      <a:pt x="2727730" y="55880"/>
                      <a:pt x="2727730" y="124460"/>
                    </a:cubicBezTo>
                    <a:lnTo>
                      <a:pt x="2727730" y="1033934"/>
                    </a:lnTo>
                    <a:cubicBezTo>
                      <a:pt x="2727730" y="1102514"/>
                      <a:pt x="2671850" y="1158394"/>
                      <a:pt x="2603270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8" name="TextBox 48"/>
            <p:cNvSpPr txBox="1"/>
            <p:nvPr/>
          </p:nvSpPr>
          <p:spPr>
            <a:xfrm>
              <a:off x="0" y="155023"/>
              <a:ext cx="333316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不舒服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325974" y="6259936"/>
            <a:ext cx="2262077" cy="1212828"/>
            <a:chOff x="0" y="0"/>
            <a:chExt cx="3016103" cy="1617103"/>
          </a:xfrm>
        </p:grpSpPr>
        <p:grpSp>
          <p:nvGrpSpPr>
            <p:cNvPr id="50" name="Group 50"/>
            <p:cNvGrpSpPr/>
            <p:nvPr/>
          </p:nvGrpSpPr>
          <p:grpSpPr>
            <a:xfrm>
              <a:off x="229804" y="288578"/>
              <a:ext cx="2786299" cy="1328525"/>
              <a:chOff x="0" y="0"/>
              <a:chExt cx="2280199" cy="108721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280199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280199" h="1087214">
                    <a:moveTo>
                      <a:pt x="215573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55739" y="0"/>
                    </a:lnTo>
                    <a:cubicBezTo>
                      <a:pt x="2224319" y="0"/>
                      <a:pt x="2280199" y="55880"/>
                      <a:pt x="2280199" y="124460"/>
                    </a:cubicBezTo>
                    <a:lnTo>
                      <a:pt x="2280199" y="962754"/>
                    </a:lnTo>
                    <a:cubicBezTo>
                      <a:pt x="2280199" y="1031333"/>
                      <a:pt x="2224319" y="1087214"/>
                      <a:pt x="2155739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0" y="0"/>
              <a:ext cx="2845096" cy="1415504"/>
              <a:chOff x="0" y="0"/>
              <a:chExt cx="2328317" cy="1158394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328317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328317" h="1158394">
                    <a:moveTo>
                      <a:pt x="2203857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857" y="0"/>
                    </a:lnTo>
                    <a:cubicBezTo>
                      <a:pt x="2272437" y="0"/>
                      <a:pt x="2328317" y="55880"/>
                      <a:pt x="2328317" y="124460"/>
                    </a:cubicBezTo>
                    <a:lnTo>
                      <a:pt x="2328317" y="1033934"/>
                    </a:lnTo>
                    <a:cubicBezTo>
                      <a:pt x="2328317" y="1102514"/>
                      <a:pt x="2272437" y="1158394"/>
                      <a:pt x="2203857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4" name="TextBox 54"/>
            <p:cNvSpPr txBox="1"/>
            <p:nvPr/>
          </p:nvSpPr>
          <p:spPr>
            <a:xfrm>
              <a:off x="0" y="155023"/>
              <a:ext cx="2845096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傷心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1908699" y="4732610"/>
            <a:ext cx="5480307" cy="5480307"/>
          </a:xfrm>
          <a:custGeom>
            <a:avLst/>
            <a:gdLst/>
            <a:ahLst/>
            <a:cxnLst/>
            <a:rect l="l" t="t" r="r" b="b"/>
            <a:pathLst>
              <a:path w="5480307" h="5480307">
                <a:moveTo>
                  <a:pt x="0" y="0"/>
                </a:moveTo>
                <a:lnTo>
                  <a:pt x="5480306" y="0"/>
                </a:lnTo>
                <a:lnTo>
                  <a:pt x="5480306" y="5480307"/>
                </a:lnTo>
                <a:lnTo>
                  <a:pt x="0" y="548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1308295" y="1856279"/>
            <a:ext cx="7835705" cy="199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u="sng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阿滴</a:t>
            </a:r>
            <a:r>
              <a:rPr lang="en-US" sz="5600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在這個事件裡可能</a:t>
            </a:r>
          </a:p>
          <a:p>
            <a:pPr algn="just">
              <a:lnSpc>
                <a:spcPts val="7840"/>
              </a:lnSpc>
            </a:pPr>
            <a:r>
              <a:rPr lang="en-US" sz="5600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受到什麼傷害？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08295" y="655081"/>
            <a:ext cx="7835705" cy="81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-96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小組討論，符合的項目打✔︎</a:t>
            </a:r>
          </a:p>
        </p:txBody>
      </p:sp>
    </p:spTree>
    <p:extLst>
      <p:ext uri="{BB962C8B-B14F-4D97-AF65-F5344CB8AC3E}">
        <p14:creationId xmlns:p14="http://schemas.microsoft.com/office/powerpoint/2010/main" val="186658109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" b="-18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520146"/>
            <a:ext cx="18288000" cy="2766854"/>
            <a:chOff x="0" y="0"/>
            <a:chExt cx="6964797" cy="10537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64797" cy="1053728"/>
            </a:xfrm>
            <a:custGeom>
              <a:avLst/>
              <a:gdLst/>
              <a:ahLst/>
              <a:cxnLst/>
              <a:rect l="l" t="t" r="r" b="b"/>
              <a:pathLst>
                <a:path w="6964797" h="1053728">
                  <a:moveTo>
                    <a:pt x="0" y="0"/>
                  </a:moveTo>
                  <a:lnTo>
                    <a:pt x="6964797" y="0"/>
                  </a:lnTo>
                  <a:lnTo>
                    <a:pt x="6964797" y="1053728"/>
                  </a:lnTo>
                  <a:lnTo>
                    <a:pt x="0" y="1053728"/>
                  </a:lnTo>
                  <a:close/>
                </a:path>
              </a:pathLst>
            </a:custGeom>
            <a:solidFill>
              <a:srgbClr val="2DB18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048313" y="2686049"/>
            <a:ext cx="3958794" cy="5795415"/>
          </a:xfrm>
          <a:custGeom>
            <a:avLst/>
            <a:gdLst/>
            <a:ahLst/>
            <a:cxnLst/>
            <a:rect l="l" t="t" r="r" b="b"/>
            <a:pathLst>
              <a:path w="3958794" h="5795415">
                <a:moveTo>
                  <a:pt x="0" y="0"/>
                </a:moveTo>
                <a:lnTo>
                  <a:pt x="3958793" y="0"/>
                </a:lnTo>
                <a:lnTo>
                  <a:pt x="3958793" y="5795415"/>
                </a:lnTo>
                <a:lnTo>
                  <a:pt x="0" y="579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549" t="-5326" r="-36549" b="-1291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51115" y="8494164"/>
            <a:ext cx="8244931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有什麼問題嗎</a:t>
            </a:r>
            <a:r>
              <a:rPr lang="en-US" sz="7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？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5202" y="1267311"/>
            <a:ext cx="15978406" cy="506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8200" spc="16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她媽媽是泰國人，而且她的眉毛</a:t>
            </a:r>
          </a:p>
          <a:p>
            <a:pPr algn="l">
              <a:lnSpc>
                <a:spcPts val="9840"/>
              </a:lnSpc>
            </a:pPr>
            <a:r>
              <a:rPr lang="en-US" sz="8200" spc="16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粗粗的，大家都開她玩笑，</a:t>
            </a:r>
          </a:p>
          <a:p>
            <a:pPr algn="l">
              <a:lnSpc>
                <a:spcPts val="9840"/>
              </a:lnSpc>
            </a:pPr>
            <a:r>
              <a:rPr lang="en-US" sz="8200" spc="16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說她是「混泰國的」、</a:t>
            </a:r>
          </a:p>
          <a:p>
            <a:pPr algn="l">
              <a:lnSpc>
                <a:spcPts val="9840"/>
              </a:lnSpc>
            </a:pPr>
            <a:r>
              <a:rPr lang="en-US" sz="8200" spc="164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「眉毛像兩條毛毛蟲」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708536"/>
            <a:ext cx="9808588" cy="217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40"/>
              </a:lnSpc>
            </a:pPr>
            <a:r>
              <a:rPr lang="en-US" sz="6800" b="1" spc="-299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開玩笑說她「混泰國的」</a:t>
            </a:r>
          </a:p>
          <a:p>
            <a:pPr algn="l">
              <a:lnSpc>
                <a:spcPts val="8840"/>
              </a:lnSpc>
            </a:pPr>
            <a:r>
              <a:rPr lang="en-US" sz="6800" b="1" spc="-299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「眉毛像兩條毛毛蟲」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372711"/>
            <a:ext cx="7835705" cy="7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說說看：</a:t>
            </a: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9584" y="1463580"/>
            <a:ext cx="9503466" cy="7777852"/>
            <a:chOff x="0" y="0"/>
            <a:chExt cx="2706135" cy="22147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6135" cy="2214762"/>
            </a:xfrm>
            <a:custGeom>
              <a:avLst/>
              <a:gdLst/>
              <a:ahLst/>
              <a:cxnLst/>
              <a:rect l="l" t="t" r="r" b="b"/>
              <a:pathLst>
                <a:path w="2706135" h="2214762">
                  <a:moveTo>
                    <a:pt x="2581675" y="2214762"/>
                  </a:moveTo>
                  <a:lnTo>
                    <a:pt x="124460" y="2214762"/>
                  </a:lnTo>
                  <a:cubicBezTo>
                    <a:pt x="55880" y="2214762"/>
                    <a:pt x="0" y="2158882"/>
                    <a:pt x="0" y="2090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2090302"/>
                  </a:lnTo>
                  <a:cubicBezTo>
                    <a:pt x="2706135" y="2158882"/>
                    <a:pt x="2650255" y="2214762"/>
                    <a:pt x="2581675" y="2214762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75075" y="2114006"/>
            <a:ext cx="9147975" cy="589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長相外表是</a:t>
            </a:r>
          </a:p>
          <a:p>
            <a:pPr algn="l">
              <a:lnSpc>
                <a:spcPts val="3600"/>
              </a:lnSpc>
            </a:pPr>
            <a:endParaRPr lang="en-US" sz="6000" spc="-180">
              <a:solidFill>
                <a:srgbClr val="18966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60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父母國籍是</a:t>
            </a:r>
          </a:p>
          <a:p>
            <a:pPr algn="l">
              <a:lnSpc>
                <a:spcPts val="8320"/>
              </a:lnSpc>
            </a:pPr>
            <a:endParaRPr lang="en-US" sz="6000" spc="-180">
              <a:solidFill>
                <a:srgbClr val="18966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認為混血兒都長得像</a:t>
            </a:r>
          </a:p>
          <a:p>
            <a:pPr algn="l">
              <a:lnSpc>
                <a:spcPts val="9600"/>
              </a:lnSpc>
            </a:pPr>
            <a:r>
              <a:rPr lang="en-US" sz="6000" spc="-18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洋娃娃，就是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96567" y="6469617"/>
            <a:ext cx="5126484" cy="179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F1495F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偏見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511584" y="1463580"/>
            <a:ext cx="5296697" cy="7762672"/>
            <a:chOff x="0" y="0"/>
            <a:chExt cx="7062262" cy="1035023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062262" cy="10350230"/>
              <a:chOff x="0" y="0"/>
              <a:chExt cx="2398161" cy="35146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398161" cy="3514669"/>
              </a:xfrm>
              <a:custGeom>
                <a:avLst/>
                <a:gdLst/>
                <a:ahLst/>
                <a:cxnLst/>
                <a:rect l="l" t="t" r="r" b="b"/>
                <a:pathLst>
                  <a:path w="2398161" h="3514669">
                    <a:moveTo>
                      <a:pt x="0" y="0"/>
                    </a:moveTo>
                    <a:lnTo>
                      <a:pt x="2398161" y="0"/>
                    </a:lnTo>
                    <a:lnTo>
                      <a:pt x="2398161" y="3514669"/>
                    </a:lnTo>
                    <a:lnTo>
                      <a:pt x="0" y="3514669"/>
                    </a:lnTo>
                    <a:close/>
                  </a:path>
                </a:pathLst>
              </a:custGeom>
              <a:solidFill>
                <a:srgbClr val="FFEA92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510070" y="292273"/>
              <a:ext cx="6042121" cy="8855143"/>
              <a:chOff x="0" y="0"/>
              <a:chExt cx="2398161" cy="351466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98161" cy="3514669"/>
              </a:xfrm>
              <a:custGeom>
                <a:avLst/>
                <a:gdLst/>
                <a:ahLst/>
                <a:cxnLst/>
                <a:rect l="l" t="t" r="r" b="b"/>
                <a:pathLst>
                  <a:path w="2398161" h="3514669">
                    <a:moveTo>
                      <a:pt x="0" y="0"/>
                    </a:moveTo>
                    <a:lnTo>
                      <a:pt x="2398161" y="0"/>
                    </a:lnTo>
                    <a:lnTo>
                      <a:pt x="2398161" y="3514669"/>
                    </a:lnTo>
                    <a:lnTo>
                      <a:pt x="0" y="3514669"/>
                    </a:ln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962094" y="1420197"/>
              <a:ext cx="5138074" cy="7727220"/>
            </a:xfrm>
            <a:custGeom>
              <a:avLst/>
              <a:gdLst/>
              <a:ahLst/>
              <a:cxnLst/>
              <a:rect l="l" t="t" r="r" b="b"/>
              <a:pathLst>
                <a:path w="5138074" h="7727220">
                  <a:moveTo>
                    <a:pt x="0" y="0"/>
                  </a:moveTo>
                  <a:lnTo>
                    <a:pt x="5138074" y="0"/>
                  </a:lnTo>
                  <a:lnTo>
                    <a:pt x="5138074" y="7727220"/>
                  </a:lnTo>
                  <a:lnTo>
                    <a:pt x="0" y="7727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278" t="-5326" r="-37547" b="-1291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4773169" y="1941457"/>
            <a:ext cx="5595449" cy="136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AB5D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身體特質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73169" y="3529568"/>
            <a:ext cx="5595449" cy="136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AB5D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身份特質</a:t>
            </a: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11584" y="1463580"/>
            <a:ext cx="5296697" cy="7762672"/>
            <a:chOff x="0" y="0"/>
            <a:chExt cx="2398161" cy="3514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161" cy="3514669"/>
            </a:xfrm>
            <a:custGeom>
              <a:avLst/>
              <a:gdLst/>
              <a:ahLst/>
              <a:cxnLst/>
              <a:rect l="l" t="t" r="r" b="b"/>
              <a:pathLst>
                <a:path w="2398161" h="3514669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19584" y="1463580"/>
            <a:ext cx="9503466" cy="7777852"/>
            <a:chOff x="0" y="0"/>
            <a:chExt cx="2706135" cy="22147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6135" cy="2214762"/>
            </a:xfrm>
            <a:custGeom>
              <a:avLst/>
              <a:gdLst/>
              <a:ahLst/>
              <a:cxnLst/>
              <a:rect l="l" t="t" r="r" b="b"/>
              <a:pathLst>
                <a:path w="2706135" h="2214762">
                  <a:moveTo>
                    <a:pt x="2581675" y="2214762"/>
                  </a:moveTo>
                  <a:lnTo>
                    <a:pt x="124460" y="2214762"/>
                  </a:lnTo>
                  <a:cubicBezTo>
                    <a:pt x="55880" y="2214762"/>
                    <a:pt x="0" y="2158882"/>
                    <a:pt x="0" y="20903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2090302"/>
                  </a:lnTo>
                  <a:cubicBezTo>
                    <a:pt x="2706135" y="2158882"/>
                    <a:pt x="2650255" y="2214762"/>
                    <a:pt x="2581675" y="2214762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85076" y="1721562"/>
            <a:ext cx="4549712" cy="6616957"/>
          </a:xfrm>
          <a:custGeom>
            <a:avLst/>
            <a:gdLst/>
            <a:ahLst/>
            <a:cxnLst/>
            <a:rect l="l" t="t" r="r" b="b"/>
            <a:pathLst>
              <a:path w="4549712" h="6616957">
                <a:moveTo>
                  <a:pt x="0" y="0"/>
                </a:moveTo>
                <a:lnTo>
                  <a:pt x="4549712" y="0"/>
                </a:lnTo>
                <a:lnTo>
                  <a:pt x="4549712" y="6616957"/>
                </a:lnTo>
                <a:lnTo>
                  <a:pt x="0" y="6616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718" r="-2271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379857" y="8447986"/>
            <a:ext cx="3800784" cy="61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  <a:spcBef>
                <a:spcPct val="0"/>
              </a:spcBef>
            </a:pPr>
            <a:r>
              <a:rPr lang="en-US" sz="3999" spc="475">
                <a:solidFill>
                  <a:srgbClr val="32856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千千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49824" y="2474133"/>
            <a:ext cx="8842988" cy="207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47"/>
              </a:lnSpc>
            </a:pPr>
            <a:r>
              <a:rPr lang="en-US" sz="6399" b="1" spc="-262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「自以為混血，</a:t>
            </a:r>
          </a:p>
          <a:p>
            <a:pPr algn="l">
              <a:lnSpc>
                <a:spcPts val="8447"/>
              </a:lnSpc>
            </a:pPr>
            <a:r>
              <a:rPr lang="en-US" sz="6399" b="1" spc="-262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不過就是混泰國的」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53212" y="4969451"/>
            <a:ext cx="8537050" cy="397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6"/>
              </a:lnSpc>
            </a:pPr>
            <a:r>
              <a:rPr lang="en-US" sz="4800" spc="-196" dirty="0" err="1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因為有泰國血統，理所當然是</a:t>
            </a:r>
            <a:endParaRPr lang="en-US" sz="4800" spc="-196" dirty="0">
              <a:solidFill>
                <a:srgbClr val="18966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>
              <a:lnSpc>
                <a:spcPts val="6336"/>
              </a:lnSpc>
            </a:pPr>
            <a:r>
              <a:rPr lang="en-US" sz="4800" spc="-196" dirty="0" err="1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混血兒，卻因為外表被取笑</a:t>
            </a:r>
            <a:endParaRPr lang="en-US" sz="4800" spc="-196" dirty="0">
              <a:solidFill>
                <a:srgbClr val="18966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>
              <a:lnSpc>
                <a:spcPts val="6336"/>
              </a:lnSpc>
            </a:pPr>
            <a:r>
              <a:rPr lang="en-US" sz="4800" spc="-196" dirty="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「</a:t>
            </a:r>
            <a:r>
              <a:rPr lang="en-US" sz="4800" spc="-196" dirty="0" err="1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眉毛這麼粗像兩條毛毛蟲</a:t>
            </a:r>
            <a:r>
              <a:rPr lang="en-US" sz="4800" spc="-196" dirty="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」、</a:t>
            </a:r>
          </a:p>
          <a:p>
            <a:pPr>
              <a:lnSpc>
                <a:spcPts val="6336"/>
              </a:lnSpc>
            </a:pPr>
            <a:r>
              <a:rPr lang="en-US" sz="4800" spc="-196" dirty="0" err="1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因為血統被講「混泰國的</a:t>
            </a:r>
            <a:r>
              <a:rPr lang="en-US" sz="4800" spc="-196" dirty="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」、</a:t>
            </a:r>
          </a:p>
          <a:p>
            <a:pPr>
              <a:lnSpc>
                <a:spcPts val="6336"/>
              </a:lnSpc>
            </a:pPr>
            <a:r>
              <a:rPr lang="en-US" sz="4800" spc="-196" dirty="0" err="1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被罵「死泰國人</a:t>
            </a:r>
            <a:r>
              <a:rPr lang="en-US" sz="4800" spc="-196" dirty="0">
                <a:solidFill>
                  <a:srgbClr val="18966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」。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11198"/>
            <a:ext cx="9144000" cy="10275802"/>
            <a:chOff x="0" y="0"/>
            <a:chExt cx="3093156" cy="3476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F5DE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308295" y="1604658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308295" y="4147256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9540569" y="1078430"/>
            <a:ext cx="2481869" cy="1212828"/>
            <a:chOff x="0" y="0"/>
            <a:chExt cx="3309159" cy="1617103"/>
          </a:xfrm>
        </p:grpSpPr>
        <p:grpSp>
          <p:nvGrpSpPr>
            <p:cNvPr id="8" name="Group 8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被嘲笑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55244" y="1078430"/>
            <a:ext cx="2481869" cy="1212828"/>
            <a:chOff x="0" y="0"/>
            <a:chExt cx="3309159" cy="1617103"/>
          </a:xfrm>
        </p:grpSpPr>
        <p:grpSp>
          <p:nvGrpSpPr>
            <p:cNvPr id="14" name="Group 14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沒朋友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40569" y="2761979"/>
            <a:ext cx="7907014" cy="1212828"/>
            <a:chOff x="0" y="0"/>
            <a:chExt cx="10542685" cy="1617103"/>
          </a:xfrm>
        </p:grpSpPr>
        <p:grpSp>
          <p:nvGrpSpPr>
            <p:cNvPr id="20" name="Group 20"/>
            <p:cNvGrpSpPr/>
            <p:nvPr/>
          </p:nvGrpSpPr>
          <p:grpSpPr>
            <a:xfrm>
              <a:off x="830753" y="288578"/>
              <a:ext cx="9711932" cy="1328525"/>
              <a:chOff x="0" y="0"/>
              <a:chExt cx="7947870" cy="108721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947870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947870" h="1087214">
                    <a:moveTo>
                      <a:pt x="782340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823410" y="0"/>
                    </a:lnTo>
                    <a:cubicBezTo>
                      <a:pt x="7891990" y="0"/>
                      <a:pt x="7947870" y="55880"/>
                      <a:pt x="7947870" y="124460"/>
                    </a:cubicBezTo>
                    <a:lnTo>
                      <a:pt x="7947870" y="962754"/>
                    </a:lnTo>
                    <a:cubicBezTo>
                      <a:pt x="7947870" y="1031333"/>
                      <a:pt x="7891990" y="1087214"/>
                      <a:pt x="7823410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10285161" cy="1415504"/>
              <a:chOff x="0" y="0"/>
              <a:chExt cx="8416978" cy="11583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16978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8416978" h="1158394">
                    <a:moveTo>
                      <a:pt x="8292518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92519" y="0"/>
                    </a:lnTo>
                    <a:cubicBezTo>
                      <a:pt x="8361098" y="0"/>
                      <a:pt x="8416978" y="55880"/>
                      <a:pt x="8416978" y="124460"/>
                    </a:cubicBezTo>
                    <a:lnTo>
                      <a:pt x="8416978" y="1033934"/>
                    </a:lnTo>
                    <a:cubicBezTo>
                      <a:pt x="8416978" y="1102514"/>
                      <a:pt x="8361098" y="1158394"/>
                      <a:pt x="8292519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被取不喜歡的綽號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40569" y="8045472"/>
            <a:ext cx="7907014" cy="1212828"/>
            <a:chOff x="0" y="0"/>
            <a:chExt cx="10542685" cy="1617103"/>
          </a:xfrm>
        </p:grpSpPr>
        <p:grpSp>
          <p:nvGrpSpPr>
            <p:cNvPr id="26" name="Group 26"/>
            <p:cNvGrpSpPr/>
            <p:nvPr/>
          </p:nvGrpSpPr>
          <p:grpSpPr>
            <a:xfrm>
              <a:off x="830753" y="288578"/>
              <a:ext cx="9711932" cy="1328525"/>
              <a:chOff x="0" y="0"/>
              <a:chExt cx="7947870" cy="108721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947870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947870" h="1087214">
                    <a:moveTo>
                      <a:pt x="782340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823410" y="0"/>
                    </a:lnTo>
                    <a:cubicBezTo>
                      <a:pt x="7891990" y="0"/>
                      <a:pt x="7947870" y="55880"/>
                      <a:pt x="7947870" y="124460"/>
                    </a:cubicBezTo>
                    <a:lnTo>
                      <a:pt x="7947870" y="962754"/>
                    </a:lnTo>
                    <a:cubicBezTo>
                      <a:pt x="7947870" y="1031333"/>
                      <a:pt x="7891990" y="1087214"/>
                      <a:pt x="7823410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10285161" cy="1415504"/>
              <a:chOff x="0" y="0"/>
              <a:chExt cx="8416978" cy="115839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416978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8416978" h="1158394">
                    <a:moveTo>
                      <a:pt x="8292518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92519" y="0"/>
                    </a:lnTo>
                    <a:cubicBezTo>
                      <a:pt x="8361098" y="0"/>
                      <a:pt x="8416978" y="55880"/>
                      <a:pt x="8416978" y="124460"/>
                    </a:cubicBezTo>
                    <a:lnTo>
                      <a:pt x="8416978" y="1033934"/>
                    </a:lnTo>
                    <a:cubicBezTo>
                      <a:pt x="8416978" y="1102514"/>
                      <a:pt x="8361098" y="1158394"/>
                      <a:pt x="8292519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 dirty="0" err="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其他傷害</a:t>
              </a:r>
              <a:r>
                <a:rPr lang="en-US" altLang="zh-TW" sz="4800" b="1" spc="-211" dirty="0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__________</a:t>
              </a:r>
              <a:endPara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965714" y="1078430"/>
            <a:ext cx="2481869" cy="1212828"/>
            <a:chOff x="0" y="0"/>
            <a:chExt cx="3309159" cy="1617103"/>
          </a:xfrm>
        </p:grpSpPr>
        <p:grpSp>
          <p:nvGrpSpPr>
            <p:cNvPr id="32" name="Group 32"/>
            <p:cNvGrpSpPr/>
            <p:nvPr/>
          </p:nvGrpSpPr>
          <p:grpSpPr>
            <a:xfrm>
              <a:off x="252133" y="288578"/>
              <a:ext cx="3057026" cy="1328525"/>
              <a:chOff x="0" y="0"/>
              <a:chExt cx="2501752" cy="108721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501752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501752" h="1087214">
                    <a:moveTo>
                      <a:pt x="2377292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77292" y="0"/>
                    </a:lnTo>
                    <a:cubicBezTo>
                      <a:pt x="2445872" y="0"/>
                      <a:pt x="2501752" y="55880"/>
                      <a:pt x="2501752" y="124460"/>
                    </a:cubicBezTo>
                    <a:lnTo>
                      <a:pt x="2501752" y="962754"/>
                    </a:lnTo>
                    <a:cubicBezTo>
                      <a:pt x="2501752" y="1031333"/>
                      <a:pt x="2445872" y="1087214"/>
                      <a:pt x="2377292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3121537" cy="1415504"/>
              <a:chOff x="0" y="0"/>
              <a:chExt cx="2554545" cy="115839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5454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554545" h="1158394">
                    <a:moveTo>
                      <a:pt x="2430085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30085" y="0"/>
                    </a:lnTo>
                    <a:cubicBezTo>
                      <a:pt x="2498665" y="0"/>
                      <a:pt x="2554545" y="55880"/>
                      <a:pt x="2554545" y="124460"/>
                    </a:cubicBezTo>
                    <a:lnTo>
                      <a:pt x="2554545" y="1033934"/>
                    </a:lnTo>
                    <a:cubicBezTo>
                      <a:pt x="2554545" y="1102514"/>
                      <a:pt x="2498665" y="1158394"/>
                      <a:pt x="243008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被欺負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903013" y="4474399"/>
            <a:ext cx="5622592" cy="1212828"/>
            <a:chOff x="0" y="0"/>
            <a:chExt cx="7496790" cy="1617103"/>
          </a:xfrm>
        </p:grpSpPr>
        <p:grpSp>
          <p:nvGrpSpPr>
            <p:cNvPr id="38" name="Group 38"/>
            <p:cNvGrpSpPr/>
            <p:nvPr/>
          </p:nvGrpSpPr>
          <p:grpSpPr>
            <a:xfrm>
              <a:off x="571198" y="288578"/>
              <a:ext cx="6925591" cy="1328525"/>
              <a:chOff x="0" y="0"/>
              <a:chExt cx="5667636" cy="108721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667636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5667636" h="1087214">
                    <a:moveTo>
                      <a:pt x="5543176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543176" y="0"/>
                    </a:lnTo>
                    <a:cubicBezTo>
                      <a:pt x="5611756" y="0"/>
                      <a:pt x="5667636" y="55880"/>
                      <a:pt x="5667636" y="124460"/>
                    </a:cubicBezTo>
                    <a:lnTo>
                      <a:pt x="5667636" y="962754"/>
                    </a:lnTo>
                    <a:cubicBezTo>
                      <a:pt x="5667636" y="1031333"/>
                      <a:pt x="5611756" y="1087214"/>
                      <a:pt x="5543176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0" y="0"/>
              <a:ext cx="7071738" cy="1415504"/>
              <a:chOff x="0" y="0"/>
              <a:chExt cx="5787237" cy="115839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787237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5787237" h="1158394">
                    <a:moveTo>
                      <a:pt x="5662777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62777" y="0"/>
                    </a:lnTo>
                    <a:cubicBezTo>
                      <a:pt x="5731357" y="0"/>
                      <a:pt x="5787237" y="55880"/>
                      <a:pt x="5787237" y="124460"/>
                    </a:cubicBezTo>
                    <a:lnTo>
                      <a:pt x="5787237" y="1033934"/>
                    </a:lnTo>
                    <a:cubicBezTo>
                      <a:pt x="5787237" y="1102514"/>
                      <a:pt x="5731357" y="1158394"/>
                      <a:pt x="5662777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0" y="246468"/>
              <a:ext cx="7071738" cy="894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  <a:spcBef>
                  <a:spcPct val="0"/>
                </a:spcBef>
              </a:pPr>
              <a:r>
                <a:rPr lang="en-US" sz="4300" b="1" spc="-189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不想或不敢上學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843949" y="6259936"/>
            <a:ext cx="2650127" cy="1212828"/>
            <a:chOff x="0" y="0"/>
            <a:chExt cx="3533503" cy="1617103"/>
          </a:xfrm>
        </p:grpSpPr>
        <p:grpSp>
          <p:nvGrpSpPr>
            <p:cNvPr id="44" name="Group 44"/>
            <p:cNvGrpSpPr/>
            <p:nvPr/>
          </p:nvGrpSpPr>
          <p:grpSpPr>
            <a:xfrm>
              <a:off x="269226" y="288578"/>
              <a:ext cx="3264277" cy="1328525"/>
              <a:chOff x="0" y="0"/>
              <a:chExt cx="2671358" cy="1087213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2671358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671358" h="1087214">
                    <a:moveTo>
                      <a:pt x="2546898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46898" y="0"/>
                    </a:lnTo>
                    <a:cubicBezTo>
                      <a:pt x="2615478" y="0"/>
                      <a:pt x="2671358" y="55880"/>
                      <a:pt x="2671358" y="124460"/>
                    </a:cubicBezTo>
                    <a:lnTo>
                      <a:pt x="2671358" y="962754"/>
                    </a:lnTo>
                    <a:cubicBezTo>
                      <a:pt x="2671358" y="1031333"/>
                      <a:pt x="2615478" y="1087214"/>
                      <a:pt x="2546898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3333161" cy="1415504"/>
              <a:chOff x="0" y="0"/>
              <a:chExt cx="2727730" cy="115839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727730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727730" h="1158394">
                    <a:moveTo>
                      <a:pt x="2603270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03270" y="0"/>
                    </a:lnTo>
                    <a:cubicBezTo>
                      <a:pt x="2671850" y="0"/>
                      <a:pt x="2727730" y="55880"/>
                      <a:pt x="2727730" y="124460"/>
                    </a:cubicBezTo>
                    <a:lnTo>
                      <a:pt x="2727730" y="1033934"/>
                    </a:lnTo>
                    <a:cubicBezTo>
                      <a:pt x="2727730" y="1102514"/>
                      <a:pt x="2671850" y="1158394"/>
                      <a:pt x="2603270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8" name="TextBox 48"/>
            <p:cNvSpPr txBox="1"/>
            <p:nvPr/>
          </p:nvSpPr>
          <p:spPr>
            <a:xfrm>
              <a:off x="0" y="155023"/>
              <a:ext cx="333316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不舒服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325974" y="6259936"/>
            <a:ext cx="2262077" cy="1212828"/>
            <a:chOff x="0" y="0"/>
            <a:chExt cx="3016103" cy="1617103"/>
          </a:xfrm>
        </p:grpSpPr>
        <p:grpSp>
          <p:nvGrpSpPr>
            <p:cNvPr id="50" name="Group 50"/>
            <p:cNvGrpSpPr/>
            <p:nvPr/>
          </p:nvGrpSpPr>
          <p:grpSpPr>
            <a:xfrm>
              <a:off x="229804" y="288578"/>
              <a:ext cx="2786299" cy="1328525"/>
              <a:chOff x="0" y="0"/>
              <a:chExt cx="2280199" cy="108721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2280199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2280199" h="1087214">
                    <a:moveTo>
                      <a:pt x="215573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55739" y="0"/>
                    </a:lnTo>
                    <a:cubicBezTo>
                      <a:pt x="2224319" y="0"/>
                      <a:pt x="2280199" y="55880"/>
                      <a:pt x="2280199" y="124460"/>
                    </a:cubicBezTo>
                    <a:lnTo>
                      <a:pt x="2280199" y="962754"/>
                    </a:lnTo>
                    <a:cubicBezTo>
                      <a:pt x="2280199" y="1031333"/>
                      <a:pt x="2224319" y="1087214"/>
                      <a:pt x="2155739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0" y="0"/>
              <a:ext cx="2845096" cy="1415504"/>
              <a:chOff x="0" y="0"/>
              <a:chExt cx="2328317" cy="1158394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328317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2328317" h="1158394">
                    <a:moveTo>
                      <a:pt x="2203857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857" y="0"/>
                    </a:lnTo>
                    <a:cubicBezTo>
                      <a:pt x="2272437" y="0"/>
                      <a:pt x="2328317" y="55880"/>
                      <a:pt x="2328317" y="124460"/>
                    </a:cubicBezTo>
                    <a:lnTo>
                      <a:pt x="2328317" y="1033934"/>
                    </a:lnTo>
                    <a:cubicBezTo>
                      <a:pt x="2328317" y="1102514"/>
                      <a:pt x="2272437" y="1158394"/>
                      <a:pt x="2203857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4" name="TextBox 54"/>
            <p:cNvSpPr txBox="1"/>
            <p:nvPr/>
          </p:nvSpPr>
          <p:spPr>
            <a:xfrm>
              <a:off x="0" y="155023"/>
              <a:ext cx="2845096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>
                  <a:solidFill>
                    <a:srgbClr val="F1495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傷心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1908699" y="4732610"/>
            <a:ext cx="5480307" cy="5480307"/>
          </a:xfrm>
          <a:custGeom>
            <a:avLst/>
            <a:gdLst/>
            <a:ahLst/>
            <a:cxnLst/>
            <a:rect l="l" t="t" r="r" b="b"/>
            <a:pathLst>
              <a:path w="5480307" h="5480307">
                <a:moveTo>
                  <a:pt x="0" y="0"/>
                </a:moveTo>
                <a:lnTo>
                  <a:pt x="5480306" y="0"/>
                </a:lnTo>
                <a:lnTo>
                  <a:pt x="5480306" y="5480307"/>
                </a:lnTo>
                <a:lnTo>
                  <a:pt x="0" y="548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1308295" y="1856279"/>
            <a:ext cx="7835705" cy="199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u="sng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阿滴</a:t>
            </a:r>
            <a:r>
              <a:rPr lang="en-US" sz="5600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在這個事件裡可能</a:t>
            </a:r>
          </a:p>
          <a:p>
            <a:pPr algn="just">
              <a:lnSpc>
                <a:spcPts val="7840"/>
              </a:lnSpc>
            </a:pPr>
            <a:r>
              <a:rPr lang="en-US" sz="5600" spc="-168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受到什麼傷害？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08295" y="655081"/>
            <a:ext cx="7835705" cy="81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-96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小組討論，符合的項目打✔︎</a:t>
            </a:r>
          </a:p>
        </p:txBody>
      </p:sp>
    </p:spTree>
    <p:extLst>
      <p:ext uri="{BB962C8B-B14F-4D97-AF65-F5344CB8AC3E}">
        <p14:creationId xmlns:p14="http://schemas.microsoft.com/office/powerpoint/2010/main" val="19921701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31004" y="1636835"/>
            <a:ext cx="14760878" cy="444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80"/>
              </a:lnSpc>
            </a:pPr>
            <a:r>
              <a:rPr lang="en-US" sz="660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因為對性別、種族、外貌或是其他特質</a:t>
            </a:r>
            <a:endParaRPr lang="en-US" sz="6600" dirty="0">
              <a:solidFill>
                <a:srgbClr val="FDF9D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  <a:p>
            <a:pPr algn="l">
              <a:lnSpc>
                <a:spcPts val="11880"/>
              </a:lnSpc>
            </a:pPr>
            <a:r>
              <a:rPr lang="en-US" sz="660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的</a:t>
            </a:r>
            <a:r>
              <a:rPr lang="zh-TW" alt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  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   </a:t>
            </a:r>
            <a:r>
              <a:rPr lang="en-US" sz="660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而造成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</a:t>
            </a:r>
            <a:r>
              <a:rPr lang="zh-TW" alt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  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 ，</a:t>
            </a:r>
          </a:p>
          <a:p>
            <a:pPr algn="l">
              <a:lnSpc>
                <a:spcPts val="11880"/>
              </a:lnSpc>
            </a:pPr>
            <a:r>
              <a:rPr lang="en-US" sz="660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就是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：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57683" y="3069996"/>
            <a:ext cx="4284575" cy="179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spc="-832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偏見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4854" y="6067783"/>
            <a:ext cx="14782245" cy="183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-600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不公平的對待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24718" y="3069996"/>
            <a:ext cx="4284575" cy="179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spc="-832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傷害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" b="-18364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28700" y="2503320"/>
            <a:ext cx="6168227" cy="190654"/>
          </a:xfrm>
          <a:custGeom>
            <a:avLst/>
            <a:gdLst/>
            <a:ahLst/>
            <a:cxnLst/>
            <a:rect l="l" t="t" r="r" b="b"/>
            <a:pathLst>
              <a:path w="6168227" h="190654">
                <a:moveTo>
                  <a:pt x="0" y="0"/>
                </a:moveTo>
                <a:lnTo>
                  <a:pt x="6168227" y="0"/>
                </a:lnTo>
                <a:lnTo>
                  <a:pt x="6168227" y="190654"/>
                </a:lnTo>
                <a:lnTo>
                  <a:pt x="0" y="19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341052"/>
            <a:ext cx="17167872" cy="336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1. 覺察生活中不公平的對待。</a:t>
            </a:r>
          </a:p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FEF9D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2. 理解偏見可能導致不公平的對待。</a:t>
            </a:r>
          </a:p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3. 願意避免偏見並公平對待他人。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95939">
            <a:off x="16118821" y="4992220"/>
            <a:ext cx="969892" cy="91173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2744803" y="5448087"/>
            <a:ext cx="4838913" cy="4838913"/>
          </a:xfrm>
          <a:custGeom>
            <a:avLst/>
            <a:gdLst/>
            <a:ahLst/>
            <a:cxnLst/>
            <a:rect l="l" t="t" r="r" b="b"/>
            <a:pathLst>
              <a:path w="4838913" h="4838913">
                <a:moveTo>
                  <a:pt x="0" y="0"/>
                </a:moveTo>
                <a:lnTo>
                  <a:pt x="4838914" y="0"/>
                </a:lnTo>
                <a:lnTo>
                  <a:pt x="4838914" y="4838913"/>
                </a:lnTo>
                <a:lnTo>
                  <a:pt x="0" y="4838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20128" y="685800"/>
            <a:ext cx="9977507" cy="144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</a:pPr>
            <a:r>
              <a:rPr lang="en-US" sz="8799" b="1" spc="1944" dirty="0" err="1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學習目標</a:t>
            </a:r>
            <a:endParaRPr lang="en-US" sz="8799" b="1" spc="1944" dirty="0">
              <a:solidFill>
                <a:srgbClr val="FFEB8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王漢宗特黑體"/>
              <a:sym typeface="王漢宗特黑體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14253" y="2609743"/>
            <a:ext cx="14687900" cy="352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20"/>
              </a:lnSpc>
            </a:pPr>
            <a:r>
              <a:rPr lang="en-US" sz="660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這些傷害和不公平對待如果持續下去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，</a:t>
            </a:r>
          </a:p>
          <a:p>
            <a:pPr algn="l">
              <a:lnSpc>
                <a:spcPts val="14520"/>
              </a:lnSpc>
            </a:pP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</a:t>
            </a:r>
            <a:r>
              <a:rPr lang="zh-TW" alt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</a:t>
            </a:r>
            <a:r>
              <a:rPr lang="en-US" sz="6600" dirty="0" err="1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就是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</a:t>
            </a:r>
            <a:r>
              <a:rPr lang="zh-TW" alt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       </a:t>
            </a:r>
            <a:r>
              <a:rPr lang="en-US" sz="6600" dirty="0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         。               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52316" y="4476615"/>
            <a:ext cx="6047321" cy="206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spc="-600">
                <a:solidFill>
                  <a:srgbClr val="FFAB5D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霸凌</a:t>
            </a:r>
          </a:p>
        </p:txBody>
      </p:sp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9839" y="1571937"/>
            <a:ext cx="10500023" cy="7218766"/>
          </a:xfrm>
          <a:custGeom>
            <a:avLst/>
            <a:gdLst/>
            <a:ahLst/>
            <a:cxnLst/>
            <a:rect l="l" t="t" r="r" b="b"/>
            <a:pathLst>
              <a:path w="10500023" h="7218766">
                <a:moveTo>
                  <a:pt x="0" y="0"/>
                </a:moveTo>
                <a:lnTo>
                  <a:pt x="10500023" y="0"/>
                </a:lnTo>
                <a:lnTo>
                  <a:pt x="10500023" y="7218766"/>
                </a:lnTo>
                <a:lnTo>
                  <a:pt x="0" y="7218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408398" y="1571937"/>
            <a:ext cx="2762257" cy="1107213"/>
            <a:chOff x="0" y="0"/>
            <a:chExt cx="3683010" cy="14762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傷心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08398" y="3098250"/>
            <a:ext cx="2762257" cy="1107213"/>
            <a:chOff x="0" y="0"/>
            <a:chExt cx="3683010" cy="14762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生氣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08398" y="4622976"/>
            <a:ext cx="2762257" cy="1107213"/>
            <a:chOff x="0" y="0"/>
            <a:chExt cx="3683010" cy="14762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害怕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408398" y="6149289"/>
            <a:ext cx="2762257" cy="1107213"/>
            <a:chOff x="0" y="0"/>
            <a:chExt cx="3683010" cy="147628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孤單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08398" y="7675601"/>
            <a:ext cx="2762257" cy="1107213"/>
            <a:chOff x="0" y="0"/>
            <a:chExt cx="3683010" cy="14762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其他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97043" y="1571937"/>
            <a:ext cx="2762257" cy="1107213"/>
            <a:chOff x="0" y="0"/>
            <a:chExt cx="3683010" cy="147628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失望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497043" y="3098250"/>
            <a:ext cx="2762257" cy="1107213"/>
            <a:chOff x="0" y="0"/>
            <a:chExt cx="3683010" cy="14762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難過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497043" y="4624562"/>
            <a:ext cx="2762257" cy="1107213"/>
            <a:chOff x="0" y="0"/>
            <a:chExt cx="3683010" cy="147628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4569" r="-4569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</a:pPr>
              <a:r>
                <a:rPr lang="en-US" sz="5600" b="1" spc="-246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不公平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4312685" y="5948076"/>
            <a:ext cx="3130972" cy="4135438"/>
          </a:xfrm>
          <a:custGeom>
            <a:avLst/>
            <a:gdLst/>
            <a:ahLst/>
            <a:cxnLst/>
            <a:rect l="l" t="t" r="r" b="b"/>
            <a:pathLst>
              <a:path w="3130972" h="4135438">
                <a:moveTo>
                  <a:pt x="0" y="0"/>
                </a:moveTo>
                <a:lnTo>
                  <a:pt x="3130972" y="0"/>
                </a:lnTo>
                <a:lnTo>
                  <a:pt x="3130972" y="4135438"/>
                </a:lnTo>
                <a:lnTo>
                  <a:pt x="0" y="41354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4759" t="-24205" r="-49126" b="-22586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083603" y="3410347"/>
            <a:ext cx="8987401" cy="384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spc="14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如果被取笑、</a:t>
            </a:r>
          </a:p>
          <a:p>
            <a:pPr algn="l">
              <a:lnSpc>
                <a:spcPts val="10080"/>
              </a:lnSpc>
            </a:pPr>
            <a:r>
              <a:rPr lang="en-US" sz="7200" spc="14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被傷害的是你，</a:t>
            </a:r>
          </a:p>
          <a:p>
            <a:pPr algn="l">
              <a:lnSpc>
                <a:spcPts val="10080"/>
              </a:lnSpc>
            </a:pPr>
            <a:r>
              <a:rPr lang="en-US" sz="7200" spc="14">
                <a:solidFill>
                  <a:srgbClr val="FDF9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你有什麼感受？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083603" y="2339275"/>
            <a:ext cx="7835705" cy="790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-96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想一想，說一說：</a:t>
            </a:r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" b="-18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574683"/>
            <a:ext cx="16022237" cy="4748394"/>
            <a:chOff x="0" y="0"/>
            <a:chExt cx="4562371" cy="13521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17986" y="1828889"/>
            <a:ext cx="1715677" cy="80238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028700" y="5358034"/>
            <a:ext cx="2879119" cy="4928966"/>
          </a:xfrm>
          <a:custGeom>
            <a:avLst/>
            <a:gdLst/>
            <a:ahLst/>
            <a:cxnLst/>
            <a:rect l="l" t="t" r="r" b="b"/>
            <a:pathLst>
              <a:path w="2879119" h="4928966">
                <a:moveTo>
                  <a:pt x="0" y="0"/>
                </a:moveTo>
                <a:lnTo>
                  <a:pt x="2879119" y="0"/>
                </a:lnTo>
                <a:lnTo>
                  <a:pt x="2879119" y="4928966"/>
                </a:lnTo>
                <a:lnTo>
                  <a:pt x="0" y="4928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659" r="-36659" b="-123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402669"/>
            <a:ext cx="16022237" cy="274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568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被尊重、受到公平的對待，</a:t>
            </a:r>
          </a:p>
          <a:p>
            <a:pPr algn="ctr">
              <a:lnSpc>
                <a:spcPts val="11200"/>
              </a:lnSpc>
            </a:pPr>
            <a:r>
              <a:rPr lang="en-US" sz="8000" spc="568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是每個人與生俱來的權利。</a:t>
            </a:r>
          </a:p>
        </p:txBody>
      </p:sp>
      <p:sp>
        <p:nvSpPr>
          <p:cNvPr id="8" name="Freeform 8"/>
          <p:cNvSpPr/>
          <p:nvPr/>
        </p:nvSpPr>
        <p:spPr>
          <a:xfrm>
            <a:off x="14279169" y="4974462"/>
            <a:ext cx="2771768" cy="5312538"/>
          </a:xfrm>
          <a:custGeom>
            <a:avLst/>
            <a:gdLst/>
            <a:ahLst/>
            <a:cxnLst/>
            <a:rect l="l" t="t" r="r" b="b"/>
            <a:pathLst>
              <a:path w="2771768" h="5312538">
                <a:moveTo>
                  <a:pt x="0" y="0"/>
                </a:moveTo>
                <a:lnTo>
                  <a:pt x="2771768" y="0"/>
                </a:lnTo>
                <a:lnTo>
                  <a:pt x="2771768" y="5312538"/>
                </a:lnTo>
                <a:lnTo>
                  <a:pt x="0" y="5312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250" t="-2971" r="-51755" b="-336"/>
            </a:stretch>
          </a:blipFill>
        </p:spPr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" b="-18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39199"/>
            <a:ext cx="16022237" cy="5627021"/>
            <a:chOff x="0" y="0"/>
            <a:chExt cx="4562371" cy="1602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602308"/>
            </a:xfrm>
            <a:custGeom>
              <a:avLst/>
              <a:gdLst/>
              <a:ahLst/>
              <a:cxnLst/>
              <a:rect l="l" t="t" r="r" b="b"/>
              <a:pathLst>
                <a:path w="4562371" h="1602308">
                  <a:moveTo>
                    <a:pt x="4437911" y="1602308"/>
                  </a:moveTo>
                  <a:lnTo>
                    <a:pt x="124460" y="1602308"/>
                  </a:lnTo>
                  <a:cubicBezTo>
                    <a:pt x="55880" y="1602308"/>
                    <a:pt x="0" y="1546428"/>
                    <a:pt x="0" y="14778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477848"/>
                  </a:lnTo>
                  <a:cubicBezTo>
                    <a:pt x="4562371" y="1546428"/>
                    <a:pt x="4506491" y="1602308"/>
                    <a:pt x="4437911" y="1602308"/>
                  </a:cubicBezTo>
                  <a:close/>
                </a:path>
              </a:pathLst>
            </a:custGeom>
            <a:solidFill>
              <a:srgbClr val="1287D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32063" y="1347266"/>
            <a:ext cx="1715677" cy="80238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447740" y="5590150"/>
            <a:ext cx="3811560" cy="3811560"/>
          </a:xfrm>
          <a:custGeom>
            <a:avLst/>
            <a:gdLst/>
            <a:ahLst/>
            <a:cxnLst/>
            <a:rect l="l" t="t" r="r" b="b"/>
            <a:pathLst>
              <a:path w="3811560" h="3811560">
                <a:moveTo>
                  <a:pt x="0" y="0"/>
                </a:moveTo>
                <a:lnTo>
                  <a:pt x="3811560" y="0"/>
                </a:lnTo>
                <a:lnTo>
                  <a:pt x="3811560" y="3811560"/>
                </a:lnTo>
                <a:lnTo>
                  <a:pt x="0" y="3811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806746"/>
            <a:ext cx="16022237" cy="43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en-US" sz="7200" spc="511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CRC兒童權利公約第二條</a:t>
            </a:r>
            <a:r>
              <a:rPr lang="en-US" sz="7200" spc="511" dirty="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：</a:t>
            </a:r>
          </a:p>
          <a:p>
            <a:pPr algn="ctr">
              <a:lnSpc>
                <a:spcPts val="11520"/>
              </a:lnSpc>
            </a:pPr>
            <a:r>
              <a:rPr lang="en-US" sz="7200" spc="511" dirty="0" err="1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所有兒童都能享有CRC所有權利</a:t>
            </a:r>
            <a:r>
              <a:rPr lang="en-US" sz="7200" spc="511" dirty="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，</a:t>
            </a:r>
          </a:p>
          <a:p>
            <a:pPr algn="ctr">
              <a:lnSpc>
                <a:spcPts val="11520"/>
              </a:lnSpc>
            </a:pPr>
            <a:r>
              <a:rPr lang="en-US" sz="7200" spc="511" dirty="0">
                <a:solidFill>
                  <a:srgbClr val="FDE545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不󠇡</a:t>
            </a:r>
            <a:r>
              <a:rPr lang="en-US" sz="7200" spc="511" dirty="0" err="1">
                <a:solidFill>
                  <a:srgbClr val="FDE545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受任何歧視</a:t>
            </a:r>
            <a:r>
              <a:rPr lang="en-US" sz="7200" spc="511" dirty="0">
                <a:solidFill>
                  <a:srgbClr val="FFF5DE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。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028700" y="4704861"/>
            <a:ext cx="3030444" cy="5582139"/>
          </a:xfrm>
          <a:custGeom>
            <a:avLst/>
            <a:gdLst/>
            <a:ahLst/>
            <a:cxnLst/>
            <a:rect l="l" t="t" r="r" b="b"/>
            <a:pathLst>
              <a:path w="3030444" h="5582139">
                <a:moveTo>
                  <a:pt x="3030444" y="0"/>
                </a:moveTo>
                <a:lnTo>
                  <a:pt x="0" y="0"/>
                </a:lnTo>
                <a:lnTo>
                  <a:pt x="0" y="5582139"/>
                </a:lnTo>
                <a:lnTo>
                  <a:pt x="3030444" y="5582139"/>
                </a:lnTo>
                <a:lnTo>
                  <a:pt x="3030444" y="0"/>
                </a:lnTo>
                <a:close/>
              </a:path>
            </a:pathLst>
          </a:custGeom>
          <a:blipFill>
            <a:blip r:embed="rId6"/>
            <a:stretch>
              <a:fillRect l="-51043" t="-3358" r="-46403" b="-3831"/>
            </a:stretch>
          </a:blipFill>
        </p:spPr>
      </p: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20453" y="1461405"/>
            <a:ext cx="14847093" cy="6991631"/>
          </a:xfrm>
          <a:custGeom>
            <a:avLst/>
            <a:gdLst/>
            <a:ahLst/>
            <a:cxnLst/>
            <a:rect l="l" t="t" r="r" b="b"/>
            <a:pathLst>
              <a:path w="14847093" h="6991631">
                <a:moveTo>
                  <a:pt x="14847094" y="0"/>
                </a:moveTo>
                <a:lnTo>
                  <a:pt x="0" y="0"/>
                </a:lnTo>
                <a:lnTo>
                  <a:pt x="0" y="6991631"/>
                </a:lnTo>
                <a:lnTo>
                  <a:pt x="14847094" y="6991631"/>
                </a:lnTo>
                <a:lnTo>
                  <a:pt x="148470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8279" y="4657963"/>
            <a:ext cx="3089558" cy="5629037"/>
          </a:xfrm>
          <a:custGeom>
            <a:avLst/>
            <a:gdLst/>
            <a:ahLst/>
            <a:cxnLst/>
            <a:rect l="l" t="t" r="r" b="b"/>
            <a:pathLst>
              <a:path w="3089558" h="5629037">
                <a:moveTo>
                  <a:pt x="0" y="0"/>
                </a:moveTo>
                <a:lnTo>
                  <a:pt x="3089558" y="0"/>
                </a:lnTo>
                <a:lnTo>
                  <a:pt x="3089558" y="5629037"/>
                </a:lnTo>
                <a:lnTo>
                  <a:pt x="0" y="5629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372" t="-6015" r="-51372" b="-526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09800" y="3314700"/>
            <a:ext cx="14173902" cy="286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 spc="-492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為了</a:t>
            </a:r>
            <a:r>
              <a:rPr lang="en-US" sz="8200" spc="-492">
                <a:solidFill>
                  <a:srgbClr val="FDE54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避免偏見</a:t>
            </a:r>
            <a:r>
              <a:rPr lang="en-US" sz="8200" spc="-492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，讓大家都能</a:t>
            </a:r>
            <a:r>
              <a:rPr lang="en-US" sz="8200" spc="-492">
                <a:solidFill>
                  <a:srgbClr val="FDE54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受到公平對待</a:t>
            </a:r>
            <a:r>
              <a:rPr lang="en-US" sz="8200" spc="-492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，我可以怎麼做？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16536" y="2387606"/>
            <a:ext cx="7835705" cy="790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想一想：</a:t>
            </a:r>
          </a:p>
        </p:txBody>
      </p:sp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" b="-18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973985"/>
            <a:ext cx="18288000" cy="2313015"/>
            <a:chOff x="0" y="0"/>
            <a:chExt cx="6964797" cy="880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64797" cy="880888"/>
            </a:xfrm>
            <a:custGeom>
              <a:avLst/>
              <a:gdLst/>
              <a:ahLst/>
              <a:cxnLst/>
              <a:rect l="l" t="t" r="r" b="b"/>
              <a:pathLst>
                <a:path w="6964797" h="880888">
                  <a:moveTo>
                    <a:pt x="0" y="0"/>
                  </a:moveTo>
                  <a:lnTo>
                    <a:pt x="6964797" y="0"/>
                  </a:lnTo>
                  <a:lnTo>
                    <a:pt x="6964797" y="880888"/>
                  </a:lnTo>
                  <a:lnTo>
                    <a:pt x="0" y="880888"/>
                  </a:ln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46196" y="2472439"/>
            <a:ext cx="4195608" cy="4195608"/>
            <a:chOff x="0" y="0"/>
            <a:chExt cx="5594143" cy="5594143"/>
          </a:xfrm>
        </p:grpSpPr>
        <p:sp>
          <p:nvSpPr>
            <p:cNvPr id="6" name="Freeform 6"/>
            <p:cNvSpPr/>
            <p:nvPr/>
          </p:nvSpPr>
          <p:spPr>
            <a:xfrm>
              <a:off x="713488" y="415947"/>
              <a:ext cx="4167168" cy="4345851"/>
            </a:xfrm>
            <a:custGeom>
              <a:avLst/>
              <a:gdLst/>
              <a:ahLst/>
              <a:cxnLst/>
              <a:rect l="l" t="t" r="r" b="b"/>
              <a:pathLst>
                <a:path w="4167168" h="4345851">
                  <a:moveTo>
                    <a:pt x="0" y="0"/>
                  </a:moveTo>
                  <a:lnTo>
                    <a:pt x="4167168" y="0"/>
                  </a:lnTo>
                  <a:lnTo>
                    <a:pt x="4167168" y="4345851"/>
                  </a:lnTo>
                  <a:lnTo>
                    <a:pt x="0" y="4345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4983" r="-702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594143" cy="5594143"/>
            </a:xfrm>
            <a:custGeom>
              <a:avLst/>
              <a:gdLst/>
              <a:ahLst/>
              <a:cxnLst/>
              <a:rect l="l" t="t" r="r" b="b"/>
              <a:pathLst>
                <a:path w="5594143" h="5594143">
                  <a:moveTo>
                    <a:pt x="0" y="0"/>
                  </a:moveTo>
                  <a:lnTo>
                    <a:pt x="5594143" y="0"/>
                  </a:lnTo>
                  <a:lnTo>
                    <a:pt x="5594143" y="5594143"/>
                  </a:lnTo>
                  <a:lnTo>
                    <a:pt x="0" y="5594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656855" y="2576739"/>
            <a:ext cx="4189134" cy="4189134"/>
            <a:chOff x="0" y="0"/>
            <a:chExt cx="5585512" cy="5585512"/>
          </a:xfrm>
        </p:grpSpPr>
        <p:sp>
          <p:nvSpPr>
            <p:cNvPr id="9" name="Freeform 9"/>
            <p:cNvSpPr/>
            <p:nvPr/>
          </p:nvSpPr>
          <p:spPr>
            <a:xfrm>
              <a:off x="855835" y="682402"/>
              <a:ext cx="4395955" cy="3923390"/>
            </a:xfrm>
            <a:custGeom>
              <a:avLst/>
              <a:gdLst/>
              <a:ahLst/>
              <a:cxnLst/>
              <a:rect l="l" t="t" r="r" b="b"/>
              <a:pathLst>
                <a:path w="4395955" h="3923390">
                  <a:moveTo>
                    <a:pt x="0" y="0"/>
                  </a:moveTo>
                  <a:lnTo>
                    <a:pt x="4395955" y="0"/>
                  </a:lnTo>
                  <a:lnTo>
                    <a:pt x="4395955" y="3923389"/>
                  </a:lnTo>
                  <a:lnTo>
                    <a:pt x="0" y="3923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33722" y="1578301"/>
              <a:ext cx="2618701" cy="2992801"/>
            </a:xfrm>
            <a:custGeom>
              <a:avLst/>
              <a:gdLst/>
              <a:ahLst/>
              <a:cxnLst/>
              <a:rect l="l" t="t" r="r" b="b"/>
              <a:pathLst>
                <a:path w="2618701" h="2992801">
                  <a:moveTo>
                    <a:pt x="0" y="0"/>
                  </a:moveTo>
                  <a:lnTo>
                    <a:pt x="2618701" y="0"/>
                  </a:lnTo>
                  <a:lnTo>
                    <a:pt x="2618701" y="2992801"/>
                  </a:lnTo>
                  <a:lnTo>
                    <a:pt x="0" y="2992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585512" cy="5585512"/>
            </a:xfrm>
            <a:custGeom>
              <a:avLst/>
              <a:gdLst/>
              <a:ahLst/>
              <a:cxnLst/>
              <a:rect l="l" t="t" r="r" b="b"/>
              <a:pathLst>
                <a:path w="5585512" h="5585512">
                  <a:moveTo>
                    <a:pt x="0" y="0"/>
                  </a:moveTo>
                  <a:lnTo>
                    <a:pt x="5585512" y="0"/>
                  </a:lnTo>
                  <a:lnTo>
                    <a:pt x="5585512" y="5585512"/>
                  </a:lnTo>
                  <a:lnTo>
                    <a:pt x="0" y="5585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2392095" y="2522298"/>
            <a:ext cx="4145749" cy="4145749"/>
          </a:xfrm>
          <a:custGeom>
            <a:avLst/>
            <a:gdLst/>
            <a:ahLst/>
            <a:cxnLst/>
            <a:rect l="l" t="t" r="r" b="b"/>
            <a:pathLst>
              <a:path w="4145749" h="4145749">
                <a:moveTo>
                  <a:pt x="0" y="0"/>
                </a:moveTo>
                <a:lnTo>
                  <a:pt x="4145749" y="0"/>
                </a:lnTo>
                <a:lnTo>
                  <a:pt x="4145749" y="4145748"/>
                </a:lnTo>
                <a:lnTo>
                  <a:pt x="0" y="4145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638160" y="6869667"/>
            <a:ext cx="5011681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80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不嘲笑他人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5581" y="6869667"/>
            <a:ext cx="5011681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  <a:spcBef>
                <a:spcPct val="0"/>
              </a:spcBef>
            </a:pPr>
            <a:r>
              <a:rPr lang="en-US" sz="4799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不亂取綽號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981075"/>
            <a:ext cx="15859823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6"/>
              </a:lnSpc>
              <a:spcBef>
                <a:spcPct val="0"/>
              </a:spcBef>
            </a:pPr>
            <a:r>
              <a:rPr lang="en-US" sz="7200" b="1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 你可以這麼做！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3203" y="8737660"/>
            <a:ext cx="5812993" cy="7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480" dirty="0" err="1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想一想，說一說</a:t>
            </a:r>
            <a:r>
              <a:rPr lang="en-US" sz="4800" b="1" spc="480" dirty="0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：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0160" y="8376814"/>
            <a:ext cx="10704177" cy="144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9"/>
              </a:lnSpc>
            </a:pPr>
            <a:r>
              <a:rPr lang="en-US" sz="8799" b="1">
                <a:solidFill>
                  <a:srgbClr val="FFF46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你還可以怎麼做？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59129" y="6869667"/>
            <a:ext cx="5011681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80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友善對待每個人</a:t>
            </a:r>
          </a:p>
        </p:txBody>
      </p:sp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" b="-18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864564"/>
            <a:ext cx="4842958" cy="5660770"/>
            <a:chOff x="0" y="0"/>
            <a:chExt cx="6457278" cy="75476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457278" cy="6457278"/>
              <a:chOff x="0" y="0"/>
              <a:chExt cx="13716000" cy="13716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sp>
          <p:nvSpPr>
            <p:cNvPr id="6" name="Freeform 6"/>
            <p:cNvSpPr/>
            <p:nvPr/>
          </p:nvSpPr>
          <p:spPr>
            <a:xfrm>
              <a:off x="3620269" y="1076475"/>
              <a:ext cx="2837009" cy="1645465"/>
            </a:xfrm>
            <a:custGeom>
              <a:avLst/>
              <a:gdLst/>
              <a:ahLst/>
              <a:cxnLst/>
              <a:rect l="l" t="t" r="r" b="b"/>
              <a:pathLst>
                <a:path w="2837009" h="1645465">
                  <a:moveTo>
                    <a:pt x="0" y="0"/>
                  </a:moveTo>
                  <a:lnTo>
                    <a:pt x="2837009" y="0"/>
                  </a:lnTo>
                  <a:lnTo>
                    <a:pt x="2837009" y="1645465"/>
                  </a:lnTo>
                  <a:lnTo>
                    <a:pt x="0" y="1645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13239" y="6419178"/>
              <a:ext cx="6030799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  <a:spcBef>
                  <a:spcPct val="0"/>
                </a:spcBef>
              </a:pPr>
              <a:r>
                <a:rPr lang="en-US" sz="5600" spc="-246">
                  <a:solidFill>
                    <a:srgbClr val="1287D6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請師長協助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2761251"/>
            <a:chOff x="0" y="0"/>
            <a:chExt cx="6964797" cy="10515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64797" cy="1051594"/>
            </a:xfrm>
            <a:custGeom>
              <a:avLst/>
              <a:gdLst/>
              <a:ahLst/>
              <a:cxnLst/>
              <a:rect l="l" t="t" r="r" b="b"/>
              <a:pathLst>
                <a:path w="6964797" h="1051594">
                  <a:moveTo>
                    <a:pt x="0" y="0"/>
                  </a:moveTo>
                  <a:lnTo>
                    <a:pt x="6964797" y="0"/>
                  </a:lnTo>
                  <a:lnTo>
                    <a:pt x="6964797" y="1051594"/>
                  </a:lnTo>
                  <a:lnTo>
                    <a:pt x="0" y="1051594"/>
                  </a:lnTo>
                  <a:close/>
                </a:path>
              </a:pathLst>
            </a:custGeom>
            <a:solidFill>
              <a:srgbClr val="007DD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348559" y="3179248"/>
            <a:ext cx="452309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1"/>
              </a:lnSpc>
              <a:spcBef>
                <a:spcPct val="0"/>
              </a:spcBef>
            </a:pPr>
            <a:r>
              <a:rPr lang="en-US" sz="6399" spc="-281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範例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647127" y="4321486"/>
            <a:ext cx="4993746" cy="5203847"/>
            <a:chOff x="0" y="0"/>
            <a:chExt cx="6658328" cy="6938463"/>
          </a:xfrm>
        </p:grpSpPr>
        <p:sp>
          <p:nvSpPr>
            <p:cNvPr id="12" name="Freeform 12"/>
            <p:cNvSpPr/>
            <p:nvPr/>
          </p:nvSpPr>
          <p:spPr>
            <a:xfrm>
              <a:off x="286616" y="0"/>
              <a:ext cx="6085097" cy="5848048"/>
            </a:xfrm>
            <a:custGeom>
              <a:avLst/>
              <a:gdLst/>
              <a:ahLst/>
              <a:cxnLst/>
              <a:rect l="l" t="t" r="r" b="b"/>
              <a:pathLst>
                <a:path w="6085097" h="5848048">
                  <a:moveTo>
                    <a:pt x="0" y="0"/>
                  </a:moveTo>
                  <a:lnTo>
                    <a:pt x="6085097" y="0"/>
                  </a:lnTo>
                  <a:lnTo>
                    <a:pt x="6085097" y="5848048"/>
                  </a:lnTo>
                  <a:lnTo>
                    <a:pt x="0" y="584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570" t="-12160" r="-8180" b="-9322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5809948"/>
              <a:ext cx="6658328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8"/>
                </a:lnSpc>
                <a:spcBef>
                  <a:spcPct val="0"/>
                </a:spcBef>
              </a:pPr>
              <a:r>
                <a:rPr lang="en-US" sz="5600" spc="-246">
                  <a:solidFill>
                    <a:srgbClr val="1287D6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認錯並且改過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677263" y="4321486"/>
            <a:ext cx="4469199" cy="4386036"/>
          </a:xfrm>
          <a:custGeom>
            <a:avLst/>
            <a:gdLst/>
            <a:ahLst/>
            <a:cxnLst/>
            <a:rect l="l" t="t" r="r" b="b"/>
            <a:pathLst>
              <a:path w="4469199" h="4386036">
                <a:moveTo>
                  <a:pt x="0" y="0"/>
                </a:moveTo>
                <a:lnTo>
                  <a:pt x="4469199" y="0"/>
                </a:lnTo>
                <a:lnTo>
                  <a:pt x="4469199" y="4386036"/>
                </a:lnTo>
                <a:lnTo>
                  <a:pt x="0" y="4386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698" t="-8721" r="-4838" b="-492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1381173"/>
            <a:ext cx="17259300" cy="135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FFF46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把你還可以做到的，寫＋畫下來✏️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3709" y="419019"/>
            <a:ext cx="1623060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96"/>
              </a:lnSpc>
              <a:spcBef>
                <a:spcPct val="0"/>
              </a:spcBef>
            </a:pPr>
            <a:r>
              <a:rPr lang="en-US" sz="7200">
                <a:solidFill>
                  <a:srgbClr val="FFFEF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加分題！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86934" y="8669422"/>
            <a:ext cx="484985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-246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勇敢制止</a:t>
            </a:r>
          </a:p>
        </p:txBody>
      </p:sp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5784165" y="-2109988"/>
            <a:ext cx="6719669" cy="16230600"/>
            <a:chOff x="0" y="0"/>
            <a:chExt cx="1913442" cy="46217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442" cy="4621703"/>
            </a:xfrm>
            <a:custGeom>
              <a:avLst/>
              <a:gdLst/>
              <a:ahLst/>
              <a:cxnLst/>
              <a:rect l="l" t="t" r="r" b="b"/>
              <a:pathLst>
                <a:path w="1913442" h="4621703">
                  <a:moveTo>
                    <a:pt x="1788982" y="4621703"/>
                  </a:moveTo>
                  <a:lnTo>
                    <a:pt x="124460" y="4621703"/>
                  </a:lnTo>
                  <a:cubicBezTo>
                    <a:pt x="55880" y="4621703"/>
                    <a:pt x="0" y="4565823"/>
                    <a:pt x="0" y="44972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8982" y="0"/>
                  </a:lnTo>
                  <a:cubicBezTo>
                    <a:pt x="1857562" y="0"/>
                    <a:pt x="1913442" y="55880"/>
                    <a:pt x="1913442" y="124460"/>
                  </a:cubicBezTo>
                  <a:lnTo>
                    <a:pt x="1913442" y="4497243"/>
                  </a:lnTo>
                  <a:cubicBezTo>
                    <a:pt x="1913442" y="4565823"/>
                    <a:pt x="1857562" y="4621703"/>
                    <a:pt x="1788982" y="4621703"/>
                  </a:cubicBezTo>
                  <a:close/>
                </a:path>
              </a:pathLst>
            </a:custGeom>
            <a:solidFill>
              <a:srgbClr val="1287D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2713492" y="1452847"/>
            <a:ext cx="749180" cy="803410"/>
          </a:xfrm>
          <a:custGeom>
            <a:avLst/>
            <a:gdLst/>
            <a:ahLst/>
            <a:cxnLst/>
            <a:rect l="l" t="t" r="r" b="b"/>
            <a:pathLst>
              <a:path w="749180" h="803410">
                <a:moveTo>
                  <a:pt x="0" y="0"/>
                </a:moveTo>
                <a:lnTo>
                  <a:pt x="749180" y="0"/>
                </a:lnTo>
                <a:lnTo>
                  <a:pt x="749180" y="803410"/>
                </a:lnTo>
                <a:lnTo>
                  <a:pt x="0" y="80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58423" y="1452847"/>
            <a:ext cx="749180" cy="803410"/>
          </a:xfrm>
          <a:custGeom>
            <a:avLst/>
            <a:gdLst/>
            <a:ahLst/>
            <a:cxnLst/>
            <a:rect l="l" t="t" r="r" b="b"/>
            <a:pathLst>
              <a:path w="749180" h="803410">
                <a:moveTo>
                  <a:pt x="0" y="0"/>
                </a:moveTo>
                <a:lnTo>
                  <a:pt x="749180" y="0"/>
                </a:lnTo>
                <a:lnTo>
                  <a:pt x="749180" y="803410"/>
                </a:lnTo>
                <a:lnTo>
                  <a:pt x="0" y="80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71037" y="2800976"/>
            <a:ext cx="15888263" cy="93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dirty="0" err="1">
                <a:solidFill>
                  <a:srgbClr val="FEF9D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創作一張簡單的圓形圖片，表達自己</a:t>
            </a:r>
            <a:endParaRPr lang="en-US" sz="6399" dirty="0">
              <a:solidFill>
                <a:srgbClr val="FEF9D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967837" y="923925"/>
            <a:ext cx="9525" cy="95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5424269" y="965139"/>
            <a:ext cx="7439461" cy="131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Noto Sans T Chinese Bold"/>
                <a:sym typeface="Noto Sans T Chinese Bold"/>
              </a:rPr>
              <a:t>icon </a:t>
            </a:r>
            <a:r>
              <a:rPr lang="en-US" sz="8000" b="1" dirty="0" err="1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Noto Sans T Chinese Bold"/>
                <a:sym typeface="Noto Sans T Chinese Bold"/>
              </a:rPr>
              <a:t>簡圖創作</a:t>
            </a:r>
            <a:endParaRPr lang="en-US" sz="8000" b="1" dirty="0">
              <a:solidFill>
                <a:srgbClr val="1287D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Noto Sans T Chinese Bold"/>
              <a:sym typeface="Noto Sans T Chinese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171798" y="5649251"/>
            <a:ext cx="2122429" cy="2788085"/>
          </a:xfrm>
          <a:custGeom>
            <a:avLst/>
            <a:gdLst/>
            <a:ahLst/>
            <a:cxnLst/>
            <a:rect l="l" t="t" r="r" b="b"/>
            <a:pathLst>
              <a:path w="2122429" h="2788085">
                <a:moveTo>
                  <a:pt x="0" y="0"/>
                </a:moveTo>
                <a:lnTo>
                  <a:pt x="2122430" y="0"/>
                </a:lnTo>
                <a:lnTo>
                  <a:pt x="2122430" y="2788085"/>
                </a:lnTo>
                <a:lnTo>
                  <a:pt x="0" y="2788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6616" y="6786515"/>
            <a:ext cx="2328957" cy="2197953"/>
          </a:xfrm>
          <a:custGeom>
            <a:avLst/>
            <a:gdLst/>
            <a:ahLst/>
            <a:cxnLst/>
            <a:rect l="l" t="t" r="r" b="b"/>
            <a:pathLst>
              <a:path w="2328957" h="2197953">
                <a:moveTo>
                  <a:pt x="0" y="0"/>
                </a:moveTo>
                <a:lnTo>
                  <a:pt x="2328957" y="0"/>
                </a:lnTo>
                <a:lnTo>
                  <a:pt x="2328957" y="2197953"/>
                </a:lnTo>
                <a:lnTo>
                  <a:pt x="0" y="2197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05128" y="6786515"/>
            <a:ext cx="2653471" cy="2175785"/>
          </a:xfrm>
          <a:custGeom>
            <a:avLst/>
            <a:gdLst/>
            <a:ahLst/>
            <a:cxnLst/>
            <a:rect l="l" t="t" r="r" b="b"/>
            <a:pathLst>
              <a:path w="2653471" h="2175785">
                <a:moveTo>
                  <a:pt x="0" y="0"/>
                </a:moveTo>
                <a:lnTo>
                  <a:pt x="2653471" y="0"/>
                </a:lnTo>
                <a:lnTo>
                  <a:pt x="2653471" y="2175785"/>
                </a:lnTo>
                <a:lnTo>
                  <a:pt x="0" y="21757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34824" y="5690380"/>
            <a:ext cx="1886828" cy="2236240"/>
          </a:xfrm>
          <a:custGeom>
            <a:avLst/>
            <a:gdLst/>
            <a:ahLst/>
            <a:cxnLst/>
            <a:rect l="l" t="t" r="r" b="b"/>
            <a:pathLst>
              <a:path w="1886828" h="2236240">
                <a:moveTo>
                  <a:pt x="0" y="0"/>
                </a:moveTo>
                <a:lnTo>
                  <a:pt x="1886828" y="0"/>
                </a:lnTo>
                <a:lnTo>
                  <a:pt x="1886828" y="2236240"/>
                </a:lnTo>
                <a:lnTo>
                  <a:pt x="0" y="2236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408641" y="5917084"/>
            <a:ext cx="1482725" cy="2584269"/>
          </a:xfrm>
          <a:custGeom>
            <a:avLst/>
            <a:gdLst/>
            <a:ahLst/>
            <a:cxnLst/>
            <a:rect l="l" t="t" r="r" b="b"/>
            <a:pathLst>
              <a:path w="1482725" h="2584269">
                <a:moveTo>
                  <a:pt x="0" y="0"/>
                </a:moveTo>
                <a:lnTo>
                  <a:pt x="1482724" y="0"/>
                </a:lnTo>
                <a:lnTo>
                  <a:pt x="1482724" y="2584270"/>
                </a:lnTo>
                <a:lnTo>
                  <a:pt x="0" y="2584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647755" y="5690380"/>
            <a:ext cx="2956988" cy="2956988"/>
          </a:xfrm>
          <a:custGeom>
            <a:avLst/>
            <a:gdLst/>
            <a:ahLst/>
            <a:cxnLst/>
            <a:rect l="l" t="t" r="r" b="b"/>
            <a:pathLst>
              <a:path w="2956988" h="2956988">
                <a:moveTo>
                  <a:pt x="0" y="0"/>
                </a:moveTo>
                <a:lnTo>
                  <a:pt x="2956988" y="0"/>
                </a:lnTo>
                <a:lnTo>
                  <a:pt x="2956988" y="2956987"/>
                </a:lnTo>
                <a:lnTo>
                  <a:pt x="0" y="29569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197877" y="6868772"/>
            <a:ext cx="2309081" cy="2115696"/>
          </a:xfrm>
          <a:custGeom>
            <a:avLst/>
            <a:gdLst/>
            <a:ahLst/>
            <a:cxnLst/>
            <a:rect l="l" t="t" r="r" b="b"/>
            <a:pathLst>
              <a:path w="2309081" h="2115696">
                <a:moveTo>
                  <a:pt x="0" y="0"/>
                </a:moveTo>
                <a:lnTo>
                  <a:pt x="2309081" y="0"/>
                </a:lnTo>
                <a:lnTo>
                  <a:pt x="2309081" y="2115696"/>
                </a:lnTo>
                <a:lnTo>
                  <a:pt x="0" y="2115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699" y="3815751"/>
            <a:ext cx="16230600" cy="122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 dirty="0" err="1">
                <a:solidFill>
                  <a:srgbClr val="FFF46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Noto Sans T Chinese Bold"/>
                <a:sym typeface="Noto Sans T Chinese Bold"/>
              </a:rPr>
              <a:t>願意支持避免偏見</a:t>
            </a:r>
            <a:r>
              <a:rPr lang="en-US" sz="7200" b="1" dirty="0" err="1">
                <a:solidFill>
                  <a:srgbClr val="FFF465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、尊重友善的社會</a:t>
            </a:r>
            <a:r>
              <a:rPr lang="en-US" sz="7200" b="1" dirty="0">
                <a:solidFill>
                  <a:srgbClr val="FFF465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💪</a:t>
            </a:r>
          </a:p>
        </p:txBody>
      </p:sp>
    </p:spTree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" b="-186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80676" y="0"/>
            <a:ext cx="12407324" cy="10287000"/>
            <a:chOff x="0" y="0"/>
            <a:chExt cx="4725202" cy="3917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25202" cy="3917698"/>
            </a:xfrm>
            <a:custGeom>
              <a:avLst/>
              <a:gdLst/>
              <a:ahLst/>
              <a:cxnLst/>
              <a:rect l="l" t="t" r="r" b="b"/>
              <a:pathLst>
                <a:path w="4725202" h="3917698">
                  <a:moveTo>
                    <a:pt x="0" y="0"/>
                  </a:moveTo>
                  <a:lnTo>
                    <a:pt x="4725202" y="0"/>
                  </a:lnTo>
                  <a:lnTo>
                    <a:pt x="4725202" y="3917698"/>
                  </a:lnTo>
                  <a:lnTo>
                    <a:pt x="0" y="3917698"/>
                  </a:lnTo>
                  <a:close/>
                </a:path>
              </a:pathLst>
            </a:custGeom>
            <a:solidFill>
              <a:srgbClr val="FDF9DE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96472" y="1876994"/>
            <a:ext cx="5172509" cy="5172509"/>
          </a:xfrm>
          <a:custGeom>
            <a:avLst/>
            <a:gdLst/>
            <a:ahLst/>
            <a:cxnLst/>
            <a:rect l="l" t="t" r="r" b="b"/>
            <a:pathLst>
              <a:path w="5172509" h="5172509">
                <a:moveTo>
                  <a:pt x="0" y="0"/>
                </a:moveTo>
                <a:lnTo>
                  <a:pt x="5172509" y="0"/>
                </a:lnTo>
                <a:lnTo>
                  <a:pt x="5172509" y="5172509"/>
                </a:lnTo>
                <a:lnTo>
                  <a:pt x="0" y="5172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8" r="-28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67837" y="923925"/>
            <a:ext cx="9525" cy="803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endParaRPr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6472" y="7477909"/>
            <a:ext cx="5484205" cy="17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Noto Sans T Chinese"/>
                <a:sym typeface="Noto Sans T Chinese"/>
              </a:rPr>
              <a:t>CRC兒童權利公約第13條：</a:t>
            </a:r>
          </a:p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Noto Sans T Chinese"/>
                <a:sym typeface="Noto Sans T Chinese"/>
              </a:rPr>
              <a:t>所有兒童受到尊重，皆能享有自由表達意見的權利</a:t>
            </a:r>
            <a:r>
              <a:rPr lang="en-US" sz="3399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Noto Sans T Chinese"/>
                <a:sym typeface="Noto Sans T Chinese"/>
              </a:rPr>
              <a:t>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80676" y="876300"/>
            <a:ext cx="12407324" cy="199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 err="1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作品完成後</a:t>
            </a:r>
            <a:r>
              <a:rPr lang="en-US" sz="5600" b="1" dirty="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，</a:t>
            </a:r>
          </a:p>
          <a:p>
            <a:pPr algn="ctr">
              <a:lnSpc>
                <a:spcPts val="7840"/>
              </a:lnSpc>
            </a:pPr>
            <a:r>
              <a:rPr lang="en-US" sz="5600" b="1" dirty="0" err="1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你可以這麼做，讓更多人都知道</a:t>
            </a:r>
            <a:r>
              <a:rPr lang="en-US" sz="5600" b="1" dirty="0">
                <a:solidFill>
                  <a:srgbClr val="F9705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！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49913" y="3472722"/>
            <a:ext cx="7430296" cy="1212828"/>
            <a:chOff x="0" y="0"/>
            <a:chExt cx="9907062" cy="1617103"/>
          </a:xfrm>
        </p:grpSpPr>
        <p:grpSp>
          <p:nvGrpSpPr>
            <p:cNvPr id="10" name="Group 10"/>
            <p:cNvGrpSpPr/>
            <p:nvPr/>
          </p:nvGrpSpPr>
          <p:grpSpPr>
            <a:xfrm>
              <a:off x="780667" y="288578"/>
              <a:ext cx="9126395" cy="1328525"/>
              <a:chOff x="0" y="0"/>
              <a:chExt cx="7468689" cy="108721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468689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468689" h="1087214">
                    <a:moveTo>
                      <a:pt x="734422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44229" y="0"/>
                    </a:lnTo>
                    <a:cubicBezTo>
                      <a:pt x="7412809" y="0"/>
                      <a:pt x="7468689" y="55880"/>
                      <a:pt x="7468689" y="124460"/>
                    </a:cubicBezTo>
                    <a:lnTo>
                      <a:pt x="7468689" y="962754"/>
                    </a:lnTo>
                    <a:cubicBezTo>
                      <a:pt x="7468689" y="1031333"/>
                      <a:pt x="7412809" y="1087214"/>
                      <a:pt x="7344229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9665064" cy="1415504"/>
              <a:chOff x="0" y="0"/>
              <a:chExt cx="7909515" cy="11583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90951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7909515" h="1158394">
                    <a:moveTo>
                      <a:pt x="7785054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85055" y="0"/>
                    </a:lnTo>
                    <a:cubicBezTo>
                      <a:pt x="7853635" y="0"/>
                      <a:pt x="7909515" y="55880"/>
                      <a:pt x="7909515" y="124460"/>
                    </a:cubicBezTo>
                    <a:lnTo>
                      <a:pt x="7909515" y="1033934"/>
                    </a:lnTo>
                    <a:cubicBezTo>
                      <a:pt x="7909515" y="1102514"/>
                      <a:pt x="7853635" y="1158394"/>
                      <a:pt x="778505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21934" y="194799"/>
              <a:ext cx="9223419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 dirty="0" err="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請老師幫忙張貼在教室</a:t>
              </a:r>
              <a:endPara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84179" y="4917186"/>
            <a:ext cx="7430296" cy="1212828"/>
            <a:chOff x="0" y="0"/>
            <a:chExt cx="9907062" cy="1617103"/>
          </a:xfrm>
        </p:grpSpPr>
        <p:grpSp>
          <p:nvGrpSpPr>
            <p:cNvPr id="16" name="Group 16"/>
            <p:cNvGrpSpPr/>
            <p:nvPr/>
          </p:nvGrpSpPr>
          <p:grpSpPr>
            <a:xfrm>
              <a:off x="780667" y="288578"/>
              <a:ext cx="9126395" cy="1328525"/>
              <a:chOff x="0" y="0"/>
              <a:chExt cx="7468689" cy="108721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468689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7468689" h="1087214">
                    <a:moveTo>
                      <a:pt x="734422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344229" y="0"/>
                    </a:lnTo>
                    <a:cubicBezTo>
                      <a:pt x="7412809" y="0"/>
                      <a:pt x="7468689" y="55880"/>
                      <a:pt x="7468689" y="124460"/>
                    </a:cubicBezTo>
                    <a:lnTo>
                      <a:pt x="7468689" y="962754"/>
                    </a:lnTo>
                    <a:cubicBezTo>
                      <a:pt x="7468689" y="1031333"/>
                      <a:pt x="7412809" y="1087214"/>
                      <a:pt x="7344229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9665064" cy="1415504"/>
              <a:chOff x="0" y="0"/>
              <a:chExt cx="7909515" cy="115839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90951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7909515" h="1158394">
                    <a:moveTo>
                      <a:pt x="7785054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85055" y="0"/>
                    </a:lnTo>
                    <a:cubicBezTo>
                      <a:pt x="7853635" y="0"/>
                      <a:pt x="7909515" y="55880"/>
                      <a:pt x="7909515" y="124460"/>
                    </a:cubicBezTo>
                    <a:lnTo>
                      <a:pt x="7909515" y="1033934"/>
                    </a:lnTo>
                    <a:cubicBezTo>
                      <a:pt x="7909515" y="1102514"/>
                      <a:pt x="7853635" y="1158394"/>
                      <a:pt x="7785055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21934" y="194799"/>
              <a:ext cx="9223419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 dirty="0" err="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向家人、朋友和鄰居宣傳</a:t>
              </a:r>
              <a:endPara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49913" y="6480220"/>
            <a:ext cx="9264562" cy="1212828"/>
            <a:chOff x="0" y="0"/>
            <a:chExt cx="12352750" cy="1617103"/>
          </a:xfrm>
        </p:grpSpPr>
        <p:grpSp>
          <p:nvGrpSpPr>
            <p:cNvPr id="22" name="Group 22"/>
            <p:cNvGrpSpPr/>
            <p:nvPr/>
          </p:nvGrpSpPr>
          <p:grpSpPr>
            <a:xfrm>
              <a:off x="973384" y="288578"/>
              <a:ext cx="11379365" cy="1328525"/>
              <a:chOff x="0" y="0"/>
              <a:chExt cx="9312433" cy="108721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312433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9312433" h="1087214">
                    <a:moveTo>
                      <a:pt x="9187973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187973" y="0"/>
                    </a:lnTo>
                    <a:cubicBezTo>
                      <a:pt x="9256553" y="0"/>
                      <a:pt x="9312433" y="55880"/>
                      <a:pt x="9312433" y="124460"/>
                    </a:cubicBezTo>
                    <a:lnTo>
                      <a:pt x="9312433" y="962754"/>
                    </a:lnTo>
                    <a:cubicBezTo>
                      <a:pt x="9312433" y="1031333"/>
                      <a:pt x="9256553" y="1087214"/>
                      <a:pt x="9187973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12051012" cy="1415504"/>
              <a:chOff x="0" y="0"/>
              <a:chExt cx="9862082" cy="115839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862083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9862083" h="1158394">
                    <a:moveTo>
                      <a:pt x="9737622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737622" y="0"/>
                    </a:lnTo>
                    <a:cubicBezTo>
                      <a:pt x="9806202" y="0"/>
                      <a:pt x="9862083" y="55880"/>
                      <a:pt x="9862083" y="124460"/>
                    </a:cubicBezTo>
                    <a:lnTo>
                      <a:pt x="9862083" y="1033934"/>
                    </a:lnTo>
                    <a:cubicBezTo>
                      <a:pt x="9862083" y="1102514"/>
                      <a:pt x="9806202" y="1158394"/>
                      <a:pt x="9737622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52034" y="194799"/>
              <a:ext cx="11500341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 dirty="0" err="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請爸媽幫忙拍照後上傳到網路</a:t>
              </a:r>
              <a:endPara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684179" y="8045472"/>
            <a:ext cx="8575121" cy="1212828"/>
            <a:chOff x="0" y="0"/>
            <a:chExt cx="11433495" cy="1617103"/>
          </a:xfrm>
        </p:grpSpPr>
        <p:grpSp>
          <p:nvGrpSpPr>
            <p:cNvPr id="28" name="Group 28"/>
            <p:cNvGrpSpPr/>
            <p:nvPr/>
          </p:nvGrpSpPr>
          <p:grpSpPr>
            <a:xfrm>
              <a:off x="900948" y="288578"/>
              <a:ext cx="10532547" cy="1328525"/>
              <a:chOff x="0" y="0"/>
              <a:chExt cx="8619429" cy="108721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619430" cy="1087214"/>
              </a:xfrm>
              <a:custGeom>
                <a:avLst/>
                <a:gdLst/>
                <a:ahLst/>
                <a:cxnLst/>
                <a:rect l="l" t="t" r="r" b="b"/>
                <a:pathLst>
                  <a:path w="8619430" h="1087214">
                    <a:moveTo>
                      <a:pt x="8494969" y="1087213"/>
                    </a:moveTo>
                    <a:lnTo>
                      <a:pt x="124460" y="1087213"/>
                    </a:lnTo>
                    <a:cubicBezTo>
                      <a:pt x="55880" y="1087213"/>
                      <a:pt x="0" y="1031333"/>
                      <a:pt x="0" y="9627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494970" y="0"/>
                    </a:lnTo>
                    <a:cubicBezTo>
                      <a:pt x="8563549" y="0"/>
                      <a:pt x="8619430" y="55880"/>
                      <a:pt x="8619430" y="124460"/>
                    </a:cubicBezTo>
                    <a:lnTo>
                      <a:pt x="8619430" y="962754"/>
                    </a:lnTo>
                    <a:cubicBezTo>
                      <a:pt x="8619430" y="1031333"/>
                      <a:pt x="8563549" y="1087214"/>
                      <a:pt x="8494970" y="1087214"/>
                    </a:cubicBezTo>
                    <a:close/>
                  </a:path>
                </a:pathLst>
              </a:custGeom>
              <a:solidFill>
                <a:srgbClr val="007DD1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0"/>
              <a:ext cx="11154211" cy="1415504"/>
              <a:chOff x="0" y="0"/>
              <a:chExt cx="9128175" cy="11583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128175" cy="1158394"/>
              </a:xfrm>
              <a:custGeom>
                <a:avLst/>
                <a:gdLst/>
                <a:ahLst/>
                <a:cxnLst/>
                <a:rect l="l" t="t" r="r" b="b"/>
                <a:pathLst>
                  <a:path w="9128175" h="1158394">
                    <a:moveTo>
                      <a:pt x="9003716" y="1158394"/>
                    </a:moveTo>
                    <a:lnTo>
                      <a:pt x="124460" y="1158394"/>
                    </a:lnTo>
                    <a:cubicBezTo>
                      <a:pt x="55880" y="1158394"/>
                      <a:pt x="0" y="1102514"/>
                      <a:pt x="0" y="103393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003716" y="0"/>
                    </a:lnTo>
                    <a:cubicBezTo>
                      <a:pt x="9072295" y="0"/>
                      <a:pt x="9128175" y="55880"/>
                      <a:pt x="9128175" y="124460"/>
                    </a:cubicBezTo>
                    <a:lnTo>
                      <a:pt x="9128175" y="1033934"/>
                    </a:lnTo>
                    <a:cubicBezTo>
                      <a:pt x="9128175" y="1102514"/>
                      <a:pt x="9072295" y="1158394"/>
                      <a:pt x="9003716" y="115839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140721" y="194799"/>
              <a:ext cx="10644520" cy="9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4"/>
                </a:lnSpc>
                <a:spcBef>
                  <a:spcPct val="0"/>
                </a:spcBef>
              </a:pPr>
              <a:r>
                <a:rPr lang="en-US" sz="4800" b="1" spc="-211" dirty="0" err="1">
                  <a:solidFill>
                    <a:srgbClr val="007DD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reneFlorentina"/>
                  <a:sym typeface="IreneFlorentina"/>
                </a:rPr>
                <a:t>或是其他有創意的宣傳方法</a:t>
              </a:r>
              <a:endPara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" b="-183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94473" y="1978341"/>
            <a:ext cx="8164827" cy="4710718"/>
          </a:xfrm>
          <a:custGeom>
            <a:avLst/>
            <a:gdLst/>
            <a:ahLst/>
            <a:cxnLst/>
            <a:rect l="l" t="t" r="r" b="b"/>
            <a:pathLst>
              <a:path w="8164827" h="4710718">
                <a:moveTo>
                  <a:pt x="0" y="0"/>
                </a:moveTo>
                <a:lnTo>
                  <a:pt x="8164827" y="0"/>
                </a:lnTo>
                <a:lnTo>
                  <a:pt x="8164827" y="4710718"/>
                </a:lnTo>
                <a:lnTo>
                  <a:pt x="0" y="471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5" t="-6702" r="-547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08295" y="3642791"/>
            <a:ext cx="16620416" cy="4643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20"/>
              </a:lnSpc>
            </a:pPr>
            <a:r>
              <a:rPr lang="en-US" sz="8800" spc="-440" dirty="0" err="1">
                <a:solidFill>
                  <a:srgbClr val="0070C0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我願意</a:t>
            </a:r>
            <a:r>
              <a:rPr lang="en-US" sz="8800" spc="-440" dirty="0">
                <a:solidFill>
                  <a:srgbClr val="0070C0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：</a:t>
            </a:r>
          </a:p>
          <a:p>
            <a:pPr algn="l">
              <a:lnSpc>
                <a:spcPts val="12320"/>
              </a:lnSpc>
            </a:pPr>
            <a:r>
              <a:rPr lang="en-US" sz="8800" spc="-440" dirty="0" err="1">
                <a:solidFill>
                  <a:srgbClr val="0070C0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避免偏見</a:t>
            </a:r>
            <a:r>
              <a:rPr lang="en-US" sz="8800" spc="-440" dirty="0">
                <a:solidFill>
                  <a:srgbClr val="0070C0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，</a:t>
            </a:r>
          </a:p>
          <a:p>
            <a:pPr algn="l">
              <a:lnSpc>
                <a:spcPts val="12320"/>
              </a:lnSpc>
            </a:pPr>
            <a:r>
              <a:rPr lang="en-US" sz="8800" spc="-440" dirty="0" err="1">
                <a:solidFill>
                  <a:srgbClr val="0070C0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公平的對待他人</a:t>
            </a:r>
            <a:r>
              <a:rPr lang="en-US" sz="8800" spc="-440" dirty="0">
                <a:solidFill>
                  <a:srgbClr val="0070C0"/>
                </a:solidFill>
                <a:latin typeface="Bpmf Zihi Sans"/>
                <a:ea typeface="Bpmf Zihi Sans"/>
                <a:cs typeface="Bpmf Zihi Sans"/>
                <a:sym typeface="Bpmf Zihi Sans"/>
              </a:rPr>
              <a:t>❤️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8295" y="1759266"/>
            <a:ext cx="7835705" cy="91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 spc="-112" dirty="0" err="1">
                <a:solidFill>
                  <a:srgbClr val="2DB18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邀請大家一起說出來</a:t>
            </a:r>
            <a:r>
              <a:rPr lang="en-US" sz="5600" b="1" spc="-112" dirty="0">
                <a:solidFill>
                  <a:srgbClr val="2DB18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！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007415"/>
            <a:ext cx="18288000" cy="7268387"/>
            <a:chOff x="0" y="0"/>
            <a:chExt cx="6186311" cy="2458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458689"/>
            </a:xfrm>
            <a:custGeom>
              <a:avLst/>
              <a:gdLst/>
              <a:ahLst/>
              <a:cxnLst/>
              <a:rect l="l" t="t" r="r" b="b"/>
              <a:pathLst>
                <a:path w="6186311" h="2458689">
                  <a:moveTo>
                    <a:pt x="0" y="0"/>
                  </a:moveTo>
                  <a:lnTo>
                    <a:pt x="6186311" y="0"/>
                  </a:lnTo>
                  <a:lnTo>
                    <a:pt x="6186311" y="2458689"/>
                  </a:lnTo>
                  <a:lnTo>
                    <a:pt x="0" y="2458689"/>
                  </a:lnTo>
                  <a:close/>
                </a:path>
              </a:pathLst>
            </a:custGeom>
            <a:solidFill>
              <a:srgbClr val="FFF46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122634" y="3358808"/>
            <a:ext cx="5364348" cy="5240186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b="-5391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415738" y="3241969"/>
            <a:ext cx="5603562" cy="5473864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20739" b="-3275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b="1" spc="856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猜一猜：誰是廚師？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92897" y="8652905"/>
            <a:ext cx="2755167" cy="89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 dirty="0">
                <a:solidFill>
                  <a:srgbClr val="1287D6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39936" y="8652905"/>
            <a:ext cx="2755167" cy="89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>
                <a:solidFill>
                  <a:srgbClr val="1287D6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2</a:t>
            </a:r>
          </a:p>
        </p:txBody>
      </p:sp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" b="-183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27807" y="1548775"/>
            <a:ext cx="13705069" cy="5630105"/>
          </a:xfrm>
          <a:custGeom>
            <a:avLst/>
            <a:gdLst/>
            <a:ahLst/>
            <a:cxnLst/>
            <a:rect l="l" t="t" r="r" b="b"/>
            <a:pathLst>
              <a:path w="13705069" h="5630105">
                <a:moveTo>
                  <a:pt x="0" y="0"/>
                </a:moveTo>
                <a:lnTo>
                  <a:pt x="13705069" y="0"/>
                </a:lnTo>
                <a:lnTo>
                  <a:pt x="13705069" y="5630105"/>
                </a:lnTo>
                <a:lnTo>
                  <a:pt x="0" y="5630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463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180194" y="735940"/>
            <a:ext cx="1844432" cy="629321"/>
            <a:chOff x="0" y="0"/>
            <a:chExt cx="2459243" cy="839095"/>
          </a:xfrm>
        </p:grpSpPr>
        <p:sp>
          <p:nvSpPr>
            <p:cNvPr id="5" name="Freeform 5"/>
            <p:cNvSpPr/>
            <p:nvPr/>
          </p:nvSpPr>
          <p:spPr>
            <a:xfrm>
              <a:off x="0" y="50293"/>
              <a:ext cx="2088004" cy="788801"/>
            </a:xfrm>
            <a:custGeom>
              <a:avLst/>
              <a:gdLst/>
              <a:ahLst/>
              <a:cxnLst/>
              <a:rect l="l" t="t" r="r" b="b"/>
              <a:pathLst>
                <a:path w="2088004" h="788801">
                  <a:moveTo>
                    <a:pt x="0" y="0"/>
                  </a:moveTo>
                  <a:lnTo>
                    <a:pt x="2088004" y="0"/>
                  </a:lnTo>
                  <a:lnTo>
                    <a:pt x="2088004" y="788802"/>
                  </a:lnTo>
                  <a:lnTo>
                    <a:pt x="0" y="78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004259" y="0"/>
              <a:ext cx="454984" cy="611891"/>
            </a:xfrm>
            <a:custGeom>
              <a:avLst/>
              <a:gdLst/>
              <a:ahLst/>
              <a:cxnLst/>
              <a:rect l="l" t="t" r="r" b="b"/>
              <a:pathLst>
                <a:path w="454984" h="611891">
                  <a:moveTo>
                    <a:pt x="0" y="0"/>
                  </a:moveTo>
                  <a:lnTo>
                    <a:pt x="454984" y="0"/>
                  </a:lnTo>
                  <a:lnTo>
                    <a:pt x="454984" y="611891"/>
                  </a:lnTo>
                  <a:lnTo>
                    <a:pt x="0" y="61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58918" t="-2891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474504" y="5996127"/>
            <a:ext cx="7494679" cy="4290873"/>
          </a:xfrm>
          <a:custGeom>
            <a:avLst/>
            <a:gdLst/>
            <a:ahLst/>
            <a:cxnLst/>
            <a:rect l="l" t="t" r="r" b="b"/>
            <a:pathLst>
              <a:path w="7494679" h="4290873">
                <a:moveTo>
                  <a:pt x="0" y="0"/>
                </a:moveTo>
                <a:lnTo>
                  <a:pt x="7494679" y="0"/>
                </a:lnTo>
                <a:lnTo>
                  <a:pt x="7494679" y="4290873"/>
                </a:lnTo>
                <a:lnTo>
                  <a:pt x="0" y="4290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59" t="-12407" r="-8783" b="-670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29000" y="2435684"/>
            <a:ext cx="13288596" cy="356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80"/>
              </a:lnSpc>
            </a:pPr>
            <a:r>
              <a:rPr lang="en-US" sz="1020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一個尊重友善的社會，</a:t>
            </a:r>
          </a:p>
          <a:p>
            <a:pPr algn="l">
              <a:lnSpc>
                <a:spcPts val="14280"/>
              </a:lnSpc>
            </a:pPr>
            <a:r>
              <a:rPr lang="en-US" sz="10200">
                <a:solidFill>
                  <a:srgbClr val="FFF5D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需要大家一起努力👊🏻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00485" y="858848"/>
            <a:ext cx="3954012" cy="638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 spc="42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芫荽"/>
                <a:sym typeface="芫荽"/>
              </a:rPr>
              <a:t>教育部國民教育中央輔導團</a:t>
            </a:r>
          </a:p>
          <a:p>
            <a:pPr algn="r">
              <a:lnSpc>
                <a:spcPts val="2520"/>
              </a:lnSpc>
            </a:pPr>
            <a:r>
              <a:rPr lang="en-US" sz="2100" spc="42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芫荽"/>
                <a:sym typeface="芫荽"/>
              </a:rPr>
              <a:t>人權教育議題分團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75802"/>
            <a:chOff x="0" y="0"/>
            <a:chExt cx="3093156" cy="3476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698753" y="1449890"/>
            <a:ext cx="6255514" cy="1204403"/>
            <a:chOff x="0" y="0"/>
            <a:chExt cx="6825695" cy="1314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698753" y="3545055"/>
            <a:ext cx="6255514" cy="1204403"/>
            <a:chOff x="0" y="0"/>
            <a:chExt cx="6825695" cy="1314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698753" y="5658446"/>
            <a:ext cx="6255514" cy="1204403"/>
            <a:chOff x="0" y="0"/>
            <a:chExt cx="6825695" cy="1314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98753" y="7867258"/>
            <a:ext cx="6255514" cy="1204403"/>
            <a:chOff x="0" y="0"/>
            <a:chExt cx="6825695" cy="13141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1308295" y="1701101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308295" y="4147256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0477732" y="1204140"/>
            <a:ext cx="6255514" cy="1204403"/>
            <a:chOff x="0" y="0"/>
            <a:chExt cx="6825695" cy="13141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477732" y="3299305"/>
            <a:ext cx="6255514" cy="1204403"/>
            <a:chOff x="0" y="0"/>
            <a:chExt cx="6825695" cy="13141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477732" y="5412697"/>
            <a:ext cx="6255514" cy="1204403"/>
            <a:chOff x="0" y="0"/>
            <a:chExt cx="6825695" cy="13141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477732" y="7621509"/>
            <a:ext cx="6255514" cy="1204403"/>
            <a:chOff x="0" y="0"/>
            <a:chExt cx="6825695" cy="131418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2128684" y="5227404"/>
            <a:ext cx="4840389" cy="5048398"/>
          </a:xfrm>
          <a:custGeom>
            <a:avLst/>
            <a:gdLst/>
            <a:ahLst/>
            <a:cxnLst/>
            <a:rect l="l" t="t" r="r" b="b"/>
            <a:pathLst>
              <a:path w="4840389" h="5048398">
                <a:moveTo>
                  <a:pt x="0" y="0"/>
                </a:moveTo>
                <a:lnTo>
                  <a:pt x="4840388" y="0"/>
                </a:lnTo>
                <a:lnTo>
                  <a:pt x="4840388" y="5048398"/>
                </a:lnTo>
                <a:lnTo>
                  <a:pt x="0" y="504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7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1695602" y="1421315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1. 性別或種族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95602" y="3516480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2. 外貌長相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95602" y="5623040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3. 穿著打扮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695602" y="7831852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4. 其他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2426025"/>
            <a:ext cx="745637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  <a:spcBef>
                <a:spcPct val="0"/>
              </a:spcBef>
            </a:pPr>
            <a:r>
              <a:rPr lang="en-US" sz="6399" b="1" dirty="0" err="1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你是怎麼判斷的</a:t>
            </a:r>
            <a:r>
              <a:rPr lang="en-US" sz="6399" b="1" dirty="0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？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8295" y="680087"/>
            <a:ext cx="7835705" cy="7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 dirty="0" err="1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說說看</a:t>
            </a:r>
            <a:endParaRPr lang="en-US" sz="4800" b="1" spc="1060" dirty="0">
              <a:solidFill>
                <a:srgbClr val="CFEE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王漢宗特黑體"/>
              <a:sym typeface="王漢宗特黑體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007415"/>
            <a:ext cx="18288000" cy="7268387"/>
            <a:chOff x="0" y="0"/>
            <a:chExt cx="6186311" cy="2458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458689"/>
            </a:xfrm>
            <a:custGeom>
              <a:avLst/>
              <a:gdLst/>
              <a:ahLst/>
              <a:cxnLst/>
              <a:rect l="l" t="t" r="r" b="b"/>
              <a:pathLst>
                <a:path w="6186311" h="2458689">
                  <a:moveTo>
                    <a:pt x="0" y="0"/>
                  </a:moveTo>
                  <a:lnTo>
                    <a:pt x="6186311" y="0"/>
                  </a:lnTo>
                  <a:lnTo>
                    <a:pt x="6186311" y="2458689"/>
                  </a:lnTo>
                  <a:lnTo>
                    <a:pt x="0" y="2458689"/>
                  </a:lnTo>
                  <a:close/>
                </a:path>
              </a:pathLst>
            </a:custGeom>
            <a:solidFill>
              <a:srgbClr val="FFF46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653980" y="3877855"/>
            <a:ext cx="4833002" cy="4721138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b="-5391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801019" y="3877855"/>
            <a:ext cx="4833002" cy="4721138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20739" b="-3275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9006612" y="3430701"/>
            <a:ext cx="6421815" cy="6421815"/>
          </a:xfrm>
          <a:custGeom>
            <a:avLst/>
            <a:gdLst/>
            <a:ahLst/>
            <a:cxnLst/>
            <a:rect l="l" t="t" r="r" b="b"/>
            <a:pathLst>
              <a:path w="6421815" h="6421815">
                <a:moveTo>
                  <a:pt x="0" y="0"/>
                </a:moveTo>
                <a:lnTo>
                  <a:pt x="6421815" y="0"/>
                </a:lnTo>
                <a:lnTo>
                  <a:pt x="6421815" y="6421815"/>
                </a:lnTo>
                <a:lnTo>
                  <a:pt x="0" y="6421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b="1" spc="856" dirty="0" err="1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米其林餐廳主廚</a:t>
            </a:r>
            <a:endParaRPr lang="en-US" sz="7200" b="1" spc="856" dirty="0">
              <a:solidFill>
                <a:srgbClr val="FFEB8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Lazydog"/>
              <a:sym typeface="Lazydog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64880" y="8652905"/>
            <a:ext cx="5022101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鋼琴家：林易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01019" y="8652905"/>
            <a:ext cx="483300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主廚：譚綺文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007415"/>
            <a:ext cx="18288000" cy="7268387"/>
            <a:chOff x="0" y="0"/>
            <a:chExt cx="6186311" cy="2458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458689"/>
            </a:xfrm>
            <a:custGeom>
              <a:avLst/>
              <a:gdLst/>
              <a:ahLst/>
              <a:cxnLst/>
              <a:rect l="l" t="t" r="r" b="b"/>
              <a:pathLst>
                <a:path w="6186311" h="2458689">
                  <a:moveTo>
                    <a:pt x="0" y="0"/>
                  </a:moveTo>
                  <a:lnTo>
                    <a:pt x="6186311" y="0"/>
                  </a:lnTo>
                  <a:lnTo>
                    <a:pt x="6186311" y="2458689"/>
                  </a:lnTo>
                  <a:lnTo>
                    <a:pt x="0" y="2458689"/>
                  </a:lnTo>
                  <a:close/>
                </a:path>
              </a:pathLst>
            </a:custGeom>
            <a:solidFill>
              <a:srgbClr val="FFF46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653980" y="3877855"/>
            <a:ext cx="4833002" cy="4721138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36890" r="-368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801019" y="3877855"/>
            <a:ext cx="4833002" cy="4721138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1289" b="-2131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b="1" spc="856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猜一猜：誰是籃球員？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92897" y="8652905"/>
            <a:ext cx="2755167" cy="89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>
                <a:solidFill>
                  <a:srgbClr val="1287D6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39936" y="8652905"/>
            <a:ext cx="2755167" cy="89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128">
                <a:solidFill>
                  <a:srgbClr val="1287D6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2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75802"/>
            <a:chOff x="0" y="0"/>
            <a:chExt cx="3093156" cy="3476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698753" y="1449890"/>
            <a:ext cx="6255514" cy="1204403"/>
            <a:chOff x="0" y="0"/>
            <a:chExt cx="6825695" cy="1314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698753" y="3545055"/>
            <a:ext cx="6255514" cy="1204403"/>
            <a:chOff x="0" y="0"/>
            <a:chExt cx="6825695" cy="1314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698753" y="5658446"/>
            <a:ext cx="6255514" cy="1204403"/>
            <a:chOff x="0" y="0"/>
            <a:chExt cx="6825695" cy="1314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98753" y="7867258"/>
            <a:ext cx="6255514" cy="1204403"/>
            <a:chOff x="0" y="0"/>
            <a:chExt cx="6825695" cy="13141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1308295" y="1701101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308295" y="4147256"/>
            <a:ext cx="6799850" cy="0"/>
          </a:xfrm>
          <a:prstGeom prst="line">
            <a:avLst/>
          </a:prstGeom>
          <a:ln w="66675" cap="rnd">
            <a:solidFill>
              <a:srgbClr val="FFEA9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0477732" y="1204140"/>
            <a:ext cx="6255514" cy="1204403"/>
            <a:chOff x="0" y="0"/>
            <a:chExt cx="6825695" cy="13141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477732" y="3299305"/>
            <a:ext cx="6255514" cy="1204403"/>
            <a:chOff x="0" y="0"/>
            <a:chExt cx="6825695" cy="13141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477732" y="5412697"/>
            <a:ext cx="6255514" cy="1204403"/>
            <a:chOff x="0" y="0"/>
            <a:chExt cx="6825695" cy="13141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477732" y="7621509"/>
            <a:ext cx="6255514" cy="1204403"/>
            <a:chOff x="0" y="0"/>
            <a:chExt cx="6825695" cy="131418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695602" y="1421315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1. </a:t>
            </a:r>
            <a:r>
              <a:rPr lang="en-US" sz="4800" b="1" spc="-211" dirty="0" err="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性別或種族</a:t>
            </a:r>
            <a:endParaRPr lang="en-US" sz="4800" b="1" spc="-211" dirty="0">
              <a:solidFill>
                <a:srgbClr val="007DD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695602" y="3516480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2. 外貌長相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95602" y="5623040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3. 穿著打扮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95602" y="7831852"/>
            <a:ext cx="4557263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  <a:spcBef>
                <a:spcPct val="0"/>
              </a:spcBef>
            </a:pPr>
            <a:r>
              <a:rPr lang="en-US" sz="4800" b="1" spc="-211" dirty="0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4. </a:t>
            </a:r>
            <a:r>
              <a:rPr lang="en-US" sz="4800" b="1" spc="-211" dirty="0" err="1">
                <a:solidFill>
                  <a:srgbClr val="007DD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其他</a:t>
            </a:r>
            <a:endParaRPr lang="en-US" sz="4800" b="1" spc="-211" dirty="0">
              <a:solidFill>
                <a:srgbClr val="007DD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28700" y="2426025"/>
            <a:ext cx="745637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  <a:spcBef>
                <a:spcPct val="0"/>
              </a:spcBef>
            </a:pPr>
            <a:r>
              <a:rPr lang="en-US" sz="6399" b="1">
                <a:solidFill>
                  <a:srgbClr val="FFEA6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你是怎麼判斷的？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08295" y="680087"/>
            <a:ext cx="7835705" cy="78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spc="1060">
                <a:solidFill>
                  <a:srgbClr val="CFEE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王漢宗特黑體"/>
                <a:sym typeface="王漢宗特黑體"/>
              </a:rPr>
              <a:t>說說看</a:t>
            </a:r>
          </a:p>
        </p:txBody>
      </p:sp>
      <p:sp>
        <p:nvSpPr>
          <p:cNvPr id="29" name="Freeform 29"/>
          <p:cNvSpPr/>
          <p:nvPr/>
        </p:nvSpPr>
        <p:spPr>
          <a:xfrm>
            <a:off x="2128684" y="5227404"/>
            <a:ext cx="4840389" cy="5048398"/>
          </a:xfrm>
          <a:custGeom>
            <a:avLst/>
            <a:gdLst/>
            <a:ahLst/>
            <a:cxnLst/>
            <a:rect l="l" t="t" r="r" b="b"/>
            <a:pathLst>
              <a:path w="4840389" h="5048398">
                <a:moveTo>
                  <a:pt x="0" y="0"/>
                </a:moveTo>
                <a:lnTo>
                  <a:pt x="4840388" y="0"/>
                </a:lnTo>
                <a:lnTo>
                  <a:pt x="4840388" y="5048398"/>
                </a:lnTo>
                <a:lnTo>
                  <a:pt x="0" y="504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7"/>
            </a:stretch>
          </a:blipFill>
        </p:spPr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3" b="-1806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007415"/>
            <a:ext cx="18288000" cy="7268387"/>
            <a:chOff x="0" y="0"/>
            <a:chExt cx="6186311" cy="2458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2458689"/>
            </a:xfrm>
            <a:custGeom>
              <a:avLst/>
              <a:gdLst/>
              <a:ahLst/>
              <a:cxnLst/>
              <a:rect l="l" t="t" r="r" b="b"/>
              <a:pathLst>
                <a:path w="6186311" h="2458689">
                  <a:moveTo>
                    <a:pt x="0" y="0"/>
                  </a:moveTo>
                  <a:lnTo>
                    <a:pt x="6186311" y="0"/>
                  </a:lnTo>
                  <a:lnTo>
                    <a:pt x="6186311" y="2458689"/>
                  </a:lnTo>
                  <a:lnTo>
                    <a:pt x="0" y="2458689"/>
                  </a:lnTo>
                  <a:close/>
                </a:path>
              </a:pathLst>
            </a:custGeom>
            <a:solidFill>
              <a:srgbClr val="FFF46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653980" y="3821908"/>
            <a:ext cx="4833002" cy="4721138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36890" r="-368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801019" y="3821908"/>
            <a:ext cx="4833002" cy="4721138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t="-1289" b="-2131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6"/>
              </a:lnSpc>
              <a:spcBef>
                <a:spcPct val="0"/>
              </a:spcBef>
            </a:pPr>
            <a:r>
              <a:rPr lang="en-US" sz="7200" b="1" spc="856">
                <a:solidFill>
                  <a:srgbClr val="FFEB8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Lazydog"/>
                <a:sym typeface="Lazydog"/>
              </a:rPr>
              <a:t>美國50大優秀職業籃球員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3980" y="8596959"/>
            <a:ext cx="483300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5200" spc="119" dirty="0" err="1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法官：比安埃梅</a:t>
            </a:r>
            <a:endParaRPr lang="en-US" sz="5200" spc="119" dirty="0">
              <a:solidFill>
                <a:srgbClr val="1287D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IreneFlorentina"/>
              <a:sym typeface="IreneFlorentin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011339" y="3435429"/>
            <a:ext cx="6412360" cy="6412360"/>
          </a:xfrm>
          <a:custGeom>
            <a:avLst/>
            <a:gdLst/>
            <a:ahLst/>
            <a:cxnLst/>
            <a:rect l="l" t="t" r="r" b="b"/>
            <a:pathLst>
              <a:path w="6412360" h="6412360">
                <a:moveTo>
                  <a:pt x="0" y="0"/>
                </a:moveTo>
                <a:lnTo>
                  <a:pt x="6412361" y="0"/>
                </a:lnTo>
                <a:lnTo>
                  <a:pt x="6412361" y="6412360"/>
                </a:lnTo>
                <a:lnTo>
                  <a:pt x="0" y="6412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801019" y="8606484"/>
            <a:ext cx="4833002" cy="755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4800" spc="110">
                <a:solidFill>
                  <a:srgbClr val="1287D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IreneFlorentina"/>
                <a:sym typeface="IreneFlorentina"/>
              </a:rPr>
              <a:t>籃球員：賴瑞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999</Words>
  <Application>Microsoft Office PowerPoint</Application>
  <PresentationFormat>自訂</PresentationFormat>
  <Paragraphs>363</Paragraphs>
  <Slides>40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51" baseType="lpstr">
      <vt:lpstr>IreneFlorentina</vt:lpstr>
      <vt:lpstr>芫荽</vt:lpstr>
      <vt:lpstr>Calibri</vt:lpstr>
      <vt:lpstr>Arial</vt:lpstr>
      <vt:lpstr>Noto Sans T Chinese</vt:lpstr>
      <vt:lpstr>Noto Sans T Chinese Bold</vt:lpstr>
      <vt:lpstr>Lazydog</vt:lpstr>
      <vt:lpstr>Microsoft JhengHei</vt:lpstr>
      <vt:lpstr>Bpmf Zihi Sans</vt:lpstr>
      <vt:lpstr>王漢宗特黑體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是好玩？還是傷害？3-4年級(頁碼)</dc:title>
  <dc:creator>win98</dc:creator>
  <cp:lastModifiedBy>win98</cp:lastModifiedBy>
  <cp:revision>9</cp:revision>
  <dcterms:created xsi:type="dcterms:W3CDTF">2006-08-16T00:00:00Z</dcterms:created>
  <dcterms:modified xsi:type="dcterms:W3CDTF">2024-11-08T06:47:17Z</dcterms:modified>
  <dc:identifier>DAGKkODEIHA</dc:identifier>
</cp:coreProperties>
</file>