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3D50E-EA61-4FEC-9CC5-F404FC997236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186AF-C4E0-46A7-90E8-CA7A26AABF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604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每個腦性麻痺病童因受侵害的狀況不同，其運動與姿勢控制的困難程度，也由輕度到重度而有所不同。 </a:t>
            </a:r>
            <a:endParaRPr lang="zh-HK" altLang="en-US" dirty="0"/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5262D-8BCF-4B16-A462-EA20118C042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582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每個腦性麻痺病童因受侵害的狀況不同，其運動與姿勢控制的困難程度，也由輕度到重度而有所不同。 </a:t>
            </a:r>
            <a:endParaRPr lang="zh-HK" altLang="en-US" dirty="0"/>
          </a:p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5262D-8BCF-4B16-A462-EA20118C0420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58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A152BE5-DB11-4D1E-8CB7-DA3C2AEAFBC5}" type="datetimeFigureOut">
              <a:rPr lang="zh-TW" altLang="en-US" smtClean="0"/>
              <a:pPr/>
              <a:t>2025/8/31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7947B8F-6339-450E-B0B8-889768D9BE9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aze.tw/rwd_searchResult.html?keyType%5b%5d=2&amp;keyword%5b%5d=%E5%8A%89%E6%B8%85%E5%BD%A5%E3%80%81%E5%A7%9C%E7%BE%A9%E6%9D%9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ubyG1XdtMo&amp;t=10s" TargetMode="External"/><Relationship Id="rId2" Type="http://schemas.openxmlformats.org/officeDocument/2006/relationships/hyperlink" Target="https://www.youtube.com/watch?v=AL0I4X5yZU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get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142960"/>
            <a:ext cx="5715040" cy="571504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28596" y="428604"/>
            <a:ext cx="8143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600" b="1" dirty="0" smtClean="0">
                <a:latin typeface="+mj-ea"/>
                <a:ea typeface="+mj-ea"/>
              </a:rPr>
              <a:t>114</a:t>
            </a:r>
            <a:r>
              <a:rPr lang="zh-TW" altLang="en-US" sz="3600" b="1" dirty="0" smtClean="0">
                <a:latin typeface="+mj-ea"/>
                <a:ea typeface="+mj-ea"/>
              </a:rPr>
              <a:t>學年</a:t>
            </a:r>
            <a:r>
              <a:rPr lang="zh-TW" altLang="en-US" sz="3600" b="1" dirty="0" smtClean="0">
                <a:latin typeface="+mj-ea"/>
                <a:ea typeface="+mj-ea"/>
              </a:rPr>
              <a:t>度一</a:t>
            </a:r>
            <a:r>
              <a:rPr lang="en-US" altLang="zh-TW" sz="3600" b="1" dirty="0" smtClean="0">
                <a:latin typeface="+mj-ea"/>
                <a:ea typeface="+mj-ea"/>
              </a:rPr>
              <a:t> </a:t>
            </a:r>
            <a:r>
              <a:rPr lang="zh-TW" altLang="en-US" sz="3600" b="1" dirty="0">
                <a:latin typeface="+mj-ea"/>
                <a:ea typeface="+mj-ea"/>
              </a:rPr>
              <a:t>年級特教暨生命教育宣導</a:t>
            </a:r>
          </a:p>
        </p:txBody>
      </p:sp>
      <p:sp>
        <p:nvSpPr>
          <p:cNvPr id="7" name="標題 1"/>
          <p:cNvSpPr>
            <a:spLocks noGrp="1"/>
          </p:cNvSpPr>
          <p:nvPr>
            <p:ph type="ctrTitle"/>
          </p:nvPr>
        </p:nvSpPr>
        <p:spPr>
          <a:xfrm>
            <a:off x="1142976" y="1071546"/>
            <a:ext cx="1000132" cy="14700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zh-TW" altLang="en-US" sz="6000" b="1" dirty="0" smtClean="0">
                <a:latin typeface="文鼎標楷注音" pitchFamily="34" charset="-120"/>
                <a:ea typeface="文鼎標楷注音" pitchFamily="34" charset="-120"/>
              </a:rPr>
              <a:t>啄木鳥女孩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0" y="5572140"/>
            <a:ext cx="35718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/>
              <a:t>作者：</a:t>
            </a:r>
            <a:r>
              <a:rPr lang="zh-TW" altLang="en-US" sz="2400" b="1" u="sng" dirty="0">
                <a:hlinkClick r:id="rId3"/>
              </a:rPr>
              <a:t>劉清彥、姜義村</a:t>
            </a:r>
            <a:endParaRPr lang="zh-TW" altLang="en-US" sz="2400" b="1" dirty="0"/>
          </a:p>
          <a:p>
            <a:r>
              <a:rPr lang="zh-TW" altLang="en-US" sz="2400" b="1" dirty="0"/>
              <a:t>繪者：海蒂朵兒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500034" y="1428736"/>
            <a:ext cx="47863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838200"/>
          </a:xfrm>
        </p:spPr>
        <p:txBody>
          <a:bodyPr>
            <a:normAutofit/>
          </a:bodyPr>
          <a:lstStyle/>
          <a:p>
            <a:r>
              <a:rPr lang="zh-TW" altLang="en-US" sz="3600" b="1" kern="0" dirty="0">
                <a:solidFill>
                  <a:sysClr val="windowText" lastClr="000000"/>
                </a:solidFill>
                <a:latin typeface="文鼎標楷注音" pitchFamily="34" charset="-120"/>
                <a:ea typeface="文鼎標楷注音" pitchFamily="34" charset="-120"/>
                <a:cs typeface="+mn-cs"/>
              </a:rPr>
              <a:t>腦性麻痺學生身心特質</a:t>
            </a:r>
            <a:endParaRPr lang="zh-HK" altLang="en-US" sz="3600" b="1" kern="0" dirty="0">
              <a:solidFill>
                <a:sysClr val="windowText" lastClr="000000"/>
              </a:solidFill>
              <a:latin typeface="文鼎標楷注音" pitchFamily="34" charset="-120"/>
              <a:ea typeface="文鼎標楷注音" pitchFamily="34" charset="-120"/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357298"/>
            <a:ext cx="8263830" cy="518457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zh-TW" altLang="en-US" sz="4000" b="1" dirty="0">
                <a:latin typeface="文鼎標楷注音" pitchFamily="34" charset="-120"/>
                <a:ea typeface="文鼎標楷注音" pitchFamily="34" charset="-120"/>
              </a:rPr>
              <a:t>身體動作特徵</a:t>
            </a:r>
            <a:endParaRPr lang="en-US" altLang="zh-TW" sz="4000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en-US" altLang="zh-TW" b="1" dirty="0" smtClean="0">
                <a:latin typeface="文鼎標楷注音" pitchFamily="34" charset="-120"/>
                <a:ea typeface="文鼎標楷注音" pitchFamily="34" charset="-120"/>
              </a:rPr>
              <a:t>(1)</a:t>
            </a: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許多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病童具有</a:t>
            </a:r>
            <a:r>
              <a:rPr lang="zh-TW" altLang="en-US" b="1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正常的智力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，但卻因其視覺與行動方面的缺陷，而造成特殊的學習困難。</a:t>
            </a:r>
            <a:endParaRPr lang="en-US" altLang="zh-TW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en-US" altLang="zh-TW" b="1" dirty="0" smtClean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(2)</a:t>
            </a:r>
            <a:r>
              <a:rPr lang="zh-TW" altLang="en-US" b="1" dirty="0" smtClean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移</a:t>
            </a:r>
            <a:r>
              <a:rPr lang="zh-TW" altLang="en-US" b="1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行困難</a:t>
            </a:r>
            <a:endParaRPr lang="en-US" altLang="zh-TW" b="1" dirty="0">
              <a:solidFill>
                <a:srgbClr val="FF0000"/>
              </a:solidFill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en-US" altLang="zh-TW" b="1" dirty="0" smtClean="0">
                <a:latin typeface="文鼎標楷注音" pitchFamily="34" charset="-120"/>
                <a:ea typeface="文鼎標楷注音" pitchFamily="34" charset="-120"/>
              </a:rPr>
              <a:t>(3)</a:t>
            </a: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吞嚥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困難、臉部表情控制困難、</a:t>
            </a:r>
            <a:r>
              <a:rPr lang="zh-TW" altLang="en-US" b="1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流口水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、視覺方面的問題（例如：斜視 ）。</a:t>
            </a:r>
          </a:p>
          <a:p>
            <a:pPr marL="514350" indent="-514350">
              <a:buFont typeface="+mj-lt"/>
              <a:buAutoNum type="arabicPeriod"/>
            </a:pPr>
            <a:endParaRPr lang="zh-HK" altLang="en-US" b="1" dirty="0">
              <a:latin typeface="文鼎標楷注音" pitchFamily="34" charset="-120"/>
              <a:ea typeface="文鼎標楷注音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37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357158" y="3571876"/>
            <a:ext cx="407196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357158" y="1500174"/>
            <a:ext cx="328614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686800" cy="838200"/>
          </a:xfrm>
        </p:spPr>
        <p:txBody>
          <a:bodyPr>
            <a:normAutofit/>
          </a:bodyPr>
          <a:lstStyle/>
          <a:p>
            <a:r>
              <a:rPr lang="zh-TW" altLang="en-US" sz="3600" b="1" kern="0" dirty="0">
                <a:solidFill>
                  <a:sysClr val="windowText" lastClr="000000"/>
                </a:solidFill>
                <a:latin typeface="文鼎標楷注音" pitchFamily="34" charset="-120"/>
                <a:ea typeface="文鼎標楷注音" pitchFamily="34" charset="-120"/>
                <a:cs typeface="+mn-cs"/>
              </a:rPr>
              <a:t>腦性麻痺學生身心特質</a:t>
            </a:r>
            <a:endParaRPr lang="zh-HK" altLang="en-US" sz="3600" b="1" kern="0" dirty="0">
              <a:solidFill>
                <a:sysClr val="windowText" lastClr="000000"/>
              </a:solidFill>
              <a:latin typeface="文鼎標楷注音" pitchFamily="34" charset="-120"/>
              <a:ea typeface="文鼎標楷注音" pitchFamily="34" charset="-120"/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428736"/>
            <a:ext cx="8572560" cy="518457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zh-TW" altLang="en-US" sz="4000" b="1" dirty="0" smtClean="0">
                <a:latin typeface="文鼎標楷注音" pitchFamily="34" charset="-120"/>
                <a:ea typeface="文鼎標楷注音" pitchFamily="34" charset="-120"/>
              </a:rPr>
              <a:t>溝通</a:t>
            </a:r>
            <a:r>
              <a:rPr lang="zh-TW" altLang="en-US" sz="4000" b="1" dirty="0">
                <a:latin typeface="文鼎標楷注音" pitchFamily="34" charset="-120"/>
                <a:ea typeface="文鼎標楷注音" pitchFamily="34" charset="-120"/>
              </a:rPr>
              <a:t>表現</a:t>
            </a:r>
            <a:endParaRPr lang="en-US" altLang="zh-TW" sz="4000" b="1" dirty="0">
              <a:latin typeface="文鼎標楷注音" pitchFamily="34" charset="-120"/>
              <a:ea typeface="文鼎標楷注音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  說話</a:t>
            </a:r>
            <a:r>
              <a:rPr lang="zh-TW" altLang="en-US" b="1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慢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、說話吃力、不順暢</a:t>
            </a: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、  </a:t>
            </a:r>
            <a:endParaRPr lang="en-US" altLang="zh-TW" b="1" dirty="0" smtClean="0">
              <a:latin typeface="文鼎標楷注音" pitchFamily="34" charset="-120"/>
              <a:ea typeface="文鼎標楷注音" pitchFamily="34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  語法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不規則，以及清晰度不佳。</a:t>
            </a:r>
            <a:endParaRPr lang="en-US" altLang="zh-TW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endParaRPr lang="en-US" altLang="zh-TW" sz="1600" b="1" dirty="0" smtClean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zh-TW" altLang="en-US" sz="4000" b="1" dirty="0" smtClean="0">
                <a:latin typeface="文鼎標楷注音" pitchFamily="34" charset="-120"/>
                <a:ea typeface="文鼎標楷注音" pitchFamily="34" charset="-120"/>
              </a:rPr>
              <a:t>心理</a:t>
            </a:r>
            <a:r>
              <a:rPr lang="zh-TW" altLang="en-US" sz="4000" b="1" dirty="0">
                <a:latin typeface="文鼎標楷注音" pitchFamily="34" charset="-120"/>
                <a:ea typeface="文鼎標楷注音" pitchFamily="34" charset="-120"/>
              </a:rPr>
              <a:t>與情緒</a:t>
            </a:r>
            <a:endParaRPr lang="en-US" altLang="zh-TW" sz="4000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en-US" altLang="zh-TW" b="1" dirty="0" smtClean="0">
                <a:latin typeface="文鼎標楷注音" pitchFamily="34" charset="-120"/>
                <a:ea typeface="文鼎標楷注音" pitchFamily="34" charset="-120"/>
              </a:rPr>
              <a:t>(1)</a:t>
            </a: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可能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因其障礙與外觀而出現負向的心理狀態和情緒反應。</a:t>
            </a:r>
            <a:endParaRPr lang="en-US" altLang="zh-TW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None/>
            </a:pPr>
            <a:r>
              <a:rPr lang="en-US" altLang="zh-TW" b="1" dirty="0" smtClean="0">
                <a:latin typeface="文鼎標楷注音" pitchFamily="34" charset="-120"/>
                <a:ea typeface="文鼎標楷注音" pitchFamily="34" charset="-120"/>
              </a:rPr>
              <a:t>(2)</a:t>
            </a:r>
            <a:r>
              <a:rPr lang="zh-TW" altLang="en-US" b="1" dirty="0" smtClean="0">
                <a:latin typeface="文鼎標楷注音" pitchFamily="34" charset="-120"/>
                <a:ea typeface="文鼎標楷注音" pitchFamily="34" charset="-120"/>
              </a:rPr>
              <a:t>缺乏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安全感而</a:t>
            </a:r>
            <a:r>
              <a:rPr lang="zh-TW" altLang="en-US" b="1" dirty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容易緊張</a:t>
            </a:r>
            <a:r>
              <a:rPr lang="zh-TW" altLang="en-US" b="1" dirty="0">
                <a:latin typeface="文鼎標楷注音" pitchFamily="34" charset="-120"/>
                <a:ea typeface="文鼎標楷注音" pitchFamily="34" charset="-120"/>
              </a:rPr>
              <a:t>。</a:t>
            </a:r>
            <a:endParaRPr lang="en-US" altLang="zh-TW" b="1" dirty="0">
              <a:latin typeface="文鼎標楷注音" pitchFamily="34" charset="-120"/>
              <a:ea typeface="文鼎標楷注音" pitchFamily="34" charset="-120"/>
            </a:endParaRPr>
          </a:p>
          <a:p>
            <a:pPr marL="514350" indent="-514350">
              <a:buFont typeface="+mj-lt"/>
              <a:buAutoNum type="arabicPeriod"/>
            </a:pP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537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duotone>
              <a:schemeClr val="bg2">
                <a:shade val="30000"/>
                <a:satMod val="455000"/>
              </a:schemeClr>
              <a:schemeClr val="bg2">
                <a:tint val="95000"/>
                <a:satMod val="12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啄木鳥女孩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1142984"/>
            <a:ext cx="6866885" cy="514353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214414" y="214290"/>
            <a:ext cx="6858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文鼎標楷注音" pitchFamily="34" charset="-120"/>
                <a:ea typeface="文鼎標楷注音" pitchFamily="34" charset="-120"/>
              </a:rPr>
              <a:t>啄木鳥女孩</a:t>
            </a:r>
            <a:r>
              <a:rPr lang="en-US" altLang="zh-TW" sz="4000" b="1" dirty="0" smtClean="0">
                <a:latin typeface="文鼎標楷注音" pitchFamily="34" charset="-120"/>
                <a:ea typeface="文鼎標楷注音" pitchFamily="34" charset="-120"/>
              </a:rPr>
              <a:t>~</a:t>
            </a:r>
            <a:r>
              <a:rPr lang="zh-TW" altLang="en-US" sz="4000" b="1" dirty="0" smtClean="0">
                <a:latin typeface="文鼎標楷注音" pitchFamily="34" charset="-120"/>
                <a:ea typeface="文鼎標楷注音" pitchFamily="34" charset="-120"/>
              </a:rPr>
              <a:t>黃</a:t>
            </a:r>
            <a:r>
              <a:rPr lang="zh-TW" altLang="en-US" sz="4000" b="1" dirty="0">
                <a:latin typeface="文鼎標楷注音" pitchFamily="34" charset="-120"/>
                <a:ea typeface="文鼎標楷注音" pitchFamily="34" charset="-120"/>
              </a:rPr>
              <a:t>羿蓓</a:t>
            </a:r>
            <a:endParaRPr lang="zh-TW" altLang="en-US" sz="4000" dirty="0">
              <a:latin typeface="文鼎標楷注音" pitchFamily="34" charset="-120"/>
              <a:ea typeface="文鼎標楷注音" pitchFamily="34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1433741733-12477828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117362"/>
            <a:ext cx="7707362" cy="5740638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357158" y="214290"/>
            <a:ext cx="8572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文鼎標楷注音" pitchFamily="34" charset="-120"/>
                <a:ea typeface="文鼎標楷注音" pitchFamily="34" charset="-120"/>
              </a:rPr>
              <a:t>啄木鳥女孩繪本中的作品</a:t>
            </a:r>
            <a:endParaRPr lang="zh-TW" altLang="en-US" sz="4000" dirty="0">
              <a:latin typeface="文鼎標楷注音" pitchFamily="34" charset="-120"/>
              <a:ea typeface="文鼎標楷注音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8382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文鼎標楷注音" pitchFamily="34" charset="-120"/>
                <a:ea typeface="文鼎標楷注音" pitchFamily="34" charset="-120"/>
              </a:rPr>
              <a:t>關懷腦性麻痺患者在身邊</a:t>
            </a:r>
            <a:endParaRPr lang="zh-TW" altLang="en-US" b="1" dirty="0">
              <a:solidFill>
                <a:srgbClr val="FF0000"/>
              </a:solidFill>
              <a:latin typeface="文鼎標楷注音" pitchFamily="34" charset="-120"/>
              <a:ea typeface="文鼎標楷注音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zh-TW" altLang="en-US" sz="4000" b="1" dirty="0" smtClean="0">
                <a:solidFill>
                  <a:schemeClr val="tx1"/>
                </a:solidFill>
                <a:latin typeface="文鼎標楷注音" pitchFamily="34" charset="-120"/>
                <a:ea typeface="文鼎標楷注音" pitchFamily="34" charset="-120"/>
                <a:sym typeface="Wingdings"/>
              </a:rPr>
              <a:t></a:t>
            </a:r>
            <a:r>
              <a:rPr lang="zh-TW" altLang="en-US" sz="4000" b="1" dirty="0" smtClean="0">
                <a:solidFill>
                  <a:schemeClr val="tx1"/>
                </a:solidFill>
                <a:latin typeface="文鼎標楷注音" pitchFamily="34" charset="-120"/>
                <a:ea typeface="文鼎標楷注音" pitchFamily="34" charset="-120"/>
              </a:rPr>
              <a:t>你發現過你的身旁有腦性麻痺的患者嗎</a:t>
            </a:r>
            <a:r>
              <a:rPr lang="en-US" altLang="zh-TW" sz="4000" b="1" dirty="0" smtClean="0">
                <a:solidFill>
                  <a:schemeClr val="tx1"/>
                </a:solidFill>
                <a:latin typeface="文鼎標楷注音" pitchFamily="34" charset="-120"/>
                <a:ea typeface="文鼎標楷注音" pitchFamily="34" charset="-120"/>
              </a:rPr>
              <a:t>?</a:t>
            </a:r>
          </a:p>
          <a:p>
            <a:pPr>
              <a:buNone/>
            </a:pPr>
            <a:endParaRPr lang="en-US" altLang="zh-TW" sz="1800" b="1" dirty="0" smtClean="0">
              <a:solidFill>
                <a:schemeClr val="tx1"/>
              </a:solidFill>
              <a:latin typeface="文鼎標楷注音" pitchFamily="34" charset="-120"/>
              <a:ea typeface="文鼎標楷注音" pitchFamily="34" charset="-120"/>
              <a:sym typeface="Wingdings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chemeClr val="tx1"/>
                </a:solidFill>
                <a:latin typeface="文鼎標楷注音" pitchFamily="34" charset="-120"/>
                <a:ea typeface="文鼎標楷注音" pitchFamily="34" charset="-120"/>
                <a:sym typeface="Wingdings"/>
              </a:rPr>
              <a:t>你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看到</a:t>
            </a:r>
            <a:r>
              <a:rPr lang="zh-TW" altLang="zh-TW" sz="4000" b="1" dirty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腦性麻痺患者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，</a:t>
            </a:r>
            <a:endParaRPr lang="en-US" altLang="zh-TW" sz="4000" b="1" dirty="0" smtClean="0">
              <a:solidFill>
                <a:schemeClr val="tx1"/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你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想</a:t>
            </a:r>
            <a:r>
              <a:rPr lang="zh-TW" altLang="zh-TW" sz="4000" b="1" dirty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幫助他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，</a:t>
            </a:r>
            <a:r>
              <a:rPr lang="zh-TW" altLang="en-US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你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可以怎</a:t>
            </a:r>
            <a:endParaRPr lang="en-US" altLang="zh-TW" sz="4000" b="1" dirty="0" smtClean="0">
              <a:solidFill>
                <a:schemeClr val="tx1"/>
              </a:solidFill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  </a:t>
            </a:r>
            <a:r>
              <a:rPr lang="zh-TW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麼</a:t>
            </a:r>
            <a:r>
              <a:rPr lang="zh-TW" altLang="zh-TW" sz="4000" b="1" dirty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說</a:t>
            </a:r>
            <a:r>
              <a:rPr lang="en-US" altLang="zh-TW" sz="4000" b="1" dirty="0" smtClean="0">
                <a:solidFill>
                  <a:schemeClr val="tx1"/>
                </a:solidFill>
                <a:latin typeface="文鼎標楷注音" panose="020B0602010101010101" pitchFamily="34" charset="-120"/>
                <a:ea typeface="文鼎標楷注音" panose="020B0602010101010101" pitchFamily="34" charset="-120"/>
              </a:rPr>
              <a:t>?</a:t>
            </a:r>
            <a:endParaRPr lang="en-US" altLang="zh-TW" sz="1800" b="1" dirty="0" smtClean="0">
              <a:solidFill>
                <a:schemeClr val="tx1"/>
              </a:solidFill>
              <a:latin typeface="文鼎標楷注音" pitchFamily="34" charset="-120"/>
              <a:ea typeface="文鼎標楷注音" pitchFamily="34" charset="-12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老師可以運用以下補充資料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3400" b="1" dirty="0"/>
              <a:t>★提供</a:t>
            </a:r>
            <a:r>
              <a:rPr lang="en-US" altLang="zh-TW" sz="3400" b="1" dirty="0"/>
              <a:t>【</a:t>
            </a:r>
            <a:r>
              <a:rPr lang="zh-TW" altLang="en-US" sz="3400" b="1" dirty="0"/>
              <a:t>神奇故事屋</a:t>
            </a:r>
            <a:r>
              <a:rPr lang="en-US" altLang="zh-TW" sz="3400" b="1" dirty="0"/>
              <a:t>】</a:t>
            </a:r>
            <a:r>
              <a:rPr lang="zh-TW" altLang="en-US" sz="3400" b="1" dirty="0"/>
              <a:t>啄木鳥女孩 </a:t>
            </a:r>
            <a:r>
              <a:rPr lang="en-US" altLang="zh-TW" sz="3400" b="1" dirty="0"/>
              <a:t>‖ </a:t>
            </a:r>
            <a:r>
              <a:rPr lang="zh-TW" altLang="en-US" sz="3400" b="1" dirty="0"/>
              <a:t>阿達叔叔影片</a:t>
            </a:r>
          </a:p>
          <a:p>
            <a:pPr marL="0" indent="0">
              <a:buNone/>
            </a:pPr>
            <a:r>
              <a:rPr lang="zh-TW" altLang="en-US" sz="3400" b="1" dirty="0"/>
              <a:t>  </a:t>
            </a:r>
            <a:r>
              <a:rPr lang="en-US" altLang="zh-TW" sz="3400" b="1" dirty="0"/>
              <a:t>(</a:t>
            </a:r>
            <a:r>
              <a:rPr lang="zh-TW" altLang="en-US" sz="3400" b="1" dirty="0"/>
              <a:t>全片長</a:t>
            </a:r>
            <a:r>
              <a:rPr lang="en-US" altLang="zh-TW" sz="3400" b="1" dirty="0"/>
              <a:t>24:03</a:t>
            </a:r>
            <a:r>
              <a:rPr lang="zh-TW" altLang="en-US" sz="3400" b="1" dirty="0"/>
              <a:t>，適合播放到</a:t>
            </a:r>
            <a:r>
              <a:rPr lang="en-US" altLang="zh-TW" sz="3400" b="1" dirty="0"/>
              <a:t>15:40</a:t>
            </a:r>
            <a:r>
              <a:rPr lang="zh-TW" altLang="en-US" sz="3400" b="1" dirty="0"/>
              <a:t>時停止影片，進行</a:t>
            </a:r>
            <a:r>
              <a:rPr lang="zh-TW" altLang="en-US" sz="3400" b="1" dirty="0" smtClean="0"/>
              <a:t>學習</a:t>
            </a:r>
            <a:endParaRPr lang="en-US" altLang="zh-TW" sz="3400" b="1" dirty="0" smtClean="0"/>
          </a:p>
          <a:p>
            <a:pPr marL="0" indent="0">
              <a:buNone/>
            </a:pPr>
            <a:r>
              <a:rPr lang="zh-TW" altLang="en-US" sz="3400" b="1" dirty="0"/>
              <a:t> </a:t>
            </a:r>
            <a:r>
              <a:rPr lang="zh-TW" altLang="en-US" sz="3400" b="1" dirty="0" smtClean="0"/>
              <a:t>   單</a:t>
            </a:r>
            <a:r>
              <a:rPr lang="zh-TW" altLang="en-US" sz="3400" b="1" dirty="0"/>
              <a:t>指導</a:t>
            </a:r>
            <a:r>
              <a:rPr lang="en-US" altLang="zh-TW" sz="3400" b="1" dirty="0"/>
              <a:t>)</a:t>
            </a:r>
          </a:p>
          <a:p>
            <a:pPr marL="0" indent="0">
              <a:buNone/>
            </a:pPr>
            <a:r>
              <a:rPr lang="en-US" altLang="zh-TW" sz="3400" b="1" dirty="0">
                <a:hlinkClick r:id="rId2"/>
              </a:rPr>
              <a:t>https://</a:t>
            </a:r>
            <a:r>
              <a:rPr lang="en-US" altLang="zh-TW" sz="3400" b="1" dirty="0" smtClean="0">
                <a:hlinkClick r:id="rId2"/>
              </a:rPr>
              <a:t>www.youtube.com/watch?v=AL0I4X5yZUU</a:t>
            </a:r>
            <a:endParaRPr lang="en-US" altLang="zh-TW" sz="3400" b="1" dirty="0" smtClean="0"/>
          </a:p>
          <a:p>
            <a:pPr marL="0" indent="0">
              <a:buNone/>
            </a:pPr>
            <a:endParaRPr lang="en-US" altLang="zh-TW" sz="3400" b="1" dirty="0"/>
          </a:p>
          <a:p>
            <a:endParaRPr lang="zh-TW" altLang="en-US" sz="3400" b="1" dirty="0"/>
          </a:p>
          <a:p>
            <a:pPr marL="0" indent="0">
              <a:buNone/>
            </a:pPr>
            <a:endParaRPr lang="zh-TW" altLang="en-US" sz="3400" b="1" dirty="0"/>
          </a:p>
          <a:p>
            <a:pPr marL="0" indent="0">
              <a:buNone/>
            </a:pPr>
            <a:r>
              <a:rPr lang="zh-TW" altLang="en-US" sz="3400" b="1" dirty="0"/>
              <a:t>★平時空檔</a:t>
            </a:r>
            <a:r>
              <a:rPr lang="en-US" altLang="zh-TW" sz="3400" b="1" dirty="0"/>
              <a:t>+</a:t>
            </a:r>
            <a:r>
              <a:rPr lang="zh-TW" altLang="en-US" sz="3400" b="1" dirty="0"/>
              <a:t>期末時間也可以播放「我的妹妹小桃子</a:t>
            </a:r>
            <a:r>
              <a:rPr lang="zh-TW" altLang="en-US" sz="3400" b="1" dirty="0" smtClean="0"/>
              <a:t>」</a:t>
            </a:r>
            <a:endParaRPr lang="en-US" altLang="zh-TW" sz="3400" b="1" dirty="0" smtClean="0"/>
          </a:p>
          <a:p>
            <a:pPr marL="0" indent="0">
              <a:buNone/>
            </a:pPr>
            <a:r>
              <a:rPr lang="en-US" altLang="zh-TW" sz="3400" b="1" dirty="0" smtClean="0"/>
              <a:t>(</a:t>
            </a:r>
            <a:r>
              <a:rPr lang="zh-TW" altLang="en-US" sz="3400" b="1" dirty="0"/>
              <a:t>片長</a:t>
            </a:r>
            <a:r>
              <a:rPr lang="en-US" altLang="zh-TW" sz="3400" b="1" dirty="0"/>
              <a:t>1:18:53</a:t>
            </a:r>
            <a:r>
              <a:rPr lang="en-US" altLang="zh-TW" sz="3400" b="1" dirty="0" smtClean="0"/>
              <a:t>)</a:t>
            </a:r>
            <a:r>
              <a:rPr lang="zh-TW" altLang="en-US" sz="3400" b="1" dirty="0" smtClean="0"/>
              <a:t>做為</a:t>
            </a:r>
            <a:r>
              <a:rPr lang="zh-TW" altLang="en-US" sz="3400" b="1" dirty="0"/>
              <a:t>延伸學習</a:t>
            </a:r>
          </a:p>
          <a:p>
            <a:pPr marL="0" indent="0">
              <a:buNone/>
            </a:pPr>
            <a:r>
              <a:rPr lang="en-US" altLang="zh-TW" sz="3400" b="1" dirty="0">
                <a:hlinkClick r:id="rId3"/>
              </a:rPr>
              <a:t>https://</a:t>
            </a:r>
            <a:r>
              <a:rPr lang="en-US" altLang="zh-TW" sz="3400" b="1" dirty="0" smtClean="0">
                <a:hlinkClick r:id="rId3"/>
              </a:rPr>
              <a:t>www.youtube.com/watch?v=aubyG1XdtMo&amp;t=10s</a:t>
            </a:r>
            <a:endParaRPr lang="en-US" altLang="zh-TW" sz="3400" b="1" dirty="0" smtClean="0"/>
          </a:p>
          <a:p>
            <a:pPr marL="0" indent="0">
              <a:buNone/>
            </a:pPr>
            <a:endParaRPr lang="en-US" altLang="zh-TW" sz="3400" b="1" dirty="0" smtClean="0"/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484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344</Words>
  <Application>Microsoft Office PowerPoint</Application>
  <PresentationFormat>如螢幕大小 (4:3)</PresentationFormat>
  <Paragraphs>42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文鼎標楷注音</vt:lpstr>
      <vt:lpstr>微軟正黑體</vt:lpstr>
      <vt:lpstr>新細明體</vt:lpstr>
      <vt:lpstr>Calibri</vt:lpstr>
      <vt:lpstr>Franklin Gothic Book</vt:lpstr>
      <vt:lpstr>Franklin Gothic Medium</vt:lpstr>
      <vt:lpstr>Wingdings</vt:lpstr>
      <vt:lpstr>Wingdings 2</vt:lpstr>
      <vt:lpstr>旅程</vt:lpstr>
      <vt:lpstr>啄木鳥女孩</vt:lpstr>
      <vt:lpstr>腦性麻痺學生身心特質</vt:lpstr>
      <vt:lpstr>腦性麻痺學生身心特質</vt:lpstr>
      <vt:lpstr>PowerPoint 簡報</vt:lpstr>
      <vt:lpstr>PowerPoint 簡報</vt:lpstr>
      <vt:lpstr>關懷腦性麻痺患者在身邊</vt:lpstr>
      <vt:lpstr>老師可以運用以下補充資料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啄木鳥女孩</dc:title>
  <dc:creator>user</dc:creator>
  <cp:lastModifiedBy>Microsoft 帳戶</cp:lastModifiedBy>
  <cp:revision>29</cp:revision>
  <dcterms:created xsi:type="dcterms:W3CDTF">2019-09-15T01:10:37Z</dcterms:created>
  <dcterms:modified xsi:type="dcterms:W3CDTF">2025-08-31T00:02:49Z</dcterms:modified>
</cp:coreProperties>
</file>