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8288000" cy="10287000"/>
  <p:notesSz cx="6858000" cy="9144000"/>
  <p:embeddedFontLst>
    <p:embeddedFont>
      <p:font typeface="可畫朵朵體-繁" panose="02020500000000000000" charset="-128"/>
      <p:regular r:id="rId20"/>
    </p:embeddedFont>
    <p:embeddedFont>
      <p:font typeface="DM Sans" pitchFamily="2" charset="0"/>
      <p:regular r:id="rId21"/>
      <p:bold r:id="rId22"/>
    </p:embeddedFont>
    <p:embeddedFont>
      <p:font typeface="DM Sans Bold" charset="0"/>
      <p:regular r:id="rId23"/>
    </p:embeddedFont>
    <p:embeddedFont>
      <p:font typeface="DM Sans Bold Italics" panose="02020500000000000000" charset="0"/>
      <p:regular r:id="rId24"/>
    </p:embeddedFont>
    <p:embeddedFont>
      <p:font typeface="Feeling Passionate" panose="02020500000000000000"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ideo" Target="https://youtu.be/MfE_1gerJIE?si=gpP4IM2UTnWfEKby" TargetMode="Externa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watch?v=ZnIM6xbI_qI" TargetMode="Externa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youtu.be/C4JbiCWN5DY?si=-MSte4kwubeT89ik"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TextBox 2"/>
          <p:cNvSpPr txBox="1"/>
          <p:nvPr/>
        </p:nvSpPr>
        <p:spPr>
          <a:xfrm>
            <a:off x="1801509" y="1338798"/>
            <a:ext cx="14684983" cy="1368422"/>
          </a:xfrm>
          <a:prstGeom prst="rect">
            <a:avLst/>
          </a:prstGeom>
        </p:spPr>
        <p:txBody>
          <a:bodyPr lIns="0" tIns="0" rIns="0" bIns="0" rtlCol="0" anchor="t">
            <a:spAutoFit/>
          </a:bodyPr>
          <a:lstStyle/>
          <a:p>
            <a:pPr algn="ctr">
              <a:lnSpc>
                <a:spcPts val="11200"/>
              </a:lnSpc>
            </a:pPr>
            <a:r>
              <a:rPr lang="en-US" sz="8000">
                <a:solidFill>
                  <a:srgbClr val="657441"/>
                </a:solidFill>
                <a:latin typeface="Feeling Passionate"/>
                <a:ea typeface="Feeling Passionate"/>
                <a:cs typeface="Feeling Passionate"/>
                <a:sym typeface="Feeling Passionate"/>
              </a:rPr>
              <a:t>家庭教育種子教師研習</a:t>
            </a:r>
          </a:p>
        </p:txBody>
      </p:sp>
      <p:sp>
        <p:nvSpPr>
          <p:cNvPr id="3" name="TextBox 3"/>
          <p:cNvSpPr txBox="1"/>
          <p:nvPr/>
        </p:nvSpPr>
        <p:spPr>
          <a:xfrm>
            <a:off x="3315286" y="3243034"/>
            <a:ext cx="12792508" cy="1734085"/>
          </a:xfrm>
          <a:prstGeom prst="rect">
            <a:avLst/>
          </a:prstGeom>
        </p:spPr>
        <p:txBody>
          <a:bodyPr lIns="0" tIns="0" rIns="0" bIns="0" rtlCol="0" anchor="t">
            <a:spAutoFit/>
          </a:bodyPr>
          <a:lstStyle/>
          <a:p>
            <a:pPr algn="ctr">
              <a:lnSpc>
                <a:spcPts val="4905"/>
              </a:lnSpc>
            </a:pPr>
            <a:r>
              <a:rPr lang="en-US" sz="3503">
                <a:solidFill>
                  <a:srgbClr val="7E68D3"/>
                </a:solidFill>
                <a:latin typeface="DM Sans"/>
                <a:ea typeface="DM Sans"/>
                <a:cs typeface="DM Sans"/>
                <a:sym typeface="DM Sans"/>
              </a:rPr>
              <a:t>親愛的老師們：我們先好好照顧，能量足夠了，就自帶光芒。</a:t>
            </a:r>
          </a:p>
          <a:p>
            <a:pPr algn="ctr">
              <a:lnSpc>
                <a:spcPts val="4485"/>
              </a:lnSpc>
            </a:pPr>
            <a:endParaRPr lang="en-US" sz="3503">
              <a:solidFill>
                <a:srgbClr val="7E68D3"/>
              </a:solidFill>
              <a:latin typeface="DM Sans"/>
              <a:ea typeface="DM Sans"/>
              <a:cs typeface="DM Sans"/>
              <a:sym typeface="DM Sans"/>
            </a:endParaRPr>
          </a:p>
          <a:p>
            <a:pPr algn="ctr">
              <a:lnSpc>
                <a:spcPts val="4485"/>
              </a:lnSpc>
              <a:spcBef>
                <a:spcPct val="0"/>
              </a:spcBef>
            </a:pPr>
            <a:endParaRPr lang="en-US" sz="3503">
              <a:solidFill>
                <a:srgbClr val="7E68D3"/>
              </a:solidFill>
              <a:latin typeface="DM Sans"/>
              <a:ea typeface="DM Sans"/>
              <a:cs typeface="DM Sans"/>
              <a:sym typeface="DM Sans"/>
            </a:endParaRPr>
          </a:p>
        </p:txBody>
      </p:sp>
      <p:grpSp>
        <p:nvGrpSpPr>
          <p:cNvPr id="4" name="Group 4"/>
          <p:cNvGrpSpPr/>
          <p:nvPr/>
        </p:nvGrpSpPr>
        <p:grpSpPr>
          <a:xfrm>
            <a:off x="1248376" y="4791663"/>
            <a:ext cx="15791247" cy="6000162"/>
            <a:chOff x="0" y="0"/>
            <a:chExt cx="21054996" cy="8000216"/>
          </a:xfrm>
        </p:grpSpPr>
        <p:sp>
          <p:nvSpPr>
            <p:cNvPr id="5" name="Freeform 5"/>
            <p:cNvSpPr/>
            <p:nvPr/>
          </p:nvSpPr>
          <p:spPr>
            <a:xfrm>
              <a:off x="4397064" y="0"/>
              <a:ext cx="12260868" cy="8000216"/>
            </a:xfrm>
            <a:custGeom>
              <a:avLst/>
              <a:gdLst/>
              <a:ahLst/>
              <a:cxnLst/>
              <a:rect l="l" t="t" r="r" b="b"/>
              <a:pathLst>
                <a:path w="12260868" h="8000216">
                  <a:moveTo>
                    <a:pt x="0" y="0"/>
                  </a:moveTo>
                  <a:lnTo>
                    <a:pt x="12260868" y="0"/>
                  </a:lnTo>
                  <a:lnTo>
                    <a:pt x="12260868" y="8000216"/>
                  </a:lnTo>
                  <a:lnTo>
                    <a:pt x="0" y="8000216"/>
                  </a:lnTo>
                  <a:lnTo>
                    <a:pt x="0" y="0"/>
                  </a:lnTo>
                  <a:close/>
                </a:path>
              </a:pathLst>
            </a:custGeom>
            <a:blipFill>
              <a:blip r:embed="rId2"/>
              <a:stretch>
                <a:fillRect/>
              </a:stretch>
            </a:blipFill>
          </p:spPr>
        </p:sp>
        <p:sp>
          <p:nvSpPr>
            <p:cNvPr id="6" name="Freeform 6"/>
            <p:cNvSpPr/>
            <p:nvPr/>
          </p:nvSpPr>
          <p:spPr>
            <a:xfrm>
              <a:off x="0" y="922676"/>
              <a:ext cx="3636086" cy="7077540"/>
            </a:xfrm>
            <a:custGeom>
              <a:avLst/>
              <a:gdLst/>
              <a:ahLst/>
              <a:cxnLst/>
              <a:rect l="l" t="t" r="r" b="b"/>
              <a:pathLst>
                <a:path w="3636086" h="7077540">
                  <a:moveTo>
                    <a:pt x="0" y="0"/>
                  </a:moveTo>
                  <a:lnTo>
                    <a:pt x="3636086" y="0"/>
                  </a:lnTo>
                  <a:lnTo>
                    <a:pt x="3636086" y="7077540"/>
                  </a:lnTo>
                  <a:lnTo>
                    <a:pt x="0" y="7077540"/>
                  </a:lnTo>
                  <a:lnTo>
                    <a:pt x="0" y="0"/>
                  </a:lnTo>
                  <a:close/>
                </a:path>
              </a:pathLst>
            </a:custGeom>
            <a:blipFill>
              <a:blip r:embed="rId3"/>
              <a:stretch>
                <a:fillRect/>
              </a:stretch>
            </a:blipFill>
          </p:spPr>
        </p:sp>
        <p:sp>
          <p:nvSpPr>
            <p:cNvPr id="7" name="Freeform 7"/>
            <p:cNvSpPr/>
            <p:nvPr/>
          </p:nvSpPr>
          <p:spPr>
            <a:xfrm flipH="1">
              <a:off x="17418910" y="922676"/>
              <a:ext cx="3636086" cy="7077540"/>
            </a:xfrm>
            <a:custGeom>
              <a:avLst/>
              <a:gdLst/>
              <a:ahLst/>
              <a:cxnLst/>
              <a:rect l="l" t="t" r="r" b="b"/>
              <a:pathLst>
                <a:path w="3636086" h="7077540">
                  <a:moveTo>
                    <a:pt x="3636086" y="0"/>
                  </a:moveTo>
                  <a:lnTo>
                    <a:pt x="0" y="0"/>
                  </a:lnTo>
                  <a:lnTo>
                    <a:pt x="0" y="7077540"/>
                  </a:lnTo>
                  <a:lnTo>
                    <a:pt x="3636086" y="7077540"/>
                  </a:lnTo>
                  <a:lnTo>
                    <a:pt x="3636086" y="0"/>
                  </a:lnTo>
                  <a:close/>
                </a:path>
              </a:pathLst>
            </a:custGeom>
            <a:blipFill>
              <a:blip r:embed="rId3"/>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1233537" y="4059839"/>
            <a:ext cx="5365207" cy="5143892"/>
          </a:xfrm>
          <a:custGeom>
            <a:avLst/>
            <a:gdLst/>
            <a:ahLst/>
            <a:cxnLst/>
            <a:rect l="l" t="t" r="r" b="b"/>
            <a:pathLst>
              <a:path w="5365207" h="5143892">
                <a:moveTo>
                  <a:pt x="0" y="0"/>
                </a:moveTo>
                <a:lnTo>
                  <a:pt x="5365207" y="0"/>
                </a:lnTo>
                <a:lnTo>
                  <a:pt x="5365207" y="5143892"/>
                </a:lnTo>
                <a:lnTo>
                  <a:pt x="0" y="5143892"/>
                </a:lnTo>
                <a:lnTo>
                  <a:pt x="0" y="0"/>
                </a:lnTo>
                <a:close/>
              </a:path>
            </a:pathLst>
          </a:custGeom>
          <a:blipFill>
            <a:blip r:embed="rId3"/>
            <a:stretch>
              <a:fillRect/>
            </a:stretch>
          </a:blipFill>
        </p:spPr>
      </p:sp>
      <p:sp>
        <p:nvSpPr>
          <p:cNvPr id="3" name="TextBox 3"/>
          <p:cNvSpPr txBox="1"/>
          <p:nvPr/>
        </p:nvSpPr>
        <p:spPr>
          <a:xfrm>
            <a:off x="12943945" y="4295097"/>
            <a:ext cx="4110518" cy="523875"/>
          </a:xfrm>
          <a:prstGeom prst="rect">
            <a:avLst/>
          </a:prstGeom>
        </p:spPr>
        <p:txBody>
          <a:bodyPr lIns="0" tIns="0" rIns="0" bIns="0" rtlCol="0" anchor="t">
            <a:spAutoFit/>
          </a:bodyPr>
          <a:lstStyle/>
          <a:p>
            <a:pPr marL="0" lvl="0" indent="0" algn="l">
              <a:lnSpc>
                <a:spcPts val="4200"/>
              </a:lnSpc>
              <a:spcBef>
                <a:spcPct val="0"/>
              </a:spcBef>
            </a:pPr>
            <a:r>
              <a:rPr lang="en-US" sz="3000" b="1">
                <a:solidFill>
                  <a:srgbClr val="FFFEF4"/>
                </a:solidFill>
                <a:latin typeface="DM Sans Bold"/>
                <a:ea typeface="DM Sans Bold"/>
                <a:cs typeface="DM Sans Bold"/>
                <a:sym typeface="DM Sans Bold"/>
              </a:rPr>
              <a:t>Add a main point</a:t>
            </a:r>
          </a:p>
        </p:txBody>
      </p:sp>
      <p:grpSp>
        <p:nvGrpSpPr>
          <p:cNvPr id="4" name="Group 4"/>
          <p:cNvGrpSpPr/>
          <p:nvPr/>
        </p:nvGrpSpPr>
        <p:grpSpPr>
          <a:xfrm>
            <a:off x="12943945" y="7194940"/>
            <a:ext cx="4110518" cy="1454317"/>
            <a:chOff x="0" y="0"/>
            <a:chExt cx="5480690" cy="1939089"/>
          </a:xfrm>
        </p:grpSpPr>
        <p:sp>
          <p:nvSpPr>
            <p:cNvPr id="5" name="TextBox 5"/>
            <p:cNvSpPr txBox="1"/>
            <p:nvPr/>
          </p:nvSpPr>
          <p:spPr>
            <a:xfrm>
              <a:off x="0" y="-66675"/>
              <a:ext cx="5480690" cy="676274"/>
            </a:xfrm>
            <a:prstGeom prst="rect">
              <a:avLst/>
            </a:prstGeom>
          </p:spPr>
          <p:txBody>
            <a:bodyPr lIns="0" tIns="0" rIns="0" bIns="0" rtlCol="0" anchor="t">
              <a:spAutoFit/>
            </a:bodyPr>
            <a:lstStyle/>
            <a:p>
              <a:pPr marL="0" lvl="0" indent="0" algn="l">
                <a:lnSpc>
                  <a:spcPts val="4200"/>
                </a:lnSpc>
                <a:spcBef>
                  <a:spcPct val="0"/>
                </a:spcBef>
              </a:pPr>
              <a:r>
                <a:rPr lang="en-US" sz="3000" b="1">
                  <a:solidFill>
                    <a:srgbClr val="FFFEF4"/>
                  </a:solidFill>
                  <a:latin typeface="DM Sans Bold"/>
                  <a:ea typeface="DM Sans Bold"/>
                  <a:cs typeface="DM Sans Bold"/>
                  <a:sym typeface="DM Sans Bold"/>
                </a:rPr>
                <a:t>Add a main point</a:t>
              </a:r>
            </a:p>
          </p:txBody>
        </p:sp>
        <p:sp>
          <p:nvSpPr>
            <p:cNvPr id="6" name="TextBox 6"/>
            <p:cNvSpPr txBox="1"/>
            <p:nvPr/>
          </p:nvSpPr>
          <p:spPr>
            <a:xfrm>
              <a:off x="0" y="799396"/>
              <a:ext cx="5480690" cy="1131358"/>
            </a:xfrm>
            <a:prstGeom prst="rect">
              <a:avLst/>
            </a:prstGeom>
          </p:spPr>
          <p:txBody>
            <a:bodyPr lIns="0" tIns="0" rIns="0" bIns="0" rtlCol="0" anchor="t">
              <a:spAutoFit/>
            </a:bodyPr>
            <a:lstStyle/>
            <a:p>
              <a:pPr marL="0" lvl="0" indent="0" algn="l">
                <a:lnSpc>
                  <a:spcPts val="3499"/>
                </a:lnSpc>
                <a:spcBef>
                  <a:spcPct val="0"/>
                </a:spcBef>
              </a:pPr>
              <a:r>
                <a:rPr lang="en-US" sz="2499">
                  <a:solidFill>
                    <a:srgbClr val="FFFEF4"/>
                  </a:solidFill>
                  <a:latin typeface="DM Sans"/>
                  <a:ea typeface="DM Sans"/>
                  <a:cs typeface="DM Sans"/>
                  <a:sym typeface="DM Sans"/>
                </a:rPr>
                <a:t>Briefly elaborate on what you want to discuss.</a:t>
              </a:r>
            </a:p>
          </p:txBody>
        </p:sp>
      </p:grpSp>
      <p:grpSp>
        <p:nvGrpSpPr>
          <p:cNvPr id="7" name="Group 7"/>
          <p:cNvGrpSpPr/>
          <p:nvPr/>
        </p:nvGrpSpPr>
        <p:grpSpPr>
          <a:xfrm>
            <a:off x="12943945" y="1528605"/>
            <a:ext cx="4110518" cy="1454317"/>
            <a:chOff x="0" y="0"/>
            <a:chExt cx="5480690" cy="1939089"/>
          </a:xfrm>
        </p:grpSpPr>
        <p:sp>
          <p:nvSpPr>
            <p:cNvPr id="8" name="TextBox 8"/>
            <p:cNvSpPr txBox="1"/>
            <p:nvPr/>
          </p:nvSpPr>
          <p:spPr>
            <a:xfrm>
              <a:off x="0" y="-66675"/>
              <a:ext cx="5480690" cy="676274"/>
            </a:xfrm>
            <a:prstGeom prst="rect">
              <a:avLst/>
            </a:prstGeom>
          </p:spPr>
          <p:txBody>
            <a:bodyPr lIns="0" tIns="0" rIns="0" bIns="0" rtlCol="0" anchor="t">
              <a:spAutoFit/>
            </a:bodyPr>
            <a:lstStyle/>
            <a:p>
              <a:pPr marL="0" lvl="0" indent="0" algn="l">
                <a:lnSpc>
                  <a:spcPts val="4200"/>
                </a:lnSpc>
                <a:spcBef>
                  <a:spcPct val="0"/>
                </a:spcBef>
              </a:pPr>
              <a:r>
                <a:rPr lang="en-US" sz="3000" b="1">
                  <a:solidFill>
                    <a:srgbClr val="FFFEF4"/>
                  </a:solidFill>
                  <a:latin typeface="DM Sans Bold"/>
                  <a:ea typeface="DM Sans Bold"/>
                  <a:cs typeface="DM Sans Bold"/>
                  <a:sym typeface="DM Sans Bold"/>
                </a:rPr>
                <a:t>Add a main point</a:t>
              </a:r>
            </a:p>
          </p:txBody>
        </p:sp>
        <p:sp>
          <p:nvSpPr>
            <p:cNvPr id="9" name="TextBox 9"/>
            <p:cNvSpPr txBox="1"/>
            <p:nvPr/>
          </p:nvSpPr>
          <p:spPr>
            <a:xfrm>
              <a:off x="0" y="799396"/>
              <a:ext cx="5480690" cy="1131358"/>
            </a:xfrm>
            <a:prstGeom prst="rect">
              <a:avLst/>
            </a:prstGeom>
          </p:spPr>
          <p:txBody>
            <a:bodyPr lIns="0" tIns="0" rIns="0" bIns="0" rtlCol="0" anchor="t">
              <a:spAutoFit/>
            </a:bodyPr>
            <a:lstStyle/>
            <a:p>
              <a:pPr marL="0" lvl="0" indent="0" algn="l">
                <a:lnSpc>
                  <a:spcPts val="3499"/>
                </a:lnSpc>
                <a:spcBef>
                  <a:spcPct val="0"/>
                </a:spcBef>
              </a:pPr>
              <a:r>
                <a:rPr lang="en-US" sz="2499">
                  <a:solidFill>
                    <a:srgbClr val="FFFEF4"/>
                  </a:solidFill>
                  <a:latin typeface="DM Sans"/>
                  <a:ea typeface="DM Sans"/>
                  <a:cs typeface="DM Sans"/>
                  <a:sym typeface="DM Sans"/>
                </a:rPr>
                <a:t>Briefly elaborate on what you want to discuss.</a:t>
              </a:r>
            </a:p>
          </p:txBody>
        </p:sp>
      </p:grpSp>
      <p:pic>
        <p:nvPicPr>
          <p:cNvPr id="10" name="Picture 10"/>
          <p:cNvPicPr>
            <a:picLocks noChangeAspect="1"/>
          </p:cNvPicPr>
          <p:nvPr>
            <a:videoFile r:link="rId1"/>
          </p:nvPr>
        </p:nvPicPr>
        <p:blipFill>
          <a:blip r:embed="rId4"/>
          <a:stretch>
            <a:fillRect/>
          </a:stretch>
        </p:blipFill>
        <p:spPr>
          <a:xfrm>
            <a:off x="6277928" y="1749899"/>
            <a:ext cx="10981372" cy="6172200"/>
          </a:xfrm>
          <a:prstGeom prst="rect">
            <a:avLst/>
          </a:prstGeom>
        </p:spPr>
      </p:pic>
      <p:sp>
        <p:nvSpPr>
          <p:cNvPr id="11" name="TextBox 11"/>
          <p:cNvSpPr txBox="1"/>
          <p:nvPr/>
        </p:nvSpPr>
        <p:spPr>
          <a:xfrm>
            <a:off x="1233537" y="1427084"/>
            <a:ext cx="3171429" cy="3418436"/>
          </a:xfrm>
          <a:prstGeom prst="rect">
            <a:avLst/>
          </a:prstGeom>
        </p:spPr>
        <p:txBody>
          <a:bodyPr wrap="square" lIns="0" tIns="0" rIns="0" bIns="0" rtlCol="0" anchor="t">
            <a:spAutoFit/>
          </a:bodyPr>
          <a:lstStyle/>
          <a:p>
            <a:pPr algn="ctr">
              <a:lnSpc>
                <a:spcPts val="13650"/>
              </a:lnSpc>
              <a:spcBef>
                <a:spcPct val="0"/>
              </a:spcBef>
            </a:pPr>
            <a:r>
              <a:rPr lang="en-US" sz="9750" b="1" dirty="0" err="1">
                <a:solidFill>
                  <a:srgbClr val="81BA99"/>
                </a:solidFill>
                <a:latin typeface="DM Sans Bold"/>
                <a:ea typeface="DM Sans Bold"/>
                <a:cs typeface="DM Sans Bold"/>
                <a:sym typeface="DM Sans Bold"/>
              </a:rPr>
              <a:t>家庭消費</a:t>
            </a:r>
            <a:endParaRPr lang="en-US" sz="9750" b="1" dirty="0">
              <a:solidFill>
                <a:srgbClr val="81BA99"/>
              </a:solidFill>
              <a:latin typeface="DM Sans Bold"/>
              <a:ea typeface="DM Sans Bold"/>
              <a:cs typeface="DM Sans Bold"/>
              <a:sym typeface="DM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14000156" y="5928303"/>
            <a:ext cx="4071644" cy="2829793"/>
          </a:xfrm>
          <a:custGeom>
            <a:avLst/>
            <a:gdLst/>
            <a:ahLst/>
            <a:cxnLst/>
            <a:rect l="l" t="t" r="r" b="b"/>
            <a:pathLst>
              <a:path w="4071644" h="2829793">
                <a:moveTo>
                  <a:pt x="0" y="0"/>
                </a:moveTo>
                <a:lnTo>
                  <a:pt x="4071644" y="0"/>
                </a:lnTo>
                <a:lnTo>
                  <a:pt x="4071644" y="2829793"/>
                </a:lnTo>
                <a:lnTo>
                  <a:pt x="0" y="2829793"/>
                </a:lnTo>
                <a:lnTo>
                  <a:pt x="0" y="0"/>
                </a:lnTo>
                <a:close/>
              </a:path>
            </a:pathLst>
          </a:custGeom>
          <a:blipFill>
            <a:blip r:embed="rId2"/>
            <a:stretch>
              <a:fillRect/>
            </a:stretch>
          </a:blipFill>
        </p:spPr>
      </p:sp>
      <p:sp>
        <p:nvSpPr>
          <p:cNvPr id="3" name="TextBox 3"/>
          <p:cNvSpPr txBox="1"/>
          <p:nvPr/>
        </p:nvSpPr>
        <p:spPr>
          <a:xfrm>
            <a:off x="1028700" y="874791"/>
            <a:ext cx="9030570" cy="1061671"/>
          </a:xfrm>
          <a:prstGeom prst="rect">
            <a:avLst/>
          </a:prstGeom>
        </p:spPr>
        <p:txBody>
          <a:bodyPr lIns="0" tIns="0" rIns="0" bIns="0" rtlCol="0" anchor="t">
            <a:spAutoFit/>
          </a:bodyPr>
          <a:lstStyle/>
          <a:p>
            <a:pPr marL="0" lvl="0" indent="0" algn="l">
              <a:lnSpc>
                <a:spcPts val="8400"/>
              </a:lnSpc>
            </a:pPr>
            <a:r>
              <a:rPr lang="en-US" sz="7000">
                <a:solidFill>
                  <a:srgbClr val="657441"/>
                </a:solidFill>
                <a:latin typeface="Feeling Passionate"/>
                <a:ea typeface="Feeling Passionate"/>
                <a:cs typeface="Feeling Passionate"/>
                <a:sym typeface="Feeling Passionate"/>
              </a:rPr>
              <a:t>延伸的教學方向可能有</a:t>
            </a:r>
          </a:p>
        </p:txBody>
      </p:sp>
      <p:sp>
        <p:nvSpPr>
          <p:cNvPr id="4" name="TextBox 4"/>
          <p:cNvSpPr txBox="1"/>
          <p:nvPr/>
        </p:nvSpPr>
        <p:spPr>
          <a:xfrm>
            <a:off x="4584561" y="2498921"/>
            <a:ext cx="8960067"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參與家庭消費的活動</a:t>
            </a:r>
            <a:endParaRPr lang="en-US" sz="6999" dirty="0">
              <a:solidFill>
                <a:srgbClr val="C15421"/>
              </a:solidFill>
              <a:latin typeface="Feeling Passionate"/>
              <a:ea typeface="Feeling Passionate"/>
              <a:cs typeface="Feeling Passionate"/>
              <a:sym typeface="Feeling Passionate"/>
            </a:endParaRPr>
          </a:p>
        </p:txBody>
      </p:sp>
      <p:sp>
        <p:nvSpPr>
          <p:cNvPr id="5" name="TextBox 5"/>
          <p:cNvSpPr txBox="1"/>
          <p:nvPr/>
        </p:nvSpPr>
        <p:spPr>
          <a:xfrm>
            <a:off x="1374994" y="4109129"/>
            <a:ext cx="9521605"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廣告對個人消費的影響</a:t>
            </a:r>
            <a:endParaRPr lang="en-US" sz="6999" dirty="0">
              <a:solidFill>
                <a:srgbClr val="C15421"/>
              </a:solidFill>
              <a:latin typeface="Feeling Passionate"/>
              <a:ea typeface="Feeling Passionate"/>
              <a:cs typeface="Feeling Passionate"/>
              <a:sym typeface="Feeling Passionate"/>
            </a:endParaRPr>
          </a:p>
        </p:txBody>
      </p:sp>
      <p:sp>
        <p:nvSpPr>
          <p:cNvPr id="6" name="TextBox 6"/>
          <p:cNvSpPr txBox="1"/>
          <p:nvPr/>
        </p:nvSpPr>
        <p:spPr>
          <a:xfrm>
            <a:off x="3276601" y="5767835"/>
            <a:ext cx="11086446"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找出廣告中價值觀的陷阱</a:t>
            </a:r>
            <a:endParaRPr lang="en-US" sz="6999" dirty="0">
              <a:solidFill>
                <a:srgbClr val="C15421"/>
              </a:solidFill>
              <a:latin typeface="Feeling Passionate"/>
              <a:ea typeface="Feeling Passionate"/>
              <a:cs typeface="Feeling Passionate"/>
              <a:sym typeface="Feeling Passionate"/>
            </a:endParaRPr>
          </a:p>
        </p:txBody>
      </p:sp>
      <p:sp>
        <p:nvSpPr>
          <p:cNvPr id="7" name="TextBox 7"/>
          <p:cNvSpPr txBox="1"/>
          <p:nvPr/>
        </p:nvSpPr>
        <p:spPr>
          <a:xfrm>
            <a:off x="1543664" y="7159524"/>
            <a:ext cx="10191136"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隱含的性別刻板印象</a:t>
            </a:r>
            <a:endParaRPr lang="en-US" sz="6999" dirty="0">
              <a:solidFill>
                <a:srgbClr val="C15421"/>
              </a:solidFill>
              <a:latin typeface="Feeling Passionate"/>
              <a:ea typeface="Feeling Passionate"/>
              <a:cs typeface="Feeling Passionate"/>
              <a:sym typeface="Feeling Passionat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7800078" y="2066907"/>
            <a:ext cx="10316112" cy="5798283"/>
          </a:xfrm>
          <a:prstGeom prst="rect">
            <a:avLst/>
          </a:prstGeom>
        </p:spPr>
      </p:pic>
      <p:sp>
        <p:nvSpPr>
          <p:cNvPr id="3" name="Freeform 3"/>
          <p:cNvSpPr/>
          <p:nvPr/>
        </p:nvSpPr>
        <p:spPr>
          <a:xfrm>
            <a:off x="1150196" y="1508231"/>
            <a:ext cx="5512236" cy="7750069"/>
          </a:xfrm>
          <a:custGeom>
            <a:avLst/>
            <a:gdLst/>
            <a:ahLst/>
            <a:cxnLst/>
            <a:rect l="l" t="t" r="r" b="b"/>
            <a:pathLst>
              <a:path w="5512236" h="7750069">
                <a:moveTo>
                  <a:pt x="0" y="0"/>
                </a:moveTo>
                <a:lnTo>
                  <a:pt x="5512236" y="0"/>
                </a:lnTo>
                <a:lnTo>
                  <a:pt x="5512236" y="7750069"/>
                </a:lnTo>
                <a:lnTo>
                  <a:pt x="0" y="7750069"/>
                </a:lnTo>
                <a:lnTo>
                  <a:pt x="0" y="0"/>
                </a:lnTo>
                <a:close/>
              </a:path>
            </a:pathLst>
          </a:custGeom>
          <a:blipFill>
            <a:blip r:embed="rId4"/>
            <a:stretch>
              <a:fillRect/>
            </a:stretch>
          </a:blipFill>
        </p:spPr>
      </p:sp>
      <p:sp>
        <p:nvSpPr>
          <p:cNvPr id="4" name="TextBox 4"/>
          <p:cNvSpPr txBox="1"/>
          <p:nvPr/>
        </p:nvSpPr>
        <p:spPr>
          <a:xfrm>
            <a:off x="6662432" y="297963"/>
            <a:ext cx="5052612" cy="104775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Feeling Passionate"/>
                <a:ea typeface="Feeling Passionate"/>
                <a:cs typeface="Feeling Passionate"/>
                <a:sym typeface="Feeling Passionate"/>
              </a:rPr>
              <a:t>一頁式廣告</a:t>
            </a:r>
          </a:p>
        </p:txBody>
      </p:sp>
      <p:sp>
        <p:nvSpPr>
          <p:cNvPr id="5" name="TextBox 5"/>
          <p:cNvSpPr txBox="1"/>
          <p:nvPr/>
        </p:nvSpPr>
        <p:spPr>
          <a:xfrm>
            <a:off x="14293447" y="8848725"/>
            <a:ext cx="1321237" cy="409575"/>
          </a:xfrm>
          <a:prstGeom prst="rect">
            <a:avLst/>
          </a:prstGeom>
        </p:spPr>
        <p:txBody>
          <a:bodyPr lIns="0" tIns="0" rIns="0" bIns="0" rtlCol="0" anchor="t">
            <a:spAutoFit/>
          </a:bodyPr>
          <a:lstStyle/>
          <a:p>
            <a:pPr algn="ctr">
              <a:lnSpc>
                <a:spcPts val="3360"/>
              </a:lnSpc>
              <a:spcBef>
                <a:spcPct val="0"/>
              </a:spcBef>
            </a:pPr>
            <a:r>
              <a:rPr lang="en-US" sz="2800">
                <a:solidFill>
                  <a:srgbClr val="000000"/>
                </a:solidFill>
                <a:latin typeface="Feeling Passionate"/>
                <a:ea typeface="Feeling Passionate"/>
                <a:cs typeface="Feeling Passionate"/>
                <a:sym typeface="Feeling Passionate"/>
              </a:rPr>
              <a:t>0:36開始</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14000156" y="5928303"/>
            <a:ext cx="4071644" cy="2829793"/>
          </a:xfrm>
          <a:custGeom>
            <a:avLst/>
            <a:gdLst/>
            <a:ahLst/>
            <a:cxnLst/>
            <a:rect l="l" t="t" r="r" b="b"/>
            <a:pathLst>
              <a:path w="4071644" h="2829793">
                <a:moveTo>
                  <a:pt x="0" y="0"/>
                </a:moveTo>
                <a:lnTo>
                  <a:pt x="4071644" y="0"/>
                </a:lnTo>
                <a:lnTo>
                  <a:pt x="4071644" y="2829793"/>
                </a:lnTo>
                <a:lnTo>
                  <a:pt x="0" y="2829793"/>
                </a:lnTo>
                <a:lnTo>
                  <a:pt x="0" y="0"/>
                </a:lnTo>
                <a:close/>
              </a:path>
            </a:pathLst>
          </a:custGeom>
          <a:blipFill>
            <a:blip r:embed="rId2"/>
            <a:stretch>
              <a:fillRect/>
            </a:stretch>
          </a:blipFill>
        </p:spPr>
      </p:sp>
      <p:sp>
        <p:nvSpPr>
          <p:cNvPr id="3" name="TextBox 3"/>
          <p:cNvSpPr txBox="1"/>
          <p:nvPr/>
        </p:nvSpPr>
        <p:spPr>
          <a:xfrm>
            <a:off x="1028700" y="874791"/>
            <a:ext cx="9030570" cy="1061671"/>
          </a:xfrm>
          <a:prstGeom prst="rect">
            <a:avLst/>
          </a:prstGeom>
        </p:spPr>
        <p:txBody>
          <a:bodyPr lIns="0" tIns="0" rIns="0" bIns="0" rtlCol="0" anchor="t">
            <a:spAutoFit/>
          </a:bodyPr>
          <a:lstStyle/>
          <a:p>
            <a:pPr marL="0" lvl="0" indent="0" algn="l">
              <a:lnSpc>
                <a:spcPts val="8400"/>
              </a:lnSpc>
            </a:pPr>
            <a:r>
              <a:rPr lang="en-US" sz="7000">
                <a:solidFill>
                  <a:srgbClr val="657441"/>
                </a:solidFill>
                <a:latin typeface="Feeling Passionate"/>
                <a:ea typeface="Feeling Passionate"/>
                <a:cs typeface="Feeling Passionate"/>
                <a:sym typeface="Feeling Passionate"/>
              </a:rPr>
              <a:t>延伸的教學方向可能有</a:t>
            </a:r>
          </a:p>
        </p:txBody>
      </p:sp>
      <p:sp>
        <p:nvSpPr>
          <p:cNvPr id="4" name="TextBox 4"/>
          <p:cNvSpPr txBox="1"/>
          <p:nvPr/>
        </p:nvSpPr>
        <p:spPr>
          <a:xfrm>
            <a:off x="737672" y="2085578"/>
            <a:ext cx="4901127"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媒體識讀</a:t>
            </a:r>
            <a:endParaRPr lang="en-US" sz="6999" dirty="0">
              <a:solidFill>
                <a:srgbClr val="C15421"/>
              </a:solidFill>
              <a:latin typeface="Feeling Passionate"/>
              <a:ea typeface="Feeling Passionate"/>
              <a:cs typeface="Feeling Passionate"/>
              <a:sym typeface="Feeling Passionate"/>
            </a:endParaRPr>
          </a:p>
        </p:txBody>
      </p:sp>
      <p:sp>
        <p:nvSpPr>
          <p:cNvPr id="5" name="TextBox 5"/>
          <p:cNvSpPr txBox="1"/>
          <p:nvPr/>
        </p:nvSpPr>
        <p:spPr>
          <a:xfrm>
            <a:off x="737673" y="3238103"/>
            <a:ext cx="11530527"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一頁式廣告吸引目光的策略</a:t>
            </a:r>
            <a:endParaRPr lang="en-US" sz="6999" dirty="0">
              <a:solidFill>
                <a:srgbClr val="C15421"/>
              </a:solidFill>
              <a:latin typeface="Feeling Passionate"/>
              <a:ea typeface="Feeling Passionate"/>
              <a:cs typeface="Feeling Passionate"/>
              <a:sym typeface="Feeling Passionate"/>
            </a:endParaRPr>
          </a:p>
        </p:txBody>
      </p:sp>
      <p:sp>
        <p:nvSpPr>
          <p:cNvPr id="6" name="TextBox 6"/>
          <p:cNvSpPr txBox="1"/>
          <p:nvPr/>
        </p:nvSpPr>
        <p:spPr>
          <a:xfrm>
            <a:off x="1447801" y="4523978"/>
            <a:ext cx="14959184" cy="1524000"/>
          </a:xfrm>
          <a:prstGeom prst="rect">
            <a:avLst/>
          </a:prstGeom>
        </p:spPr>
        <p:txBody>
          <a:bodyPr wrap="square" lIns="0" tIns="0" rIns="0" bIns="0" rtlCol="0" anchor="t">
            <a:spAutoFit/>
          </a:bodyPr>
          <a:lstStyle/>
          <a:p>
            <a:pPr algn="ctr">
              <a:lnSpc>
                <a:spcPts val="6000"/>
              </a:lnSpc>
            </a:pPr>
            <a:r>
              <a:rPr lang="en-US" sz="5000" dirty="0" err="1">
                <a:solidFill>
                  <a:srgbClr val="7E68D3"/>
                </a:solidFill>
                <a:latin typeface="Feeling Passionate"/>
                <a:ea typeface="Feeling Passionate"/>
                <a:cs typeface="Feeling Passionate"/>
                <a:sym typeface="Feeling Passionate"/>
              </a:rPr>
              <a:t>不滿意退貨、某商場結束營業特定期限倒數拍賣</a:t>
            </a:r>
            <a:r>
              <a:rPr lang="en-US" sz="5000" dirty="0">
                <a:solidFill>
                  <a:srgbClr val="7E68D3"/>
                </a:solidFill>
                <a:latin typeface="Feeling Passionate"/>
                <a:ea typeface="Feeling Passionate"/>
                <a:cs typeface="Feeling Passionate"/>
                <a:sym typeface="Feeling Passionate"/>
              </a:rPr>
              <a:t>、</a:t>
            </a:r>
          </a:p>
          <a:p>
            <a:pPr algn="ctr">
              <a:lnSpc>
                <a:spcPts val="6000"/>
              </a:lnSpc>
              <a:spcBef>
                <a:spcPct val="0"/>
              </a:spcBef>
            </a:pPr>
            <a:r>
              <a:rPr lang="en-US" sz="5000" dirty="0" err="1">
                <a:solidFill>
                  <a:srgbClr val="7E68D3"/>
                </a:solidFill>
                <a:latin typeface="Feeling Passionate"/>
                <a:ea typeface="Feeling Passionate"/>
                <a:cs typeface="Feeling Passionate"/>
                <a:sym typeface="Feeling Passionate"/>
              </a:rPr>
              <a:t>奇怪的網址、沒有聯絡方式</a:t>
            </a:r>
            <a:r>
              <a:rPr lang="en-US" sz="5000" dirty="0">
                <a:solidFill>
                  <a:srgbClr val="7E68D3"/>
                </a:solidFill>
                <a:latin typeface="Feeling Passionate"/>
                <a:ea typeface="Feeling Passionate"/>
                <a:cs typeface="Feeling Passionate"/>
                <a:sym typeface="Feeling Passionate"/>
              </a:rPr>
              <a:t>...</a:t>
            </a:r>
          </a:p>
        </p:txBody>
      </p:sp>
      <p:sp>
        <p:nvSpPr>
          <p:cNvPr id="7" name="TextBox 7"/>
          <p:cNvSpPr txBox="1"/>
          <p:nvPr/>
        </p:nvSpPr>
        <p:spPr>
          <a:xfrm>
            <a:off x="737673" y="6295449"/>
            <a:ext cx="7740449" cy="2105025"/>
          </a:xfrm>
          <a:prstGeom prst="rect">
            <a:avLst/>
          </a:prstGeom>
        </p:spPr>
        <p:txBody>
          <a:bodyPr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有識讀能力的成員可以影響家族成員</a:t>
            </a:r>
            <a:endParaRPr lang="en-US" sz="6999" dirty="0">
              <a:solidFill>
                <a:srgbClr val="C15421"/>
              </a:solidFill>
              <a:latin typeface="Feeling Passionate"/>
              <a:ea typeface="Feeling Passionate"/>
              <a:cs typeface="Feeling Passionate"/>
              <a:sym typeface="Feeling Passionate"/>
            </a:endParaRPr>
          </a:p>
        </p:txBody>
      </p:sp>
      <p:sp>
        <p:nvSpPr>
          <p:cNvPr id="8" name="TextBox 8"/>
          <p:cNvSpPr txBox="1"/>
          <p:nvPr/>
        </p:nvSpPr>
        <p:spPr>
          <a:xfrm>
            <a:off x="1600201" y="8496300"/>
            <a:ext cx="13536862" cy="762000"/>
          </a:xfrm>
          <a:prstGeom prst="rect">
            <a:avLst/>
          </a:prstGeom>
        </p:spPr>
        <p:txBody>
          <a:bodyPr wrap="square" lIns="0" tIns="0" rIns="0" bIns="0" rtlCol="0" anchor="t">
            <a:spAutoFit/>
          </a:bodyPr>
          <a:lstStyle/>
          <a:p>
            <a:pPr algn="ctr">
              <a:lnSpc>
                <a:spcPts val="6000"/>
              </a:lnSpc>
              <a:spcBef>
                <a:spcPct val="0"/>
              </a:spcBef>
            </a:pPr>
            <a:r>
              <a:rPr lang="en-US" sz="5000" dirty="0" err="1">
                <a:solidFill>
                  <a:srgbClr val="7E68D3"/>
                </a:solidFill>
                <a:latin typeface="Feeling Passionate"/>
                <a:ea typeface="Feeling Passionate"/>
                <a:cs typeface="Feeling Passionate"/>
                <a:sym typeface="Feeling Passionate"/>
              </a:rPr>
              <a:t>踩煞車免於遭詐騙的風險，如：豐原一家五口</a:t>
            </a:r>
            <a:endParaRPr lang="en-US" sz="5000" dirty="0">
              <a:solidFill>
                <a:srgbClr val="7E68D3"/>
              </a:solidFill>
              <a:latin typeface="Feeling Passionate"/>
              <a:ea typeface="Feeling Passionate"/>
              <a:cs typeface="Feeling Passionate"/>
              <a:sym typeface="Feeling Passionat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0" y="1268821"/>
            <a:ext cx="4770542" cy="5908849"/>
          </a:xfrm>
          <a:custGeom>
            <a:avLst/>
            <a:gdLst/>
            <a:ahLst/>
            <a:cxnLst/>
            <a:rect l="l" t="t" r="r" b="b"/>
            <a:pathLst>
              <a:path w="4770542" h="5908849">
                <a:moveTo>
                  <a:pt x="0" y="0"/>
                </a:moveTo>
                <a:lnTo>
                  <a:pt x="4770542" y="0"/>
                </a:lnTo>
                <a:lnTo>
                  <a:pt x="4770542" y="5908849"/>
                </a:lnTo>
                <a:lnTo>
                  <a:pt x="0" y="5908849"/>
                </a:lnTo>
                <a:lnTo>
                  <a:pt x="0" y="0"/>
                </a:lnTo>
                <a:close/>
              </a:path>
            </a:pathLst>
          </a:custGeom>
          <a:blipFill>
            <a:blip r:embed="rId2"/>
            <a:stretch>
              <a:fillRect/>
            </a:stretch>
          </a:blipFill>
        </p:spPr>
      </p:sp>
      <p:sp>
        <p:nvSpPr>
          <p:cNvPr id="3" name="Freeform 3"/>
          <p:cNvSpPr/>
          <p:nvPr/>
        </p:nvSpPr>
        <p:spPr>
          <a:xfrm>
            <a:off x="4913792" y="3818808"/>
            <a:ext cx="4230208" cy="5932485"/>
          </a:xfrm>
          <a:custGeom>
            <a:avLst/>
            <a:gdLst/>
            <a:ahLst/>
            <a:cxnLst/>
            <a:rect l="l" t="t" r="r" b="b"/>
            <a:pathLst>
              <a:path w="4230208" h="5932485">
                <a:moveTo>
                  <a:pt x="0" y="0"/>
                </a:moveTo>
                <a:lnTo>
                  <a:pt x="4230208" y="0"/>
                </a:lnTo>
                <a:lnTo>
                  <a:pt x="4230208" y="5932485"/>
                </a:lnTo>
                <a:lnTo>
                  <a:pt x="0" y="5932485"/>
                </a:lnTo>
                <a:lnTo>
                  <a:pt x="0" y="0"/>
                </a:lnTo>
                <a:close/>
              </a:path>
            </a:pathLst>
          </a:custGeom>
          <a:blipFill>
            <a:blip r:embed="rId3"/>
            <a:stretch>
              <a:fillRect/>
            </a:stretch>
          </a:blipFill>
        </p:spPr>
      </p:sp>
      <p:sp>
        <p:nvSpPr>
          <p:cNvPr id="4" name="Freeform 4"/>
          <p:cNvSpPr/>
          <p:nvPr/>
        </p:nvSpPr>
        <p:spPr>
          <a:xfrm>
            <a:off x="9508603" y="2382460"/>
            <a:ext cx="8779397" cy="6245138"/>
          </a:xfrm>
          <a:custGeom>
            <a:avLst/>
            <a:gdLst/>
            <a:ahLst/>
            <a:cxnLst/>
            <a:rect l="l" t="t" r="r" b="b"/>
            <a:pathLst>
              <a:path w="8779397" h="6245138">
                <a:moveTo>
                  <a:pt x="0" y="0"/>
                </a:moveTo>
                <a:lnTo>
                  <a:pt x="8779397" y="0"/>
                </a:lnTo>
                <a:lnTo>
                  <a:pt x="8779397" y="6245137"/>
                </a:lnTo>
                <a:lnTo>
                  <a:pt x="0" y="6245137"/>
                </a:lnTo>
                <a:lnTo>
                  <a:pt x="0" y="0"/>
                </a:lnTo>
                <a:close/>
              </a:path>
            </a:pathLst>
          </a:custGeom>
          <a:blipFill>
            <a:blip r:embed="rId4"/>
            <a:stretch>
              <a:fillRect/>
            </a:stretch>
          </a:blipFill>
        </p:spPr>
      </p:sp>
      <p:sp>
        <p:nvSpPr>
          <p:cNvPr id="5" name="TextBox 5"/>
          <p:cNvSpPr txBox="1"/>
          <p:nvPr/>
        </p:nvSpPr>
        <p:spPr>
          <a:xfrm>
            <a:off x="2234976" y="509587"/>
            <a:ext cx="13081224"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000000"/>
                </a:solidFill>
                <a:latin typeface="Feeling Passionate"/>
                <a:ea typeface="Feeling Passionate"/>
                <a:cs typeface="Feeling Passionate"/>
                <a:sym typeface="Feeling Passionate"/>
              </a:rPr>
              <a:t>以主軸五</a:t>
            </a:r>
            <a:r>
              <a:rPr lang="en-US" sz="6999" dirty="0">
                <a:solidFill>
                  <a:srgbClr val="000000"/>
                </a:solidFill>
                <a:latin typeface="Feeling Passionate"/>
                <a:ea typeface="Feeling Passionate"/>
                <a:cs typeface="Feeling Passionate"/>
                <a:sym typeface="Feeling Passionate"/>
              </a:rPr>
              <a:t> </a:t>
            </a:r>
            <a:r>
              <a:rPr lang="en-US" sz="6999" dirty="0" err="1">
                <a:solidFill>
                  <a:srgbClr val="000000"/>
                </a:solidFill>
                <a:latin typeface="Feeling Passionate"/>
                <a:ea typeface="Feeling Passionate"/>
                <a:cs typeface="Feeling Passionate"/>
                <a:sym typeface="Feeling Passionate"/>
              </a:rPr>
              <a:t>家庭活動與社區參與</a:t>
            </a:r>
            <a:endParaRPr lang="en-US" sz="6999" dirty="0">
              <a:solidFill>
                <a:srgbClr val="000000"/>
              </a:solidFill>
              <a:latin typeface="Feeling Passionate"/>
              <a:ea typeface="Feeling Passionate"/>
              <a:cs typeface="Feeling Passionate"/>
              <a:sym typeface="Feeling Passionate"/>
            </a:endParaRPr>
          </a:p>
        </p:txBody>
      </p:sp>
      <p:sp>
        <p:nvSpPr>
          <p:cNvPr id="6" name="Freeform 6"/>
          <p:cNvSpPr/>
          <p:nvPr/>
        </p:nvSpPr>
        <p:spPr>
          <a:xfrm>
            <a:off x="13575910" y="8322561"/>
            <a:ext cx="2992110" cy="1428732"/>
          </a:xfrm>
          <a:custGeom>
            <a:avLst/>
            <a:gdLst/>
            <a:ahLst/>
            <a:cxnLst/>
            <a:rect l="l" t="t" r="r" b="b"/>
            <a:pathLst>
              <a:path w="2992110" h="1428732">
                <a:moveTo>
                  <a:pt x="0" y="0"/>
                </a:moveTo>
                <a:lnTo>
                  <a:pt x="2992109" y="0"/>
                </a:lnTo>
                <a:lnTo>
                  <a:pt x="2992109" y="1428732"/>
                </a:lnTo>
                <a:lnTo>
                  <a:pt x="0" y="1428732"/>
                </a:lnTo>
                <a:lnTo>
                  <a:pt x="0" y="0"/>
                </a:lnTo>
                <a:close/>
              </a:path>
            </a:pathLst>
          </a:custGeom>
          <a:blipFill>
            <a:blip r:embed="rId5"/>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TextBox 2"/>
          <p:cNvSpPr txBox="1"/>
          <p:nvPr/>
        </p:nvSpPr>
        <p:spPr>
          <a:xfrm>
            <a:off x="5789861" y="748613"/>
            <a:ext cx="6708279" cy="1061671"/>
          </a:xfrm>
          <a:prstGeom prst="rect">
            <a:avLst/>
          </a:prstGeom>
        </p:spPr>
        <p:txBody>
          <a:bodyPr lIns="0" tIns="0" rIns="0" bIns="0" rtlCol="0" anchor="t">
            <a:spAutoFit/>
          </a:bodyPr>
          <a:lstStyle/>
          <a:p>
            <a:pPr marL="0" lvl="0" indent="0" algn="l">
              <a:lnSpc>
                <a:spcPts val="8400"/>
              </a:lnSpc>
            </a:pPr>
            <a:r>
              <a:rPr lang="en-US" sz="7000">
                <a:solidFill>
                  <a:srgbClr val="657441"/>
                </a:solidFill>
                <a:latin typeface="Feeling Passionate"/>
                <a:ea typeface="Feeling Passionate"/>
                <a:cs typeface="Feeling Passionate"/>
                <a:sym typeface="Feeling Passionate"/>
              </a:rPr>
              <a:t>  被忘記的餐桌</a:t>
            </a:r>
          </a:p>
        </p:txBody>
      </p:sp>
      <p:pic>
        <p:nvPicPr>
          <p:cNvPr id="3" name="Picture 3"/>
          <p:cNvPicPr>
            <a:picLocks noChangeAspect="1"/>
          </p:cNvPicPr>
          <p:nvPr>
            <a:videoFile r:link="rId1"/>
          </p:nvPr>
        </p:nvPicPr>
        <p:blipFill>
          <a:blip r:embed="rId3"/>
          <a:stretch>
            <a:fillRect/>
          </a:stretch>
        </p:blipFill>
        <p:spPr>
          <a:xfrm>
            <a:off x="589019" y="2090371"/>
            <a:ext cx="12519182" cy="7036542"/>
          </a:xfrm>
          <a:prstGeom prst="rect">
            <a:avLst/>
          </a:prstGeom>
        </p:spPr>
      </p:pic>
      <p:sp>
        <p:nvSpPr>
          <p:cNvPr id="4" name="Freeform 4"/>
          <p:cNvSpPr/>
          <p:nvPr/>
        </p:nvSpPr>
        <p:spPr>
          <a:xfrm>
            <a:off x="13200721" y="5913947"/>
            <a:ext cx="4812018" cy="3344353"/>
          </a:xfrm>
          <a:custGeom>
            <a:avLst/>
            <a:gdLst/>
            <a:ahLst/>
            <a:cxnLst/>
            <a:rect l="l" t="t" r="r" b="b"/>
            <a:pathLst>
              <a:path w="4812018" h="3344353">
                <a:moveTo>
                  <a:pt x="0" y="0"/>
                </a:moveTo>
                <a:lnTo>
                  <a:pt x="4812018" y="0"/>
                </a:lnTo>
                <a:lnTo>
                  <a:pt x="4812018" y="3344353"/>
                </a:lnTo>
                <a:lnTo>
                  <a:pt x="0" y="3344353"/>
                </a:lnTo>
                <a:lnTo>
                  <a:pt x="0" y="0"/>
                </a:lnTo>
                <a:close/>
              </a:path>
            </a:pathLst>
          </a:custGeom>
          <a:blipFill>
            <a:blip r:embed="rId4"/>
            <a:stretch>
              <a:fillRect/>
            </a:stretch>
          </a:blipFill>
        </p:spPr>
      </p:sp>
      <p:sp>
        <p:nvSpPr>
          <p:cNvPr id="5" name="TextBox 5"/>
          <p:cNvSpPr txBox="1"/>
          <p:nvPr/>
        </p:nvSpPr>
        <p:spPr>
          <a:xfrm>
            <a:off x="750009" y="458716"/>
            <a:ext cx="4351756" cy="1100819"/>
          </a:xfrm>
          <a:prstGeom prst="rect">
            <a:avLst/>
          </a:prstGeom>
        </p:spPr>
        <p:txBody>
          <a:bodyPr lIns="0" tIns="0" rIns="0" bIns="0" rtlCol="0" anchor="t">
            <a:spAutoFit/>
          </a:bodyPr>
          <a:lstStyle/>
          <a:p>
            <a:pPr algn="ctr">
              <a:lnSpc>
                <a:spcPts val="9077"/>
              </a:lnSpc>
              <a:spcBef>
                <a:spcPct val="0"/>
              </a:spcBef>
            </a:pPr>
            <a:r>
              <a:rPr lang="en-US" sz="6484" b="1">
                <a:solidFill>
                  <a:srgbClr val="72976A"/>
                </a:solidFill>
                <a:latin typeface="DM Sans Bold"/>
                <a:ea typeface="DM Sans Bold"/>
                <a:cs typeface="DM Sans Bold"/>
                <a:sym typeface="DM Sans Bold"/>
              </a:rPr>
              <a:t>家庭分工</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14000156" y="5928303"/>
            <a:ext cx="4071644" cy="2829793"/>
          </a:xfrm>
          <a:custGeom>
            <a:avLst/>
            <a:gdLst/>
            <a:ahLst/>
            <a:cxnLst/>
            <a:rect l="l" t="t" r="r" b="b"/>
            <a:pathLst>
              <a:path w="4071644" h="2829793">
                <a:moveTo>
                  <a:pt x="0" y="0"/>
                </a:moveTo>
                <a:lnTo>
                  <a:pt x="4071644" y="0"/>
                </a:lnTo>
                <a:lnTo>
                  <a:pt x="4071644" y="2829793"/>
                </a:lnTo>
                <a:lnTo>
                  <a:pt x="0" y="2829793"/>
                </a:lnTo>
                <a:lnTo>
                  <a:pt x="0" y="0"/>
                </a:lnTo>
                <a:close/>
              </a:path>
            </a:pathLst>
          </a:custGeom>
          <a:blipFill>
            <a:blip r:embed="rId2"/>
            <a:stretch>
              <a:fillRect/>
            </a:stretch>
          </a:blipFill>
        </p:spPr>
      </p:sp>
      <p:sp>
        <p:nvSpPr>
          <p:cNvPr id="3" name="TextBox 3"/>
          <p:cNvSpPr txBox="1"/>
          <p:nvPr/>
        </p:nvSpPr>
        <p:spPr>
          <a:xfrm>
            <a:off x="1028700" y="874791"/>
            <a:ext cx="9030570" cy="1061671"/>
          </a:xfrm>
          <a:prstGeom prst="rect">
            <a:avLst/>
          </a:prstGeom>
        </p:spPr>
        <p:txBody>
          <a:bodyPr lIns="0" tIns="0" rIns="0" bIns="0" rtlCol="0" anchor="t">
            <a:spAutoFit/>
          </a:bodyPr>
          <a:lstStyle/>
          <a:p>
            <a:pPr marL="0" lvl="0" indent="0" algn="l">
              <a:lnSpc>
                <a:spcPts val="8400"/>
              </a:lnSpc>
            </a:pPr>
            <a:r>
              <a:rPr lang="en-US" sz="7000">
                <a:solidFill>
                  <a:srgbClr val="657441"/>
                </a:solidFill>
                <a:latin typeface="Feeling Passionate"/>
                <a:ea typeface="Feeling Passionate"/>
                <a:cs typeface="Feeling Passionate"/>
                <a:sym typeface="Feeling Passionate"/>
              </a:rPr>
              <a:t>延伸的教學方向可能有</a:t>
            </a:r>
          </a:p>
        </p:txBody>
      </p:sp>
      <p:sp>
        <p:nvSpPr>
          <p:cNvPr id="4" name="TextBox 4"/>
          <p:cNvSpPr txBox="1"/>
          <p:nvPr/>
        </p:nvSpPr>
        <p:spPr>
          <a:xfrm>
            <a:off x="1695600" y="2735624"/>
            <a:ext cx="6457799"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C15421"/>
                </a:solidFill>
                <a:latin typeface="Feeling Passionate"/>
                <a:ea typeface="Feeling Passionate"/>
                <a:cs typeface="Feeling Passionate"/>
                <a:sym typeface="Feeling Passionate"/>
              </a:rPr>
              <a:t>了解家人需求</a:t>
            </a:r>
            <a:endParaRPr lang="en-US" sz="6999" dirty="0">
              <a:solidFill>
                <a:srgbClr val="C15421"/>
              </a:solidFill>
              <a:latin typeface="Feeling Passionate"/>
              <a:ea typeface="Feeling Passionate"/>
              <a:cs typeface="Feeling Passionate"/>
              <a:sym typeface="Feeling Passionate"/>
            </a:endParaRPr>
          </a:p>
        </p:txBody>
      </p:sp>
      <p:sp>
        <p:nvSpPr>
          <p:cNvPr id="5" name="TextBox 5"/>
          <p:cNvSpPr txBox="1"/>
          <p:nvPr/>
        </p:nvSpPr>
        <p:spPr>
          <a:xfrm>
            <a:off x="1028700" y="4880553"/>
            <a:ext cx="14000156" cy="1047750"/>
          </a:xfrm>
          <a:prstGeom prst="rect">
            <a:avLst/>
          </a:prstGeom>
        </p:spPr>
        <p:txBody>
          <a:bodyPr lIns="0" tIns="0" rIns="0" bIns="0" rtlCol="0" anchor="t">
            <a:spAutoFit/>
          </a:bodyPr>
          <a:lstStyle/>
          <a:p>
            <a:pPr algn="ctr">
              <a:lnSpc>
                <a:spcPts val="8399"/>
              </a:lnSpc>
              <a:spcBef>
                <a:spcPct val="0"/>
              </a:spcBef>
            </a:pPr>
            <a:r>
              <a:rPr lang="en-US" sz="6999">
                <a:solidFill>
                  <a:srgbClr val="C15421"/>
                </a:solidFill>
                <a:latin typeface="Feeling Passionate"/>
                <a:ea typeface="Feeling Passionate"/>
                <a:cs typeface="Feeling Passionate"/>
                <a:sym typeface="Feeling Passionate"/>
              </a:rPr>
              <a:t>根據家人作息差異提出支援方案</a:t>
            </a:r>
          </a:p>
        </p:txBody>
      </p:sp>
      <p:sp>
        <p:nvSpPr>
          <p:cNvPr id="6" name="TextBox 6"/>
          <p:cNvSpPr txBox="1"/>
          <p:nvPr/>
        </p:nvSpPr>
        <p:spPr>
          <a:xfrm>
            <a:off x="1695601" y="7023678"/>
            <a:ext cx="11703606" cy="1047750"/>
          </a:xfrm>
          <a:prstGeom prst="rect">
            <a:avLst/>
          </a:prstGeom>
        </p:spPr>
        <p:txBody>
          <a:bodyPr lIns="0" tIns="0" rIns="0" bIns="0" rtlCol="0" anchor="t">
            <a:spAutoFit/>
          </a:bodyPr>
          <a:lstStyle/>
          <a:p>
            <a:pPr algn="ctr">
              <a:lnSpc>
                <a:spcPts val="8399"/>
              </a:lnSpc>
              <a:spcBef>
                <a:spcPct val="0"/>
              </a:spcBef>
            </a:pPr>
            <a:r>
              <a:rPr lang="en-US" sz="6999">
                <a:solidFill>
                  <a:srgbClr val="C15421"/>
                </a:solidFill>
                <a:latin typeface="Feeling Passionate"/>
                <a:ea typeface="Feeling Passionate"/>
                <a:cs typeface="Feeling Passionate"/>
                <a:sym typeface="Feeling Passionate"/>
              </a:rPr>
              <a:t>調整個人時間，增加家人互動</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TextBox 2"/>
          <p:cNvSpPr txBox="1"/>
          <p:nvPr/>
        </p:nvSpPr>
        <p:spPr>
          <a:xfrm>
            <a:off x="1444546" y="1530608"/>
            <a:ext cx="13029009" cy="920116"/>
          </a:xfrm>
          <a:prstGeom prst="rect">
            <a:avLst/>
          </a:prstGeom>
        </p:spPr>
        <p:txBody>
          <a:bodyPr lIns="0" tIns="0" rIns="0" bIns="0" rtlCol="0" anchor="t">
            <a:spAutoFit/>
          </a:bodyPr>
          <a:lstStyle/>
          <a:p>
            <a:pPr algn="ctr">
              <a:lnSpc>
                <a:spcPts val="7559"/>
              </a:lnSpc>
              <a:spcBef>
                <a:spcPct val="0"/>
              </a:spcBef>
            </a:pPr>
            <a:r>
              <a:rPr lang="en-US" sz="5399" b="1">
                <a:solidFill>
                  <a:srgbClr val="657441"/>
                </a:solidFill>
                <a:latin typeface="DM Sans Bold"/>
                <a:ea typeface="DM Sans Bold"/>
                <a:cs typeface="DM Sans Bold"/>
                <a:sym typeface="DM Sans Bold"/>
              </a:rPr>
              <a:t>邀請老師運用媒材設計適合學生的教學模組</a:t>
            </a:r>
          </a:p>
        </p:txBody>
      </p:sp>
      <p:sp>
        <p:nvSpPr>
          <p:cNvPr id="3" name="TextBox 3"/>
          <p:cNvSpPr txBox="1"/>
          <p:nvPr/>
        </p:nvSpPr>
        <p:spPr>
          <a:xfrm>
            <a:off x="807727" y="4813664"/>
            <a:ext cx="16854478" cy="4661014"/>
          </a:xfrm>
          <a:prstGeom prst="rect">
            <a:avLst/>
          </a:prstGeom>
        </p:spPr>
        <p:txBody>
          <a:bodyPr lIns="0" tIns="0" rIns="0" bIns="0" rtlCol="0" anchor="t">
            <a:spAutoFit/>
          </a:bodyPr>
          <a:lstStyle/>
          <a:p>
            <a:pPr algn="ctr">
              <a:lnSpc>
                <a:spcPts val="6193"/>
              </a:lnSpc>
              <a:spcBef>
                <a:spcPct val="0"/>
              </a:spcBef>
            </a:pPr>
            <a:r>
              <a:rPr lang="en-US" sz="4423" b="1">
                <a:solidFill>
                  <a:srgbClr val="067A86"/>
                </a:solidFill>
                <a:latin typeface="DM Sans Bold"/>
                <a:ea typeface="DM Sans Bold"/>
                <a:cs typeface="DM Sans Bold"/>
                <a:sym typeface="DM Sans Bold"/>
              </a:rPr>
              <a:t>請負責學年家庭教育成果的老師們記得填寫在成果表格中，感謝您！</a:t>
            </a:r>
          </a:p>
          <a:p>
            <a:pPr algn="ctr">
              <a:lnSpc>
                <a:spcPts val="6193"/>
              </a:lnSpc>
              <a:spcBef>
                <a:spcPct val="0"/>
              </a:spcBef>
            </a:pPr>
            <a:endParaRPr lang="en-US" sz="4423" b="1">
              <a:solidFill>
                <a:srgbClr val="067A86"/>
              </a:solidFill>
              <a:latin typeface="DM Sans Bold"/>
              <a:ea typeface="DM Sans Bold"/>
              <a:cs typeface="DM Sans Bold"/>
              <a:sym typeface="DM Sans Bold"/>
            </a:endParaRPr>
          </a:p>
          <a:p>
            <a:pPr algn="ctr">
              <a:lnSpc>
                <a:spcPts val="6193"/>
              </a:lnSpc>
              <a:spcBef>
                <a:spcPct val="0"/>
              </a:spcBef>
            </a:pPr>
            <a:endParaRPr lang="en-US" sz="4423" b="1">
              <a:solidFill>
                <a:srgbClr val="067A86"/>
              </a:solidFill>
              <a:latin typeface="DM Sans Bold"/>
              <a:ea typeface="DM Sans Bold"/>
              <a:cs typeface="DM Sans Bold"/>
              <a:sym typeface="DM Sans Bold"/>
            </a:endParaRPr>
          </a:p>
          <a:p>
            <a:pPr algn="ctr">
              <a:lnSpc>
                <a:spcPts val="6193"/>
              </a:lnSpc>
              <a:spcBef>
                <a:spcPct val="0"/>
              </a:spcBef>
            </a:pPr>
            <a:r>
              <a:rPr lang="en-US" sz="4423" b="1">
                <a:solidFill>
                  <a:srgbClr val="067A86"/>
                </a:solidFill>
                <a:latin typeface="DM Sans Bold"/>
                <a:ea typeface="DM Sans Bold"/>
                <a:cs typeface="DM Sans Bold"/>
                <a:sym typeface="DM Sans Bold"/>
              </a:rPr>
              <a:t>若各班實施家庭教育有相關的照片或檔案，也歡迎line給雅珍 </a:t>
            </a:r>
          </a:p>
          <a:p>
            <a:pPr algn="ctr">
              <a:lnSpc>
                <a:spcPts val="6193"/>
              </a:lnSpc>
              <a:spcBef>
                <a:spcPct val="0"/>
              </a:spcBef>
            </a:pPr>
            <a:r>
              <a:rPr lang="en-US" sz="4423" b="1">
                <a:solidFill>
                  <a:srgbClr val="067A86"/>
                </a:solidFill>
                <a:latin typeface="DM Sans Bold"/>
                <a:ea typeface="DM Sans Bold"/>
                <a:cs typeface="DM Sans Bold"/>
                <a:sym typeface="DM Sans Bold"/>
              </a:rPr>
              <a:t>或 mail給資源組❤</a:t>
            </a:r>
          </a:p>
          <a:p>
            <a:pPr algn="ctr">
              <a:lnSpc>
                <a:spcPts val="6193"/>
              </a:lnSpc>
              <a:spcBef>
                <a:spcPct val="0"/>
              </a:spcBef>
            </a:pPr>
            <a:endParaRPr lang="en-US" sz="4423" b="1">
              <a:solidFill>
                <a:srgbClr val="067A86"/>
              </a:solidFill>
              <a:latin typeface="DM Sans Bold"/>
              <a:ea typeface="DM Sans Bold"/>
              <a:cs typeface="DM Sans Bold"/>
              <a:sym typeface="DM Sans Bold"/>
            </a:endParaRPr>
          </a:p>
        </p:txBody>
      </p:sp>
      <p:sp>
        <p:nvSpPr>
          <p:cNvPr id="4" name="Freeform 4"/>
          <p:cNvSpPr/>
          <p:nvPr/>
        </p:nvSpPr>
        <p:spPr>
          <a:xfrm>
            <a:off x="14639652" y="318302"/>
            <a:ext cx="3022554" cy="3868869"/>
          </a:xfrm>
          <a:custGeom>
            <a:avLst/>
            <a:gdLst/>
            <a:ahLst/>
            <a:cxnLst/>
            <a:rect l="l" t="t" r="r" b="b"/>
            <a:pathLst>
              <a:path w="3022554" h="3868869">
                <a:moveTo>
                  <a:pt x="0" y="0"/>
                </a:moveTo>
                <a:lnTo>
                  <a:pt x="3022553" y="0"/>
                </a:lnTo>
                <a:lnTo>
                  <a:pt x="3022553" y="3868868"/>
                </a:lnTo>
                <a:lnTo>
                  <a:pt x="0" y="3868868"/>
                </a:lnTo>
                <a:lnTo>
                  <a:pt x="0" y="0"/>
                </a:lnTo>
                <a:close/>
              </a:path>
            </a:pathLst>
          </a:custGeom>
          <a:blipFill>
            <a:blip r:embed="rId2"/>
            <a:stretch>
              <a:fillRect/>
            </a:stretch>
          </a:blipFill>
        </p:spPr>
      </p:sp>
      <p:sp>
        <p:nvSpPr>
          <p:cNvPr id="5" name="Freeform 5"/>
          <p:cNvSpPr/>
          <p:nvPr/>
        </p:nvSpPr>
        <p:spPr>
          <a:xfrm>
            <a:off x="332834" y="1308129"/>
            <a:ext cx="949788" cy="944607"/>
          </a:xfrm>
          <a:custGeom>
            <a:avLst/>
            <a:gdLst/>
            <a:ahLst/>
            <a:cxnLst/>
            <a:rect l="l" t="t" r="r" b="b"/>
            <a:pathLst>
              <a:path w="949788" h="944607">
                <a:moveTo>
                  <a:pt x="0" y="0"/>
                </a:moveTo>
                <a:lnTo>
                  <a:pt x="949787" y="0"/>
                </a:lnTo>
                <a:lnTo>
                  <a:pt x="949787" y="944607"/>
                </a:lnTo>
                <a:lnTo>
                  <a:pt x="0" y="944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27087" y="3767537"/>
            <a:ext cx="949788" cy="839267"/>
          </a:xfrm>
          <a:custGeom>
            <a:avLst/>
            <a:gdLst/>
            <a:ahLst/>
            <a:cxnLst/>
            <a:rect l="l" t="t" r="r" b="b"/>
            <a:pathLst>
              <a:path w="949788" h="839267">
                <a:moveTo>
                  <a:pt x="0" y="0"/>
                </a:moveTo>
                <a:lnTo>
                  <a:pt x="949787" y="0"/>
                </a:lnTo>
                <a:lnTo>
                  <a:pt x="949787" y="839267"/>
                </a:lnTo>
                <a:lnTo>
                  <a:pt x="0" y="839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44327" y="6780154"/>
            <a:ext cx="938294" cy="813757"/>
          </a:xfrm>
          <a:custGeom>
            <a:avLst/>
            <a:gdLst/>
            <a:ahLst/>
            <a:cxnLst/>
            <a:rect l="l" t="t" r="r" b="b"/>
            <a:pathLst>
              <a:path w="938294" h="813757">
                <a:moveTo>
                  <a:pt x="0" y="0"/>
                </a:moveTo>
                <a:lnTo>
                  <a:pt x="938294" y="0"/>
                </a:lnTo>
                <a:lnTo>
                  <a:pt x="938294" y="813757"/>
                </a:lnTo>
                <a:lnTo>
                  <a:pt x="0" y="813757"/>
                </a:lnTo>
                <a:lnTo>
                  <a:pt x="0" y="0"/>
                </a:lnTo>
                <a:close/>
              </a:path>
            </a:pathLst>
          </a:custGeom>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3391599" y="3908567"/>
            <a:ext cx="11504803" cy="5349733"/>
          </a:xfrm>
          <a:custGeom>
            <a:avLst/>
            <a:gdLst/>
            <a:ahLst/>
            <a:cxnLst/>
            <a:rect l="l" t="t" r="r" b="b"/>
            <a:pathLst>
              <a:path w="11504803" h="5349733">
                <a:moveTo>
                  <a:pt x="0" y="0"/>
                </a:moveTo>
                <a:lnTo>
                  <a:pt x="11504802" y="0"/>
                </a:lnTo>
                <a:lnTo>
                  <a:pt x="11504802" y="5349733"/>
                </a:lnTo>
                <a:lnTo>
                  <a:pt x="0" y="5349733"/>
                </a:lnTo>
                <a:lnTo>
                  <a:pt x="0" y="0"/>
                </a:lnTo>
                <a:close/>
              </a:path>
            </a:pathLst>
          </a:custGeom>
          <a:blipFill>
            <a:blip r:embed="rId2"/>
            <a:stretch>
              <a:fillRect/>
            </a:stretch>
          </a:blipFill>
        </p:spPr>
      </p:sp>
      <p:grpSp>
        <p:nvGrpSpPr>
          <p:cNvPr id="3" name="Group 3"/>
          <p:cNvGrpSpPr/>
          <p:nvPr/>
        </p:nvGrpSpPr>
        <p:grpSpPr>
          <a:xfrm>
            <a:off x="3220668" y="1155285"/>
            <a:ext cx="11846664" cy="2458751"/>
            <a:chOff x="0" y="15776"/>
            <a:chExt cx="15795552" cy="3278335"/>
          </a:xfrm>
        </p:grpSpPr>
        <p:sp>
          <p:nvSpPr>
            <p:cNvPr id="4" name="TextBox 4"/>
            <p:cNvSpPr txBox="1"/>
            <p:nvPr/>
          </p:nvSpPr>
          <p:spPr>
            <a:xfrm>
              <a:off x="0" y="1857820"/>
              <a:ext cx="15795552" cy="1436291"/>
            </a:xfrm>
            <a:prstGeom prst="rect">
              <a:avLst/>
            </a:prstGeom>
          </p:spPr>
          <p:txBody>
            <a:bodyPr lIns="0" tIns="0" rIns="0" bIns="0" rtlCol="0" anchor="t">
              <a:spAutoFit/>
            </a:bodyPr>
            <a:lstStyle/>
            <a:p>
              <a:pPr marL="0" lvl="0" indent="0" algn="ctr">
                <a:lnSpc>
                  <a:spcPts val="4200"/>
                </a:lnSpc>
                <a:spcBef>
                  <a:spcPct val="0"/>
                </a:spcBef>
              </a:pPr>
              <a:r>
                <a:rPr lang="en-US" sz="3600" b="1" dirty="0" err="1">
                  <a:solidFill>
                    <a:srgbClr val="657441"/>
                  </a:solidFill>
                  <a:latin typeface="DM Sans"/>
                  <a:ea typeface="DM Sans"/>
                  <a:cs typeface="DM Sans"/>
                  <a:sym typeface="DM Sans"/>
                </a:rPr>
                <a:t>教育是生命影響生命的過程，謝謝老師在學校的日子都用自己的生命影響著每一個來自不同家庭的孩子們</a:t>
              </a:r>
              <a:r>
                <a:rPr lang="en-US" sz="3000" dirty="0">
                  <a:solidFill>
                    <a:srgbClr val="657441"/>
                  </a:solidFill>
                  <a:latin typeface="DM Sans"/>
                  <a:ea typeface="DM Sans"/>
                  <a:cs typeface="DM Sans"/>
                  <a:sym typeface="DM Sans"/>
                </a:rPr>
                <a:t>！</a:t>
              </a:r>
            </a:p>
          </p:txBody>
        </p:sp>
        <p:sp>
          <p:nvSpPr>
            <p:cNvPr id="5" name="TextBox 5"/>
            <p:cNvSpPr txBox="1"/>
            <p:nvPr/>
          </p:nvSpPr>
          <p:spPr>
            <a:xfrm>
              <a:off x="0" y="15776"/>
              <a:ext cx="15795552" cy="14001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57441"/>
                  </a:solidFill>
                  <a:latin typeface="Feeling Passionate"/>
                  <a:ea typeface="Feeling Passionate"/>
                  <a:cs typeface="Feeling Passionate"/>
                  <a:sym typeface="Feeling Passionate"/>
                </a:rPr>
                <a:t>Thank you!</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7491224" y="0"/>
            <a:ext cx="10169977" cy="4805314"/>
          </a:xfrm>
          <a:custGeom>
            <a:avLst/>
            <a:gdLst/>
            <a:ahLst/>
            <a:cxnLst/>
            <a:rect l="l" t="t" r="r" b="b"/>
            <a:pathLst>
              <a:path w="10169977" h="4805314">
                <a:moveTo>
                  <a:pt x="0" y="0"/>
                </a:moveTo>
                <a:lnTo>
                  <a:pt x="10169976" y="0"/>
                </a:lnTo>
                <a:lnTo>
                  <a:pt x="10169976" y="4805314"/>
                </a:lnTo>
                <a:lnTo>
                  <a:pt x="0" y="4805314"/>
                </a:lnTo>
                <a:lnTo>
                  <a:pt x="0" y="0"/>
                </a:lnTo>
                <a:close/>
              </a:path>
            </a:pathLst>
          </a:custGeom>
          <a:blipFill>
            <a:blip r:embed="rId2"/>
            <a:stretch>
              <a:fillRect/>
            </a:stretch>
          </a:blipFill>
        </p:spPr>
      </p:sp>
      <p:sp>
        <p:nvSpPr>
          <p:cNvPr id="3" name="TextBox 3"/>
          <p:cNvSpPr txBox="1"/>
          <p:nvPr/>
        </p:nvSpPr>
        <p:spPr>
          <a:xfrm>
            <a:off x="2658139" y="3757564"/>
            <a:ext cx="4889227" cy="10477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57441"/>
                </a:solidFill>
                <a:latin typeface="Feeling Passionate"/>
                <a:ea typeface="Feeling Passionate"/>
                <a:cs typeface="Feeling Passionate"/>
                <a:sym typeface="Feeling Passionate"/>
              </a:rPr>
              <a:t>也陪伴家人</a:t>
            </a:r>
          </a:p>
        </p:txBody>
      </p:sp>
      <p:sp>
        <p:nvSpPr>
          <p:cNvPr id="4" name="TextBox 4"/>
          <p:cNvSpPr txBox="1"/>
          <p:nvPr/>
        </p:nvSpPr>
        <p:spPr>
          <a:xfrm>
            <a:off x="-690597" y="1883544"/>
            <a:ext cx="6697473" cy="10477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57441"/>
                </a:solidFill>
                <a:latin typeface="Feeling Passionate"/>
                <a:ea typeface="Feeling Passionate"/>
                <a:cs typeface="Feeling Passionate"/>
                <a:sym typeface="Feeling Passionate"/>
              </a:rPr>
              <a:t>陪伴自己</a:t>
            </a:r>
          </a:p>
        </p:txBody>
      </p:sp>
      <p:sp>
        <p:nvSpPr>
          <p:cNvPr id="5" name="TextBox 5"/>
          <p:cNvSpPr txBox="1"/>
          <p:nvPr/>
        </p:nvSpPr>
        <p:spPr>
          <a:xfrm>
            <a:off x="1423658" y="5759134"/>
            <a:ext cx="10396916" cy="1171071"/>
          </a:xfrm>
          <a:prstGeom prst="rect">
            <a:avLst/>
          </a:prstGeom>
        </p:spPr>
        <p:txBody>
          <a:bodyPr lIns="0" tIns="0" rIns="0" bIns="0" rtlCol="0" anchor="t">
            <a:spAutoFit/>
          </a:bodyPr>
          <a:lstStyle/>
          <a:p>
            <a:pPr algn="ctr">
              <a:lnSpc>
                <a:spcPts val="4610"/>
              </a:lnSpc>
              <a:spcBef>
                <a:spcPct val="0"/>
              </a:spcBef>
            </a:pPr>
            <a:r>
              <a:rPr lang="en-US" sz="3842">
                <a:solidFill>
                  <a:srgbClr val="7E68D3"/>
                </a:solidFill>
                <a:latin typeface="Feeling Passionate"/>
                <a:ea typeface="Feeling Passionate"/>
                <a:cs typeface="Feeling Passionate"/>
                <a:sym typeface="Feeling Passionate"/>
              </a:rPr>
              <a:t>「忙」是心靈上的死亡，人一忙，心就沒有了、不見了，也沒有了陪伴的品質</a:t>
            </a:r>
          </a:p>
        </p:txBody>
      </p:sp>
      <p:sp>
        <p:nvSpPr>
          <p:cNvPr id="6" name="TextBox 6"/>
          <p:cNvSpPr txBox="1"/>
          <p:nvPr/>
        </p:nvSpPr>
        <p:spPr>
          <a:xfrm>
            <a:off x="3767954" y="7609350"/>
            <a:ext cx="10396916" cy="585535"/>
          </a:xfrm>
          <a:prstGeom prst="rect">
            <a:avLst/>
          </a:prstGeom>
        </p:spPr>
        <p:txBody>
          <a:bodyPr lIns="0" tIns="0" rIns="0" bIns="0" rtlCol="0" anchor="t">
            <a:spAutoFit/>
          </a:bodyPr>
          <a:lstStyle/>
          <a:p>
            <a:pPr algn="ctr">
              <a:lnSpc>
                <a:spcPts val="4610"/>
              </a:lnSpc>
              <a:spcBef>
                <a:spcPct val="0"/>
              </a:spcBef>
            </a:pPr>
            <a:r>
              <a:rPr lang="en-US" sz="3842">
                <a:solidFill>
                  <a:srgbClr val="7E68D3"/>
                </a:solidFill>
                <a:latin typeface="Feeling Passionate"/>
                <a:ea typeface="Feeling Passionate"/>
                <a:cs typeface="Feeling Passionate"/>
                <a:sym typeface="Feeling Passionate"/>
              </a:rPr>
              <a:t>來忽略點什麼，於是，可以更專心在意了什麼?</a:t>
            </a:r>
          </a:p>
        </p:txBody>
      </p:sp>
      <p:sp>
        <p:nvSpPr>
          <p:cNvPr id="7" name="TextBox 7"/>
          <p:cNvSpPr txBox="1"/>
          <p:nvPr/>
        </p:nvSpPr>
        <p:spPr>
          <a:xfrm>
            <a:off x="11255809" y="8724900"/>
            <a:ext cx="5818123" cy="533400"/>
          </a:xfrm>
          <a:prstGeom prst="rect">
            <a:avLst/>
          </a:prstGeom>
        </p:spPr>
        <p:txBody>
          <a:bodyPr lIns="0" tIns="0" rIns="0" bIns="0" rtlCol="0" anchor="t">
            <a:spAutoFit/>
          </a:bodyPr>
          <a:lstStyle/>
          <a:p>
            <a:pPr algn="ctr">
              <a:lnSpc>
                <a:spcPts val="4250"/>
              </a:lnSpc>
              <a:spcBef>
                <a:spcPct val="0"/>
              </a:spcBef>
            </a:pPr>
            <a:r>
              <a:rPr lang="en-US" sz="3542">
                <a:solidFill>
                  <a:srgbClr val="067A86"/>
                </a:solidFill>
                <a:latin typeface="Feeling Passionate"/>
                <a:ea typeface="Feeling Passionate"/>
                <a:cs typeface="Feeling Passionate"/>
                <a:sym typeface="Feeling Passionate"/>
              </a:rPr>
              <a:t>摘錄自 哈克 陪伴心理學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607709"/>
            <a:ext cx="262927" cy="262927"/>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57441"/>
            </a:solidFill>
          </p:spPr>
        </p:sp>
      </p:grpSp>
      <p:grpSp>
        <p:nvGrpSpPr>
          <p:cNvPr id="4" name="Group 4"/>
          <p:cNvGrpSpPr/>
          <p:nvPr/>
        </p:nvGrpSpPr>
        <p:grpSpPr>
          <a:xfrm>
            <a:off x="1028700" y="7982481"/>
            <a:ext cx="256649" cy="256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57441"/>
            </a:solidFill>
          </p:spPr>
        </p:sp>
      </p:grpSp>
      <p:grpSp>
        <p:nvGrpSpPr>
          <p:cNvPr id="6" name="Group 6"/>
          <p:cNvGrpSpPr/>
          <p:nvPr/>
        </p:nvGrpSpPr>
        <p:grpSpPr>
          <a:xfrm>
            <a:off x="1028700" y="6188859"/>
            <a:ext cx="3437672" cy="457200"/>
            <a:chOff x="0" y="0"/>
            <a:chExt cx="4583563" cy="609600"/>
          </a:xfrm>
        </p:grpSpPr>
        <p:grpSp>
          <p:nvGrpSpPr>
            <p:cNvPr id="7" name="Group 7"/>
            <p:cNvGrpSpPr/>
            <p:nvPr/>
          </p:nvGrpSpPr>
          <p:grpSpPr>
            <a:xfrm>
              <a:off x="0" y="133701"/>
              <a:ext cx="342199" cy="34219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57441"/>
              </a:solidFill>
            </p:spPr>
          </p:sp>
        </p:grpSp>
        <p:sp>
          <p:nvSpPr>
            <p:cNvPr id="9" name="TextBox 9"/>
            <p:cNvSpPr txBox="1"/>
            <p:nvPr/>
          </p:nvSpPr>
          <p:spPr>
            <a:xfrm>
              <a:off x="769637" y="-66675"/>
              <a:ext cx="3813926" cy="676275"/>
            </a:xfrm>
            <a:prstGeom prst="rect">
              <a:avLst/>
            </a:prstGeom>
          </p:spPr>
          <p:txBody>
            <a:bodyPr lIns="0" tIns="0" rIns="0" bIns="0" rtlCol="0" anchor="t">
              <a:spAutoFit/>
            </a:bodyPr>
            <a:lstStyle/>
            <a:p>
              <a:pPr algn="l">
                <a:lnSpc>
                  <a:spcPts val="4200"/>
                </a:lnSpc>
              </a:pPr>
              <a:endParaRPr/>
            </a:p>
          </p:txBody>
        </p:sp>
      </p:grpSp>
      <p:sp>
        <p:nvSpPr>
          <p:cNvPr id="10" name="Freeform 10"/>
          <p:cNvSpPr/>
          <p:nvPr/>
        </p:nvSpPr>
        <p:spPr>
          <a:xfrm rot="2700000">
            <a:off x="11297198" y="8651456"/>
            <a:ext cx="508453" cy="508453"/>
          </a:xfrm>
          <a:custGeom>
            <a:avLst/>
            <a:gdLst/>
            <a:ahLst/>
            <a:cxnLst/>
            <a:rect l="l" t="t" r="r" b="b"/>
            <a:pathLst>
              <a:path w="508453" h="508453">
                <a:moveTo>
                  <a:pt x="0" y="0"/>
                </a:moveTo>
                <a:lnTo>
                  <a:pt x="508453" y="0"/>
                </a:lnTo>
                <a:lnTo>
                  <a:pt x="508453" y="508452"/>
                </a:lnTo>
                <a:lnTo>
                  <a:pt x="0" y="508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380799" y="7763728"/>
            <a:ext cx="341250" cy="496364"/>
          </a:xfrm>
          <a:custGeom>
            <a:avLst/>
            <a:gdLst/>
            <a:ahLst/>
            <a:cxnLst/>
            <a:rect l="l" t="t" r="r" b="b"/>
            <a:pathLst>
              <a:path w="341250" h="496364">
                <a:moveTo>
                  <a:pt x="0" y="0"/>
                </a:moveTo>
                <a:lnTo>
                  <a:pt x="341250" y="0"/>
                </a:lnTo>
                <a:lnTo>
                  <a:pt x="341250" y="496364"/>
                </a:lnTo>
                <a:lnTo>
                  <a:pt x="0" y="496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7801733" y="1446205"/>
            <a:ext cx="8766940" cy="7517452"/>
          </a:xfrm>
          <a:custGeom>
            <a:avLst/>
            <a:gdLst/>
            <a:ahLst/>
            <a:cxnLst/>
            <a:rect l="l" t="t" r="r" b="b"/>
            <a:pathLst>
              <a:path w="8766940" h="7517452">
                <a:moveTo>
                  <a:pt x="0" y="0"/>
                </a:moveTo>
                <a:lnTo>
                  <a:pt x="8766940" y="0"/>
                </a:lnTo>
                <a:lnTo>
                  <a:pt x="8766940" y="7517452"/>
                </a:lnTo>
                <a:lnTo>
                  <a:pt x="0" y="7517452"/>
                </a:lnTo>
                <a:lnTo>
                  <a:pt x="0" y="0"/>
                </a:lnTo>
                <a:close/>
              </a:path>
            </a:pathLst>
          </a:custGeom>
          <a:blipFill>
            <a:blip r:embed="rId6"/>
            <a:stretch>
              <a:fillRect l="-1143" r="-1143"/>
            </a:stretch>
          </a:blipFill>
        </p:spPr>
      </p:sp>
      <p:sp>
        <p:nvSpPr>
          <p:cNvPr id="13" name="Freeform 13"/>
          <p:cNvSpPr/>
          <p:nvPr/>
        </p:nvSpPr>
        <p:spPr>
          <a:xfrm flipH="1">
            <a:off x="15226405" y="6456239"/>
            <a:ext cx="2684535" cy="3309134"/>
          </a:xfrm>
          <a:custGeom>
            <a:avLst/>
            <a:gdLst/>
            <a:ahLst/>
            <a:cxnLst/>
            <a:rect l="l" t="t" r="r" b="b"/>
            <a:pathLst>
              <a:path w="2684535" h="3309134">
                <a:moveTo>
                  <a:pt x="2684535" y="0"/>
                </a:moveTo>
                <a:lnTo>
                  <a:pt x="0" y="0"/>
                </a:lnTo>
                <a:lnTo>
                  <a:pt x="0" y="3309133"/>
                </a:lnTo>
                <a:lnTo>
                  <a:pt x="2684535" y="3309133"/>
                </a:lnTo>
                <a:lnTo>
                  <a:pt x="2684535" y="0"/>
                </a:lnTo>
                <a:close/>
              </a:path>
            </a:pathLst>
          </a:custGeom>
          <a:blipFill>
            <a:blip r:embed="rId7"/>
            <a:stretch>
              <a:fillRect/>
            </a:stretch>
          </a:blipFill>
        </p:spPr>
      </p:sp>
      <p:sp>
        <p:nvSpPr>
          <p:cNvPr id="14" name="Freeform 14"/>
          <p:cNvSpPr/>
          <p:nvPr/>
        </p:nvSpPr>
        <p:spPr>
          <a:xfrm>
            <a:off x="5709770" y="4109803"/>
            <a:ext cx="1449054" cy="1449054"/>
          </a:xfrm>
          <a:custGeom>
            <a:avLst/>
            <a:gdLst/>
            <a:ahLst/>
            <a:cxnLst/>
            <a:rect l="l" t="t" r="r" b="b"/>
            <a:pathLst>
              <a:path w="1449054" h="1449054">
                <a:moveTo>
                  <a:pt x="0" y="0"/>
                </a:moveTo>
                <a:lnTo>
                  <a:pt x="1449054" y="0"/>
                </a:lnTo>
                <a:lnTo>
                  <a:pt x="1449054" y="1449054"/>
                </a:lnTo>
                <a:lnTo>
                  <a:pt x="0" y="1449054"/>
                </a:lnTo>
                <a:lnTo>
                  <a:pt x="0" y="0"/>
                </a:lnTo>
                <a:close/>
              </a:path>
            </a:pathLst>
          </a:custGeom>
          <a:blipFill>
            <a:blip r:embed="rId8"/>
            <a:stretch>
              <a:fillRect/>
            </a:stretch>
          </a:blipFill>
        </p:spPr>
      </p:sp>
      <p:sp>
        <p:nvSpPr>
          <p:cNvPr id="15" name="Freeform 15"/>
          <p:cNvSpPr/>
          <p:nvPr/>
        </p:nvSpPr>
        <p:spPr>
          <a:xfrm>
            <a:off x="5709770" y="6073932"/>
            <a:ext cx="1449054" cy="1449054"/>
          </a:xfrm>
          <a:custGeom>
            <a:avLst/>
            <a:gdLst/>
            <a:ahLst/>
            <a:cxnLst/>
            <a:rect l="l" t="t" r="r" b="b"/>
            <a:pathLst>
              <a:path w="1449054" h="1449054">
                <a:moveTo>
                  <a:pt x="0" y="0"/>
                </a:moveTo>
                <a:lnTo>
                  <a:pt x="1449054" y="0"/>
                </a:lnTo>
                <a:lnTo>
                  <a:pt x="1449054" y="1449054"/>
                </a:lnTo>
                <a:lnTo>
                  <a:pt x="0" y="1449054"/>
                </a:lnTo>
                <a:lnTo>
                  <a:pt x="0" y="0"/>
                </a:lnTo>
                <a:close/>
              </a:path>
            </a:pathLst>
          </a:custGeom>
          <a:blipFill>
            <a:blip r:embed="rId9"/>
            <a:stretch>
              <a:fillRect/>
            </a:stretch>
          </a:blipFill>
        </p:spPr>
      </p:sp>
      <p:sp>
        <p:nvSpPr>
          <p:cNvPr id="16" name="Freeform 16"/>
          <p:cNvSpPr/>
          <p:nvPr/>
        </p:nvSpPr>
        <p:spPr>
          <a:xfrm>
            <a:off x="5709770" y="8239130"/>
            <a:ext cx="1449054" cy="1449054"/>
          </a:xfrm>
          <a:custGeom>
            <a:avLst/>
            <a:gdLst/>
            <a:ahLst/>
            <a:cxnLst/>
            <a:rect l="l" t="t" r="r" b="b"/>
            <a:pathLst>
              <a:path w="1449054" h="1449054">
                <a:moveTo>
                  <a:pt x="0" y="0"/>
                </a:moveTo>
                <a:lnTo>
                  <a:pt x="1449054" y="0"/>
                </a:lnTo>
                <a:lnTo>
                  <a:pt x="1449054" y="1449054"/>
                </a:lnTo>
                <a:lnTo>
                  <a:pt x="0" y="1449054"/>
                </a:lnTo>
                <a:lnTo>
                  <a:pt x="0" y="0"/>
                </a:lnTo>
                <a:close/>
              </a:path>
            </a:pathLst>
          </a:custGeom>
          <a:blipFill>
            <a:blip r:embed="rId10"/>
            <a:stretch>
              <a:fillRect/>
            </a:stretch>
          </a:blipFill>
        </p:spPr>
      </p:sp>
      <p:grpSp>
        <p:nvGrpSpPr>
          <p:cNvPr id="17" name="Group 17"/>
          <p:cNvGrpSpPr/>
          <p:nvPr/>
        </p:nvGrpSpPr>
        <p:grpSpPr>
          <a:xfrm>
            <a:off x="1028700" y="501481"/>
            <a:ext cx="7511976" cy="3282483"/>
            <a:chOff x="0" y="0"/>
            <a:chExt cx="10015968" cy="4376644"/>
          </a:xfrm>
        </p:grpSpPr>
        <p:sp>
          <p:nvSpPr>
            <p:cNvPr id="18" name="TextBox 18"/>
            <p:cNvSpPr txBox="1"/>
            <p:nvPr/>
          </p:nvSpPr>
          <p:spPr>
            <a:xfrm>
              <a:off x="0" y="9525"/>
              <a:ext cx="10015968" cy="2809875"/>
            </a:xfrm>
            <a:prstGeom prst="rect">
              <a:avLst/>
            </a:prstGeom>
          </p:spPr>
          <p:txBody>
            <a:bodyPr lIns="0" tIns="0" rIns="0" bIns="0" rtlCol="0" anchor="t">
              <a:spAutoFit/>
            </a:bodyPr>
            <a:lstStyle/>
            <a:p>
              <a:pPr algn="l">
                <a:lnSpc>
                  <a:spcPts val="8399"/>
                </a:lnSpc>
              </a:pPr>
              <a:r>
                <a:rPr lang="en-US" sz="6999">
                  <a:solidFill>
                    <a:srgbClr val="657441"/>
                  </a:solidFill>
                  <a:latin typeface="Feeling Passionate"/>
                  <a:ea typeface="Feeling Passionate"/>
                  <a:cs typeface="Feeling Passionate"/>
                  <a:sym typeface="Feeling Passionate"/>
                </a:rPr>
                <a:t>教育部家庭教育 </a:t>
              </a:r>
            </a:p>
            <a:p>
              <a:pPr algn="l">
                <a:lnSpc>
                  <a:spcPts val="8399"/>
                </a:lnSpc>
              </a:pPr>
              <a:r>
                <a:rPr lang="en-US" sz="6999">
                  <a:solidFill>
                    <a:srgbClr val="657441"/>
                  </a:solidFill>
                  <a:latin typeface="Feeling Passionate"/>
                  <a:ea typeface="Feeling Passionate"/>
                  <a:cs typeface="Feeling Passionate"/>
                  <a:sym typeface="Feeling Passionate"/>
                </a:rPr>
                <a:t>    電子書</a:t>
              </a:r>
            </a:p>
          </p:txBody>
        </p:sp>
        <p:sp>
          <p:nvSpPr>
            <p:cNvPr id="19" name="TextBox 19"/>
            <p:cNvSpPr txBox="1"/>
            <p:nvPr/>
          </p:nvSpPr>
          <p:spPr>
            <a:xfrm>
              <a:off x="0" y="3665444"/>
              <a:ext cx="10015968" cy="698500"/>
            </a:xfrm>
            <a:prstGeom prst="rect">
              <a:avLst/>
            </a:prstGeom>
          </p:spPr>
          <p:txBody>
            <a:bodyPr lIns="0" tIns="0" rIns="0" bIns="0" rtlCol="0" anchor="t">
              <a:spAutoFit/>
            </a:bodyPr>
            <a:lstStyle/>
            <a:p>
              <a:pPr marL="0" lvl="0" indent="0" algn="l">
                <a:lnSpc>
                  <a:spcPts val="4199"/>
                </a:lnSpc>
                <a:spcBef>
                  <a:spcPct val="0"/>
                </a:spcBef>
              </a:pPr>
              <a:r>
                <a:rPr lang="en-US" sz="3499" b="1">
                  <a:solidFill>
                    <a:srgbClr val="657441"/>
                  </a:solidFill>
                  <a:latin typeface="DM Sans Bold"/>
                  <a:ea typeface="DM Sans Bold"/>
                  <a:cs typeface="DM Sans Bold"/>
                  <a:sym typeface="DM Sans Bold"/>
                </a:rPr>
                <a:t>FOR  家長的資源   俗稱親職教育</a:t>
              </a:r>
            </a:p>
          </p:txBody>
        </p:sp>
      </p:grpSp>
      <p:sp>
        <p:nvSpPr>
          <p:cNvPr id="20" name="TextBox 20"/>
          <p:cNvSpPr txBox="1"/>
          <p:nvPr/>
        </p:nvSpPr>
        <p:spPr>
          <a:xfrm>
            <a:off x="12060183" y="9377757"/>
            <a:ext cx="5624154" cy="276225"/>
          </a:xfrm>
          <a:prstGeom prst="rect">
            <a:avLst/>
          </a:prstGeom>
        </p:spPr>
        <p:txBody>
          <a:bodyPr lIns="0" tIns="0" rIns="0" bIns="0" rtlCol="0" anchor="t">
            <a:spAutoFit/>
          </a:bodyPr>
          <a:lstStyle/>
          <a:p>
            <a:pPr algn="l">
              <a:lnSpc>
                <a:spcPts val="2249"/>
              </a:lnSpc>
              <a:spcBef>
                <a:spcPct val="0"/>
              </a:spcBef>
            </a:pPr>
            <a:r>
              <a:rPr lang="en-US" sz="1499" b="1" i="1">
                <a:solidFill>
                  <a:srgbClr val="FFFEF4"/>
                </a:solidFill>
                <a:latin typeface="DM Sans Bold Italics"/>
                <a:ea typeface="DM Sans Bold Italics"/>
                <a:cs typeface="DM Sans Bold Italics"/>
                <a:sym typeface="DM Sans Bold Italics"/>
              </a:rPr>
              <a:t>Kindly delete this note after editing this page.  Thank you!</a:t>
            </a:r>
          </a:p>
        </p:txBody>
      </p:sp>
      <p:sp>
        <p:nvSpPr>
          <p:cNvPr id="21" name="TextBox 21"/>
          <p:cNvSpPr txBox="1"/>
          <p:nvPr/>
        </p:nvSpPr>
        <p:spPr>
          <a:xfrm>
            <a:off x="1497735" y="4470585"/>
            <a:ext cx="4002484" cy="78105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可畫朵朵體-繁"/>
                <a:ea typeface="可畫朵朵體-繁"/>
                <a:cs typeface="可畫朵朵體-繁"/>
                <a:sym typeface="可畫朵朵體-繁"/>
              </a:rPr>
              <a:t>低年級家長手冊</a:t>
            </a:r>
          </a:p>
        </p:txBody>
      </p:sp>
      <p:sp>
        <p:nvSpPr>
          <p:cNvPr id="22" name="TextBox 22"/>
          <p:cNvSpPr txBox="1"/>
          <p:nvPr/>
        </p:nvSpPr>
        <p:spPr>
          <a:xfrm>
            <a:off x="1497735" y="6398409"/>
            <a:ext cx="4002484" cy="78105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可畫朵朵體-繁"/>
                <a:ea typeface="可畫朵朵體-繁"/>
                <a:cs typeface="可畫朵朵體-繁"/>
                <a:sym typeface="可畫朵朵體-繁"/>
              </a:rPr>
              <a:t>中年級家長手冊</a:t>
            </a:r>
          </a:p>
        </p:txBody>
      </p:sp>
      <p:sp>
        <p:nvSpPr>
          <p:cNvPr id="23" name="TextBox 23"/>
          <p:cNvSpPr txBox="1"/>
          <p:nvPr/>
        </p:nvSpPr>
        <p:spPr>
          <a:xfrm>
            <a:off x="1497735" y="8220080"/>
            <a:ext cx="4002484" cy="78105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可畫朵朵體-繁"/>
                <a:ea typeface="可畫朵朵體-繁"/>
                <a:cs typeface="可畫朵朵體-繁"/>
                <a:sym typeface="可畫朵朵體-繁"/>
              </a:rPr>
              <a:t>高年級家長手冊</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243390" y="1557338"/>
            <a:ext cx="9387467" cy="5532383"/>
          </a:xfrm>
          <a:custGeom>
            <a:avLst/>
            <a:gdLst/>
            <a:ahLst/>
            <a:cxnLst/>
            <a:rect l="l" t="t" r="r" b="b"/>
            <a:pathLst>
              <a:path w="9387467" h="5532383">
                <a:moveTo>
                  <a:pt x="0" y="0"/>
                </a:moveTo>
                <a:lnTo>
                  <a:pt x="9387466" y="0"/>
                </a:lnTo>
                <a:lnTo>
                  <a:pt x="9387466" y="5532383"/>
                </a:lnTo>
                <a:lnTo>
                  <a:pt x="0" y="5532383"/>
                </a:lnTo>
                <a:lnTo>
                  <a:pt x="0" y="0"/>
                </a:lnTo>
                <a:close/>
              </a:path>
            </a:pathLst>
          </a:custGeom>
          <a:blipFill>
            <a:blip r:embed="rId2"/>
            <a:stretch>
              <a:fillRect/>
            </a:stretch>
          </a:blipFill>
        </p:spPr>
      </p:sp>
      <p:sp>
        <p:nvSpPr>
          <p:cNvPr id="3" name="Freeform 3"/>
          <p:cNvSpPr/>
          <p:nvPr/>
        </p:nvSpPr>
        <p:spPr>
          <a:xfrm>
            <a:off x="8057215" y="4460011"/>
            <a:ext cx="10230785" cy="5732042"/>
          </a:xfrm>
          <a:custGeom>
            <a:avLst/>
            <a:gdLst/>
            <a:ahLst/>
            <a:cxnLst/>
            <a:rect l="l" t="t" r="r" b="b"/>
            <a:pathLst>
              <a:path w="10230785" h="5732042">
                <a:moveTo>
                  <a:pt x="0" y="0"/>
                </a:moveTo>
                <a:lnTo>
                  <a:pt x="10230785" y="0"/>
                </a:lnTo>
                <a:lnTo>
                  <a:pt x="10230785" y="5732043"/>
                </a:lnTo>
                <a:lnTo>
                  <a:pt x="0" y="5732043"/>
                </a:lnTo>
                <a:lnTo>
                  <a:pt x="0" y="0"/>
                </a:lnTo>
                <a:close/>
              </a:path>
            </a:pathLst>
          </a:custGeom>
          <a:blipFill>
            <a:blip r:embed="rId3"/>
            <a:stretch>
              <a:fillRect/>
            </a:stretch>
          </a:blipFill>
        </p:spPr>
      </p:sp>
      <p:sp>
        <p:nvSpPr>
          <p:cNvPr id="4" name="TextBox 4"/>
          <p:cNvSpPr txBox="1"/>
          <p:nvPr/>
        </p:nvSpPr>
        <p:spPr>
          <a:xfrm>
            <a:off x="539402" y="509587"/>
            <a:ext cx="11556206" cy="104775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Feeling Passionate"/>
                <a:ea typeface="Feeling Passionate"/>
                <a:cs typeface="Feeling Passionate"/>
                <a:sym typeface="Feeling Passionate"/>
              </a:rPr>
              <a:t>低年級家長手冊電子書的內容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TextBox 2"/>
          <p:cNvSpPr txBox="1"/>
          <p:nvPr/>
        </p:nvSpPr>
        <p:spPr>
          <a:xfrm>
            <a:off x="539402" y="509587"/>
            <a:ext cx="11556206" cy="104775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Feeling Passionate"/>
                <a:ea typeface="Feeling Passionate"/>
                <a:cs typeface="Feeling Passionate"/>
                <a:sym typeface="Feeling Passionate"/>
              </a:rPr>
              <a:t>中年級家長手冊電子書的內容</a:t>
            </a:r>
          </a:p>
        </p:txBody>
      </p:sp>
      <p:sp>
        <p:nvSpPr>
          <p:cNvPr id="3" name="Freeform 3"/>
          <p:cNvSpPr/>
          <p:nvPr/>
        </p:nvSpPr>
        <p:spPr>
          <a:xfrm>
            <a:off x="136890" y="1557337"/>
            <a:ext cx="9571731" cy="5921376"/>
          </a:xfrm>
          <a:custGeom>
            <a:avLst/>
            <a:gdLst/>
            <a:ahLst/>
            <a:cxnLst/>
            <a:rect l="l" t="t" r="r" b="b"/>
            <a:pathLst>
              <a:path w="9571731" h="5921376">
                <a:moveTo>
                  <a:pt x="0" y="0"/>
                </a:moveTo>
                <a:lnTo>
                  <a:pt x="9571731" y="0"/>
                </a:lnTo>
                <a:lnTo>
                  <a:pt x="9571731" y="5921377"/>
                </a:lnTo>
                <a:lnTo>
                  <a:pt x="0" y="5921377"/>
                </a:lnTo>
                <a:lnTo>
                  <a:pt x="0" y="0"/>
                </a:lnTo>
                <a:close/>
              </a:path>
            </a:pathLst>
          </a:custGeom>
          <a:blipFill>
            <a:blip r:embed="rId2"/>
            <a:stretch>
              <a:fillRect/>
            </a:stretch>
          </a:blipFill>
        </p:spPr>
      </p:sp>
      <p:sp>
        <p:nvSpPr>
          <p:cNvPr id="4" name="Freeform 4"/>
          <p:cNvSpPr/>
          <p:nvPr/>
        </p:nvSpPr>
        <p:spPr>
          <a:xfrm>
            <a:off x="8528760" y="3741529"/>
            <a:ext cx="9805950" cy="6545471"/>
          </a:xfrm>
          <a:custGeom>
            <a:avLst/>
            <a:gdLst/>
            <a:ahLst/>
            <a:cxnLst/>
            <a:rect l="l" t="t" r="r" b="b"/>
            <a:pathLst>
              <a:path w="9805950" h="6545471">
                <a:moveTo>
                  <a:pt x="0" y="0"/>
                </a:moveTo>
                <a:lnTo>
                  <a:pt x="9805950" y="0"/>
                </a:lnTo>
                <a:lnTo>
                  <a:pt x="9805950" y="6545471"/>
                </a:lnTo>
                <a:lnTo>
                  <a:pt x="0" y="6545471"/>
                </a:lnTo>
                <a:lnTo>
                  <a:pt x="0" y="0"/>
                </a:lnTo>
                <a:close/>
              </a:path>
            </a:pathLst>
          </a:custGeom>
          <a:blipFill>
            <a:blip r:embed="rId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0" y="1557338"/>
            <a:ext cx="9508247" cy="5782403"/>
          </a:xfrm>
          <a:custGeom>
            <a:avLst/>
            <a:gdLst/>
            <a:ahLst/>
            <a:cxnLst/>
            <a:rect l="l" t="t" r="r" b="b"/>
            <a:pathLst>
              <a:path w="9508247" h="5782403">
                <a:moveTo>
                  <a:pt x="0" y="0"/>
                </a:moveTo>
                <a:lnTo>
                  <a:pt x="9508247" y="0"/>
                </a:lnTo>
                <a:lnTo>
                  <a:pt x="9508247" y="5782403"/>
                </a:lnTo>
                <a:lnTo>
                  <a:pt x="0" y="5782403"/>
                </a:lnTo>
                <a:lnTo>
                  <a:pt x="0" y="0"/>
                </a:lnTo>
                <a:close/>
              </a:path>
            </a:pathLst>
          </a:custGeom>
          <a:blipFill>
            <a:blip r:embed="rId2"/>
            <a:stretch>
              <a:fillRect/>
            </a:stretch>
          </a:blipFill>
        </p:spPr>
      </p:sp>
      <p:sp>
        <p:nvSpPr>
          <p:cNvPr id="3" name="Freeform 3"/>
          <p:cNvSpPr/>
          <p:nvPr/>
        </p:nvSpPr>
        <p:spPr>
          <a:xfrm>
            <a:off x="7867928" y="3383702"/>
            <a:ext cx="10420072" cy="6903298"/>
          </a:xfrm>
          <a:custGeom>
            <a:avLst/>
            <a:gdLst/>
            <a:ahLst/>
            <a:cxnLst/>
            <a:rect l="l" t="t" r="r" b="b"/>
            <a:pathLst>
              <a:path w="10420072" h="6903298">
                <a:moveTo>
                  <a:pt x="0" y="0"/>
                </a:moveTo>
                <a:lnTo>
                  <a:pt x="10420072" y="0"/>
                </a:lnTo>
                <a:lnTo>
                  <a:pt x="10420072" y="6903298"/>
                </a:lnTo>
                <a:lnTo>
                  <a:pt x="0" y="6903298"/>
                </a:lnTo>
                <a:lnTo>
                  <a:pt x="0" y="0"/>
                </a:lnTo>
                <a:close/>
              </a:path>
            </a:pathLst>
          </a:custGeom>
          <a:blipFill>
            <a:blip r:embed="rId3"/>
            <a:stretch>
              <a:fillRect/>
            </a:stretch>
          </a:blipFill>
        </p:spPr>
      </p:sp>
      <p:sp>
        <p:nvSpPr>
          <p:cNvPr id="4" name="TextBox 4"/>
          <p:cNvSpPr txBox="1"/>
          <p:nvPr/>
        </p:nvSpPr>
        <p:spPr>
          <a:xfrm>
            <a:off x="539402" y="509587"/>
            <a:ext cx="11556206" cy="104775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Feeling Passionate"/>
                <a:ea typeface="Feeling Passionate"/>
                <a:cs typeface="Feeling Passionate"/>
                <a:sym typeface="Feeling Passionate"/>
              </a:rPr>
              <a:t>高年級家長手冊電子書的內容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1554560" y="1980009"/>
            <a:ext cx="12679446" cy="7414340"/>
          </a:xfrm>
          <a:custGeom>
            <a:avLst/>
            <a:gdLst/>
            <a:ahLst/>
            <a:cxnLst/>
            <a:rect l="l" t="t" r="r" b="b"/>
            <a:pathLst>
              <a:path w="12679446" h="7414340">
                <a:moveTo>
                  <a:pt x="0" y="0"/>
                </a:moveTo>
                <a:lnTo>
                  <a:pt x="12679446" y="0"/>
                </a:lnTo>
                <a:lnTo>
                  <a:pt x="12679446" y="7414340"/>
                </a:lnTo>
                <a:lnTo>
                  <a:pt x="0" y="7414340"/>
                </a:lnTo>
                <a:lnTo>
                  <a:pt x="0" y="0"/>
                </a:lnTo>
                <a:close/>
              </a:path>
            </a:pathLst>
          </a:custGeom>
          <a:blipFill>
            <a:blip r:embed="rId2"/>
            <a:stretch>
              <a:fillRect t="-2733" b="-2733"/>
            </a:stretch>
          </a:blipFill>
        </p:spPr>
      </p:sp>
      <p:sp>
        <p:nvSpPr>
          <p:cNvPr id="3" name="Freeform 3"/>
          <p:cNvSpPr/>
          <p:nvPr/>
        </p:nvSpPr>
        <p:spPr>
          <a:xfrm>
            <a:off x="12601308" y="6670855"/>
            <a:ext cx="5686692" cy="2587445"/>
          </a:xfrm>
          <a:custGeom>
            <a:avLst/>
            <a:gdLst/>
            <a:ahLst/>
            <a:cxnLst/>
            <a:rect l="l" t="t" r="r" b="b"/>
            <a:pathLst>
              <a:path w="5686692" h="2587445">
                <a:moveTo>
                  <a:pt x="0" y="0"/>
                </a:moveTo>
                <a:lnTo>
                  <a:pt x="5686692" y="0"/>
                </a:lnTo>
                <a:lnTo>
                  <a:pt x="5686692" y="2587445"/>
                </a:lnTo>
                <a:lnTo>
                  <a:pt x="0" y="2587445"/>
                </a:lnTo>
                <a:lnTo>
                  <a:pt x="0" y="0"/>
                </a:lnTo>
                <a:close/>
              </a:path>
            </a:pathLst>
          </a:custGeom>
          <a:blipFill>
            <a:blip r:embed="rId3"/>
            <a:stretch>
              <a:fillRect/>
            </a:stretch>
          </a:blipFill>
        </p:spPr>
      </p:sp>
      <p:sp>
        <p:nvSpPr>
          <p:cNvPr id="4" name="Freeform 4"/>
          <p:cNvSpPr/>
          <p:nvPr/>
        </p:nvSpPr>
        <p:spPr>
          <a:xfrm>
            <a:off x="13955618" y="1485900"/>
            <a:ext cx="3632344" cy="3632344"/>
          </a:xfrm>
          <a:custGeom>
            <a:avLst/>
            <a:gdLst/>
            <a:ahLst/>
            <a:cxnLst/>
            <a:rect l="l" t="t" r="r" b="b"/>
            <a:pathLst>
              <a:path w="3632344" h="3632344">
                <a:moveTo>
                  <a:pt x="0" y="0"/>
                </a:moveTo>
                <a:lnTo>
                  <a:pt x="3632344" y="0"/>
                </a:lnTo>
                <a:lnTo>
                  <a:pt x="3632344" y="3632344"/>
                </a:lnTo>
                <a:lnTo>
                  <a:pt x="0" y="3632344"/>
                </a:lnTo>
                <a:lnTo>
                  <a:pt x="0" y="0"/>
                </a:lnTo>
                <a:close/>
              </a:path>
            </a:pathLst>
          </a:custGeom>
          <a:blipFill>
            <a:blip r:embed="rId4"/>
            <a:stretch>
              <a:fillRect/>
            </a:stretch>
          </a:blipFill>
        </p:spPr>
      </p:sp>
      <p:sp>
        <p:nvSpPr>
          <p:cNvPr id="5" name="TextBox 5"/>
          <p:cNvSpPr txBox="1"/>
          <p:nvPr/>
        </p:nvSpPr>
        <p:spPr>
          <a:xfrm>
            <a:off x="-2531573" y="403621"/>
            <a:ext cx="13158925" cy="316230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57441"/>
                </a:solidFill>
                <a:latin typeface="Feeling Passionate"/>
                <a:ea typeface="Feeling Passionate"/>
                <a:cs typeface="Feeling Passionate"/>
                <a:sym typeface="Feeling Passionate"/>
              </a:rPr>
              <a:t>教育部家庭教育</a:t>
            </a:r>
            <a:r>
              <a:rPr lang="en-US" sz="6999" u="none">
                <a:solidFill>
                  <a:srgbClr val="657441"/>
                </a:solidFill>
                <a:latin typeface="Feeling Passionate"/>
                <a:ea typeface="Feeling Passionate"/>
                <a:cs typeface="Feeling Passionate"/>
                <a:sym typeface="Feeling Passionate"/>
              </a:rPr>
              <a:t> </a:t>
            </a:r>
          </a:p>
          <a:p>
            <a:pPr marL="0" lvl="0" indent="0" algn="ctr">
              <a:lnSpc>
                <a:spcPts val="8399"/>
              </a:lnSpc>
              <a:spcBef>
                <a:spcPct val="0"/>
              </a:spcBef>
            </a:pPr>
            <a:r>
              <a:rPr lang="en-US" sz="6999" u="none">
                <a:solidFill>
                  <a:srgbClr val="657441"/>
                </a:solidFill>
                <a:latin typeface="Feeling Passionate"/>
                <a:ea typeface="Feeling Passionate"/>
                <a:cs typeface="Feeling Passionate"/>
                <a:sym typeface="Feeling Passionate"/>
              </a:rPr>
              <a:t> 教師手冊</a:t>
            </a:r>
          </a:p>
          <a:p>
            <a:pPr marL="0" lvl="0" indent="0" algn="ctr">
              <a:lnSpc>
                <a:spcPts val="8399"/>
              </a:lnSpc>
              <a:spcBef>
                <a:spcPct val="0"/>
              </a:spcBef>
            </a:pPr>
            <a:endParaRPr lang="en-US" sz="6999" u="none">
              <a:solidFill>
                <a:srgbClr val="657441"/>
              </a:solidFill>
              <a:latin typeface="Feeling Passionate"/>
              <a:ea typeface="Feeling Passionate"/>
              <a:cs typeface="Feeling Passionate"/>
              <a:sym typeface="Feeling Passionate"/>
            </a:endParaRPr>
          </a:p>
        </p:txBody>
      </p:sp>
      <p:sp>
        <p:nvSpPr>
          <p:cNvPr id="6" name="TextBox 6"/>
          <p:cNvSpPr txBox="1"/>
          <p:nvPr/>
        </p:nvSpPr>
        <p:spPr>
          <a:xfrm>
            <a:off x="3191044" y="962025"/>
            <a:ext cx="13158925" cy="523875"/>
          </a:xfrm>
          <a:prstGeom prst="rect">
            <a:avLst/>
          </a:prstGeom>
        </p:spPr>
        <p:txBody>
          <a:bodyPr lIns="0" tIns="0" rIns="0" bIns="0" rtlCol="0" anchor="t">
            <a:spAutoFit/>
          </a:bodyPr>
          <a:lstStyle/>
          <a:p>
            <a:pPr algn="ctr">
              <a:lnSpc>
                <a:spcPts val="4200"/>
              </a:lnSpc>
            </a:pPr>
            <a:r>
              <a:rPr lang="en-US" sz="3000" u="sng">
                <a:solidFill>
                  <a:srgbClr val="657441"/>
                </a:solidFill>
                <a:latin typeface="DM Sans"/>
                <a:ea typeface="DM Sans"/>
                <a:cs typeface="DM Sans"/>
                <a:sym typeface="DM Sans"/>
              </a:rPr>
              <a:t>FOR   老師的~俗稱子職教育</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4942018" y="2097984"/>
            <a:ext cx="11608551" cy="7363438"/>
          </a:xfrm>
          <a:custGeom>
            <a:avLst/>
            <a:gdLst/>
            <a:ahLst/>
            <a:cxnLst/>
            <a:rect l="l" t="t" r="r" b="b"/>
            <a:pathLst>
              <a:path w="11608551" h="7363438">
                <a:moveTo>
                  <a:pt x="0" y="0"/>
                </a:moveTo>
                <a:lnTo>
                  <a:pt x="11608551" y="0"/>
                </a:lnTo>
                <a:lnTo>
                  <a:pt x="11608551" y="7363438"/>
                </a:lnTo>
                <a:lnTo>
                  <a:pt x="0" y="7363438"/>
                </a:lnTo>
                <a:lnTo>
                  <a:pt x="0" y="0"/>
                </a:lnTo>
                <a:close/>
              </a:path>
            </a:pathLst>
          </a:custGeom>
          <a:blipFill>
            <a:blip r:embed="rId2"/>
            <a:stretch>
              <a:fillRect/>
            </a:stretch>
          </a:blipFill>
        </p:spPr>
      </p:sp>
      <p:sp>
        <p:nvSpPr>
          <p:cNvPr id="3" name="TextBox 3"/>
          <p:cNvSpPr txBox="1"/>
          <p:nvPr/>
        </p:nvSpPr>
        <p:spPr>
          <a:xfrm>
            <a:off x="762048" y="771058"/>
            <a:ext cx="8153351" cy="1047750"/>
          </a:xfrm>
          <a:prstGeom prst="rect">
            <a:avLst/>
          </a:prstGeom>
        </p:spPr>
        <p:txBody>
          <a:bodyPr wrap="square" lIns="0" tIns="0" rIns="0" bIns="0" rtlCol="0" anchor="t">
            <a:spAutoFit/>
          </a:bodyPr>
          <a:lstStyle/>
          <a:p>
            <a:pPr algn="ctr">
              <a:lnSpc>
                <a:spcPts val="8399"/>
              </a:lnSpc>
              <a:spcBef>
                <a:spcPct val="0"/>
              </a:spcBef>
            </a:pPr>
            <a:r>
              <a:rPr lang="en-US" sz="6999" dirty="0" err="1">
                <a:solidFill>
                  <a:srgbClr val="000000"/>
                </a:solidFill>
                <a:latin typeface="Feeling Passionate"/>
                <a:ea typeface="Feeling Passionate"/>
                <a:cs typeface="Feeling Passionate"/>
                <a:sym typeface="Feeling Passionate"/>
              </a:rPr>
              <a:t>家庭教育五大主軸</a:t>
            </a:r>
            <a:endParaRPr lang="en-US" sz="6999" dirty="0">
              <a:solidFill>
                <a:srgbClr val="000000"/>
              </a:solidFill>
              <a:latin typeface="Feeling Passionate"/>
              <a:ea typeface="Feeling Passionate"/>
              <a:cs typeface="Feeling Passionate"/>
              <a:sym typeface="Feeling Passionate"/>
            </a:endParaRPr>
          </a:p>
        </p:txBody>
      </p:sp>
      <p:sp>
        <p:nvSpPr>
          <p:cNvPr id="4" name="Freeform 4"/>
          <p:cNvSpPr/>
          <p:nvPr/>
        </p:nvSpPr>
        <p:spPr>
          <a:xfrm>
            <a:off x="396553" y="2097984"/>
            <a:ext cx="3921248" cy="4552973"/>
          </a:xfrm>
          <a:custGeom>
            <a:avLst/>
            <a:gdLst/>
            <a:ahLst/>
            <a:cxnLst/>
            <a:rect l="l" t="t" r="r" b="b"/>
            <a:pathLst>
              <a:path w="3921248" h="4552973">
                <a:moveTo>
                  <a:pt x="0" y="0"/>
                </a:moveTo>
                <a:lnTo>
                  <a:pt x="3921249" y="0"/>
                </a:lnTo>
                <a:lnTo>
                  <a:pt x="3921249" y="4552973"/>
                </a:lnTo>
                <a:lnTo>
                  <a:pt x="0" y="4552973"/>
                </a:lnTo>
                <a:lnTo>
                  <a:pt x="0" y="0"/>
                </a:lnTo>
                <a:close/>
              </a:path>
            </a:pathLst>
          </a:custGeom>
          <a:blipFill>
            <a:blip r:embed="rId3"/>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4"/>
        </a:solidFill>
        <a:effectLst/>
      </p:bgPr>
    </p:bg>
    <p:spTree>
      <p:nvGrpSpPr>
        <p:cNvPr id="1" name=""/>
        <p:cNvGrpSpPr/>
        <p:nvPr/>
      </p:nvGrpSpPr>
      <p:grpSpPr>
        <a:xfrm>
          <a:off x="0" y="0"/>
          <a:ext cx="0" cy="0"/>
          <a:chOff x="0" y="0"/>
          <a:chExt cx="0" cy="0"/>
        </a:xfrm>
      </p:grpSpPr>
      <p:sp>
        <p:nvSpPr>
          <p:cNvPr id="2" name="Freeform 2"/>
          <p:cNvSpPr/>
          <p:nvPr/>
        </p:nvSpPr>
        <p:spPr>
          <a:xfrm>
            <a:off x="0" y="1869081"/>
            <a:ext cx="5002032" cy="5891514"/>
          </a:xfrm>
          <a:custGeom>
            <a:avLst/>
            <a:gdLst/>
            <a:ahLst/>
            <a:cxnLst/>
            <a:rect l="l" t="t" r="r" b="b"/>
            <a:pathLst>
              <a:path w="5002032" h="5891514">
                <a:moveTo>
                  <a:pt x="0" y="0"/>
                </a:moveTo>
                <a:lnTo>
                  <a:pt x="5002032" y="0"/>
                </a:lnTo>
                <a:lnTo>
                  <a:pt x="5002032" y="5891514"/>
                </a:lnTo>
                <a:lnTo>
                  <a:pt x="0" y="5891514"/>
                </a:lnTo>
                <a:lnTo>
                  <a:pt x="0" y="0"/>
                </a:lnTo>
                <a:close/>
              </a:path>
            </a:pathLst>
          </a:custGeom>
          <a:blipFill>
            <a:blip r:embed="rId2"/>
            <a:stretch>
              <a:fillRect/>
            </a:stretch>
          </a:blipFill>
        </p:spPr>
      </p:sp>
      <p:sp>
        <p:nvSpPr>
          <p:cNvPr id="3" name="Freeform 3"/>
          <p:cNvSpPr/>
          <p:nvPr/>
        </p:nvSpPr>
        <p:spPr>
          <a:xfrm>
            <a:off x="9606657" y="2300075"/>
            <a:ext cx="8083893" cy="5029525"/>
          </a:xfrm>
          <a:custGeom>
            <a:avLst/>
            <a:gdLst/>
            <a:ahLst/>
            <a:cxnLst/>
            <a:rect l="l" t="t" r="r" b="b"/>
            <a:pathLst>
              <a:path w="8083893" h="5029525">
                <a:moveTo>
                  <a:pt x="0" y="0"/>
                </a:moveTo>
                <a:lnTo>
                  <a:pt x="8083893" y="0"/>
                </a:lnTo>
                <a:lnTo>
                  <a:pt x="8083893" y="5029525"/>
                </a:lnTo>
                <a:lnTo>
                  <a:pt x="0" y="5029525"/>
                </a:lnTo>
                <a:lnTo>
                  <a:pt x="0" y="0"/>
                </a:lnTo>
                <a:close/>
              </a:path>
            </a:pathLst>
          </a:custGeom>
          <a:blipFill>
            <a:blip r:embed="rId3"/>
            <a:stretch>
              <a:fillRect/>
            </a:stretch>
          </a:blipFill>
        </p:spPr>
      </p:sp>
      <p:sp>
        <p:nvSpPr>
          <p:cNvPr id="4" name="Freeform 4"/>
          <p:cNvSpPr/>
          <p:nvPr/>
        </p:nvSpPr>
        <p:spPr>
          <a:xfrm>
            <a:off x="5219401" y="3524943"/>
            <a:ext cx="4168182" cy="5997876"/>
          </a:xfrm>
          <a:custGeom>
            <a:avLst/>
            <a:gdLst/>
            <a:ahLst/>
            <a:cxnLst/>
            <a:rect l="l" t="t" r="r" b="b"/>
            <a:pathLst>
              <a:path w="4168182" h="5997876">
                <a:moveTo>
                  <a:pt x="0" y="0"/>
                </a:moveTo>
                <a:lnTo>
                  <a:pt x="4168181" y="0"/>
                </a:lnTo>
                <a:lnTo>
                  <a:pt x="4168181" y="5997877"/>
                </a:lnTo>
                <a:lnTo>
                  <a:pt x="0" y="5997877"/>
                </a:lnTo>
                <a:lnTo>
                  <a:pt x="0" y="0"/>
                </a:lnTo>
                <a:close/>
              </a:path>
            </a:pathLst>
          </a:custGeom>
          <a:blipFill>
            <a:blip r:embed="rId4"/>
            <a:stretch>
              <a:fillRect/>
            </a:stretch>
          </a:blipFill>
        </p:spPr>
      </p:sp>
      <p:sp>
        <p:nvSpPr>
          <p:cNvPr id="5" name="TextBox 5"/>
          <p:cNvSpPr txBox="1"/>
          <p:nvPr/>
        </p:nvSpPr>
        <p:spPr>
          <a:xfrm>
            <a:off x="457125" y="509587"/>
            <a:ext cx="15467509" cy="104775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Feeling Passionate"/>
                <a:ea typeface="Feeling Passionate"/>
                <a:cs typeface="Feeling Passionate"/>
                <a:sym typeface="Feeling Passionate"/>
              </a:rPr>
              <a:t>以主軸四 家庭資源管理與消費決策為例</a:t>
            </a:r>
          </a:p>
        </p:txBody>
      </p:sp>
      <p:sp>
        <p:nvSpPr>
          <p:cNvPr id="6" name="Freeform 6"/>
          <p:cNvSpPr/>
          <p:nvPr/>
        </p:nvSpPr>
        <p:spPr>
          <a:xfrm>
            <a:off x="13635494" y="7135637"/>
            <a:ext cx="3623806" cy="2387182"/>
          </a:xfrm>
          <a:custGeom>
            <a:avLst/>
            <a:gdLst/>
            <a:ahLst/>
            <a:cxnLst/>
            <a:rect l="l" t="t" r="r" b="b"/>
            <a:pathLst>
              <a:path w="3623806" h="2387182">
                <a:moveTo>
                  <a:pt x="0" y="0"/>
                </a:moveTo>
                <a:lnTo>
                  <a:pt x="3623806" y="0"/>
                </a:lnTo>
                <a:lnTo>
                  <a:pt x="3623806" y="2387183"/>
                </a:lnTo>
                <a:lnTo>
                  <a:pt x="0" y="2387183"/>
                </a:lnTo>
                <a:lnTo>
                  <a:pt x="0" y="0"/>
                </a:lnTo>
                <a:close/>
              </a:path>
            </a:pathLst>
          </a:custGeom>
          <a:blipFill>
            <a:blip r:embed="rId5"/>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154</Words>
  <Application>Microsoft Office PowerPoint</Application>
  <PresentationFormat>自訂</PresentationFormat>
  <Paragraphs>57</Paragraphs>
  <Slides>18</Slides>
  <Notes>0</Notes>
  <HiddenSlides>0</HiddenSlides>
  <MMClips>3</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vt:i4>
      </vt:variant>
    </vt:vector>
  </HeadingPairs>
  <TitlesOfParts>
    <vt:vector size="26" baseType="lpstr">
      <vt:lpstr>DM Sans Bold Italics</vt:lpstr>
      <vt:lpstr>Feeling Passionate</vt:lpstr>
      <vt:lpstr>DM Sans</vt:lpstr>
      <vt:lpstr>可畫朵朵體-繁</vt:lpstr>
      <vt:lpstr>Arial</vt:lpstr>
      <vt:lpstr>DM Sans Bold</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家庭教育種子教師研習</dc:title>
  <dc:creator>win98</dc:creator>
  <cp:lastModifiedBy>win98</cp:lastModifiedBy>
  <cp:revision>3</cp:revision>
  <dcterms:created xsi:type="dcterms:W3CDTF">2006-08-16T00:00:00Z</dcterms:created>
  <dcterms:modified xsi:type="dcterms:W3CDTF">2025-10-08T04:46:09Z</dcterms:modified>
  <dc:identifier>DAGzDtdFb6Y</dc:identifier>
</cp:coreProperties>
</file>